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sldIdLst>
    <p:sldId id="564" r:id="rId2"/>
    <p:sldId id="648" r:id="rId3"/>
    <p:sldId id="646" r:id="rId4"/>
    <p:sldId id="566" r:id="rId5"/>
    <p:sldId id="567" r:id="rId6"/>
    <p:sldId id="568" r:id="rId7"/>
    <p:sldId id="649" r:id="rId8"/>
    <p:sldId id="617" r:id="rId9"/>
    <p:sldId id="571" r:id="rId10"/>
    <p:sldId id="624" r:id="rId11"/>
    <p:sldId id="707" r:id="rId12"/>
    <p:sldId id="572" r:id="rId13"/>
    <p:sldId id="685" r:id="rId14"/>
    <p:sldId id="574" r:id="rId15"/>
    <p:sldId id="575" r:id="rId16"/>
    <p:sldId id="576" r:id="rId17"/>
    <p:sldId id="650" r:id="rId18"/>
    <p:sldId id="656" r:id="rId19"/>
    <p:sldId id="578" r:id="rId20"/>
    <p:sldId id="579" r:id="rId21"/>
    <p:sldId id="580" r:id="rId22"/>
    <p:sldId id="581" r:id="rId23"/>
    <p:sldId id="583" r:id="rId24"/>
    <p:sldId id="687" r:id="rId25"/>
    <p:sldId id="652" r:id="rId26"/>
    <p:sldId id="654" r:id="rId27"/>
    <p:sldId id="709" r:id="rId28"/>
    <p:sldId id="708" r:id="rId29"/>
    <p:sldId id="715" r:id="rId30"/>
    <p:sldId id="655" r:id="rId31"/>
    <p:sldId id="710" r:id="rId32"/>
    <p:sldId id="653" r:id="rId33"/>
    <p:sldId id="716" r:id="rId34"/>
    <p:sldId id="717" r:id="rId35"/>
    <p:sldId id="588" r:id="rId36"/>
    <p:sldId id="657" r:id="rId37"/>
    <p:sldId id="590" r:id="rId38"/>
    <p:sldId id="688" r:id="rId39"/>
    <p:sldId id="689" r:id="rId40"/>
    <p:sldId id="713" r:id="rId41"/>
    <p:sldId id="711" r:id="rId42"/>
    <p:sldId id="706" r:id="rId43"/>
    <p:sldId id="690" r:id="rId44"/>
    <p:sldId id="691" r:id="rId45"/>
    <p:sldId id="705" r:id="rId46"/>
    <p:sldId id="693" r:id="rId47"/>
    <p:sldId id="694" r:id="rId48"/>
    <p:sldId id="697" r:id="rId49"/>
    <p:sldId id="695" r:id="rId50"/>
    <p:sldId id="603" r:id="rId51"/>
    <p:sldId id="625" r:id="rId52"/>
    <p:sldId id="684" r:id="rId53"/>
    <p:sldId id="605" r:id="rId54"/>
    <p:sldId id="606" r:id="rId55"/>
    <p:sldId id="677" r:id="rId56"/>
    <p:sldId id="607" r:id="rId57"/>
    <p:sldId id="608" r:id="rId58"/>
    <p:sldId id="609" r:id="rId59"/>
    <p:sldId id="610" r:id="rId60"/>
    <p:sldId id="673" r:id="rId61"/>
    <p:sldId id="681" r:id="rId62"/>
    <p:sldId id="679" r:id="rId63"/>
    <p:sldId id="674" r:id="rId64"/>
    <p:sldId id="675" r:id="rId65"/>
    <p:sldId id="613" r:id="rId66"/>
    <p:sldId id="714" r:id="rId67"/>
    <p:sldId id="614" r:id="rId68"/>
    <p:sldId id="615" r:id="rId69"/>
    <p:sldId id="680" r:id="rId70"/>
    <p:sldId id="616" r:id="rId71"/>
    <p:sldId id="618" r:id="rId72"/>
    <p:sldId id="620" r:id="rId73"/>
    <p:sldId id="621" r:id="rId74"/>
    <p:sldId id="622" r:id="rId75"/>
    <p:sldId id="626" r:id="rId7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4">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91CD"/>
    <a:srgbClr val="92D9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72" y="315"/>
      </p:cViewPr>
      <p:guideLst>
        <p:guide orient="horz" pos="223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179063360882804E-2"/>
          <c:y val="0.12115929396382701"/>
          <c:w val="0.82906336088153798"/>
          <c:h val="0.75528437568097595"/>
        </c:manualLayout>
      </c:layout>
      <c:lineChart>
        <c:grouping val="standard"/>
        <c:varyColors val="0"/>
        <c:ser>
          <c:idx val="0"/>
          <c:order val="0"/>
          <c:tx>
            <c:strRef>
              <c:f>Sheet1!$B$1</c:f>
              <c:strCache>
                <c:ptCount val="1"/>
                <c:pt idx="0">
                  <c:v>系列 1</c:v>
                </c:pt>
              </c:strCache>
            </c:strRef>
          </c:tx>
          <c:spPr>
            <a:ln w="28575" cap="rnd" cmpd="sng" algn="ctr">
              <a:solidFill>
                <a:schemeClr val="bg1"/>
              </a:solidFill>
              <a:prstDash val="solid"/>
              <a:round/>
            </a:ln>
            <a:effectLst/>
          </c:spPr>
          <c:marker>
            <c:symbol val="none"/>
          </c:marker>
          <c:dPt>
            <c:idx val="7"/>
            <c:bubble3D val="0"/>
            <c:spPr>
              <a:ln w="28575" cap="rnd" cmpd="sng" algn="ctr">
                <a:solidFill>
                  <a:schemeClr val="bg1"/>
                </a:solidFill>
                <a:prstDash val="solid"/>
                <a:round/>
              </a:ln>
              <a:effectLst/>
            </c:spPr>
            <c:extLst>
              <c:ext xmlns:c16="http://schemas.microsoft.com/office/drawing/2014/chart" uri="{C3380CC4-5D6E-409C-BE32-E72D297353CC}">
                <c16:uniqueId val="{00000001-68FF-407E-84E4-C08DC9620E67}"/>
              </c:ext>
            </c:extLst>
          </c:dPt>
          <c:dLbls>
            <c:dLbl>
              <c:idx val="0"/>
              <c:layout>
                <c:manualLayout>
                  <c:x val="-1.67069535918744E-2"/>
                  <c:y val="-6.78685075441197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8FF-407E-84E4-C08DC9620E67}"/>
                </c:ext>
              </c:extLst>
            </c:dLbl>
            <c:dLbl>
              <c:idx val="1"/>
              <c:tx>
                <c:rich>
                  <a:bodyPr/>
                  <a:lstStyle/>
                  <a:p>
                    <a:r>
                      <a:rPr lang="en-US" altLang="zh-CN"/>
                      <a:t> </a:t>
                    </a:r>
                    <a:endParaRPr lang="en-US" altLang="zh-CN"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8FF-407E-84E4-C08DC9620E67}"/>
                </c:ext>
              </c:extLst>
            </c:dLbl>
            <c:dLbl>
              <c:idx val="2"/>
              <c:layout>
                <c:manualLayout>
                  <c:x val="-4.3738333405464298E-2"/>
                  <c:y val="-0.1010676377194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8FF-407E-84E4-C08DC9620E67}"/>
                </c:ext>
              </c:extLst>
            </c:dLbl>
            <c:dLbl>
              <c:idx val="3"/>
              <c:tx>
                <c:rich>
                  <a:bodyPr/>
                  <a:lstStyle/>
                  <a:p>
                    <a:r>
                      <a:rPr lang="en-US" altLang="zh-CN"/>
                      <a:t> </a:t>
                    </a:r>
                    <a:endParaRPr lang="en-US" altLang="zh-CN"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8FF-407E-84E4-C08DC9620E67}"/>
                </c:ext>
              </c:extLst>
            </c:dLbl>
            <c:dLbl>
              <c:idx val="4"/>
              <c:layout>
                <c:manualLayout>
                  <c:x val="-6.3891728799818706E-2"/>
                  <c:y val="-6.78685075441198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8FF-407E-84E4-C08DC9620E67}"/>
                </c:ext>
              </c:extLst>
            </c:dLbl>
            <c:dLbl>
              <c:idx val="5"/>
              <c:tx>
                <c:rich>
                  <a:bodyPr/>
                  <a:lstStyle/>
                  <a:p>
                    <a:r>
                      <a:rPr lang="en-US" altLang="zh-CN"/>
                      <a:t> </a:t>
                    </a:r>
                    <a:endParaRPr lang="en-US" altLang="zh-CN"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8FF-407E-84E4-C08DC9620E67}"/>
                </c:ext>
              </c:extLst>
            </c:dLbl>
            <c:dLbl>
              <c:idx val="6"/>
              <c:layout>
                <c:manualLayout>
                  <c:x val="-0.13228868756856901"/>
                  <c:y val="-1.56984458400445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8FF-407E-84E4-C08DC9620E67}"/>
                </c:ext>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bg1"/>
                    </a:solidFill>
                    <a:latin typeface="+mj-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2009</c:v>
                </c:pt>
                <c:pt idx="1">
                  <c:v>2010</c:v>
                </c:pt>
                <c:pt idx="2">
                  <c:v>2011</c:v>
                </c:pt>
                <c:pt idx="3">
                  <c:v>2012</c:v>
                </c:pt>
                <c:pt idx="4">
                  <c:v>2013</c:v>
                </c:pt>
                <c:pt idx="5">
                  <c:v>2014</c:v>
                </c:pt>
                <c:pt idx="6">
                  <c:v>2015</c:v>
                </c:pt>
                <c:pt idx="7">
                  <c:v>2016</c:v>
                </c:pt>
              </c:numCache>
            </c:numRef>
          </c:cat>
          <c:val>
            <c:numRef>
              <c:f>Sheet1!$B$2:$B$9</c:f>
              <c:numCache>
                <c:formatCode>General</c:formatCode>
                <c:ptCount val="8"/>
                <c:pt idx="0">
                  <c:v>4.3</c:v>
                </c:pt>
                <c:pt idx="1">
                  <c:v>2.5</c:v>
                </c:pt>
                <c:pt idx="2">
                  <c:v>3.5</c:v>
                </c:pt>
                <c:pt idx="3">
                  <c:v>4.5</c:v>
                </c:pt>
                <c:pt idx="4">
                  <c:v>7</c:v>
                </c:pt>
                <c:pt idx="5">
                  <c:v>9</c:v>
                </c:pt>
                <c:pt idx="6">
                  <c:v>10</c:v>
                </c:pt>
                <c:pt idx="7">
                  <c:v>12</c:v>
                </c:pt>
              </c:numCache>
            </c:numRef>
          </c:val>
          <c:smooth val="1"/>
          <c:extLst>
            <c:ext xmlns:c16="http://schemas.microsoft.com/office/drawing/2014/chart" uri="{C3380CC4-5D6E-409C-BE32-E72D297353CC}">
              <c16:uniqueId val="{00000009-68FF-407E-84E4-C08DC9620E67}"/>
            </c:ext>
          </c:extLst>
        </c:ser>
        <c:dLbls>
          <c:showLegendKey val="0"/>
          <c:showVal val="1"/>
          <c:showCatName val="0"/>
          <c:showSerName val="0"/>
          <c:showPercent val="0"/>
          <c:showBubbleSize val="0"/>
        </c:dLbls>
        <c:smooth val="0"/>
        <c:axId val="197484928"/>
        <c:axId val="197486848"/>
      </c:lineChart>
      <c:catAx>
        <c:axId val="197484928"/>
        <c:scaling>
          <c:orientation val="minMax"/>
        </c:scaling>
        <c:delete val="0"/>
        <c:axPos val="b"/>
        <c:title>
          <c:tx>
            <c:rich>
              <a:bodyPr rot="0" spcFirstLastPara="1" vertOverflow="ellipsis" vert="horz" wrap="square" anchor="ctr" anchorCtr="1"/>
              <a:lstStyle/>
              <a:p>
                <a:pPr>
                  <a:defRPr lang="zh-CN" sz="1330" b="0" i="0" u="none" strike="noStrike" kern="1200" baseline="0">
                    <a:solidFill>
                      <a:schemeClr val="bg1"/>
                    </a:solidFill>
                    <a:latin typeface="+mn-lt"/>
                    <a:ea typeface="+mn-ea"/>
                    <a:cs typeface="+mn-cs"/>
                  </a:defRPr>
                </a:pPr>
                <a:r>
                  <a:rPr lang="en-US" altLang="zh-CN" dirty="0">
                    <a:solidFill>
                      <a:schemeClr val="bg1"/>
                    </a:solidFill>
                  </a:rPr>
                  <a:t>2011       2012      2013     2014     2015</a:t>
                </a:r>
                <a:endParaRPr lang="zh-CN" altLang="en-US" dirty="0">
                  <a:solidFill>
                    <a:schemeClr val="bg1"/>
                  </a:solidFill>
                </a:endParaRPr>
              </a:p>
            </c:rich>
          </c:tx>
          <c:layout>
            <c:manualLayout>
              <c:xMode val="edge"/>
              <c:yMode val="edge"/>
              <c:x val="0.146005509641873"/>
              <c:y val="0.89910655916321602"/>
            </c:manualLayout>
          </c:layout>
          <c:overlay val="0"/>
          <c:spPr>
            <a:noFill/>
            <a:ln>
              <a:noFill/>
            </a:ln>
            <a:effectLst/>
          </c:spPr>
        </c:title>
        <c:numFmt formatCode="General" sourceLinked="1"/>
        <c:majorTickMark val="none"/>
        <c:minorTickMark val="none"/>
        <c:tickLblPos val="none"/>
        <c:spPr>
          <a:solidFill>
            <a:schemeClr val="bg1"/>
          </a:solidFill>
          <a:ln w="9525" cap="flat" cmpd="sng" algn="ctr">
            <a:solidFill>
              <a:schemeClr val="bg1"/>
            </a:solidFill>
            <a:prstDash val="solid"/>
            <a:round/>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endParaRPr lang="zh-CN"/>
          </a:p>
        </c:txPr>
        <c:crossAx val="197486848"/>
        <c:crosses val="autoZero"/>
        <c:auto val="1"/>
        <c:lblAlgn val="ctr"/>
        <c:lblOffset val="100"/>
        <c:noMultiLvlLbl val="0"/>
      </c:catAx>
      <c:valAx>
        <c:axId val="197486848"/>
        <c:scaling>
          <c:orientation val="minMax"/>
        </c:scaling>
        <c:delete val="0"/>
        <c:axPos val="l"/>
        <c:title>
          <c:tx>
            <c:rich>
              <a:bodyPr rot="-5400000" spcFirstLastPara="1" vertOverflow="ellipsis" vert="horz" wrap="square" anchor="ctr" anchorCtr="1"/>
              <a:lstStyle/>
              <a:p>
                <a:pPr>
                  <a:defRPr lang="zh-CN" sz="1330" b="0" i="0" u="none" strike="noStrike" kern="1200" baseline="0">
                    <a:solidFill>
                      <a:schemeClr val="bg1"/>
                    </a:solidFill>
                    <a:latin typeface="+mn-lt"/>
                    <a:ea typeface="+mn-ea"/>
                    <a:cs typeface="+mn-cs"/>
                  </a:defRPr>
                </a:pPr>
                <a:r>
                  <a:rPr lang="en-US" altLang="zh-CN" dirty="0">
                    <a:solidFill>
                      <a:schemeClr val="bg1"/>
                    </a:solidFill>
                  </a:rPr>
                  <a:t>0                5              10</a:t>
                </a:r>
                <a:endParaRPr lang="zh-CN" altLang="en-US" dirty="0">
                  <a:solidFill>
                    <a:schemeClr val="bg1"/>
                  </a:solidFill>
                </a:endParaRPr>
              </a:p>
            </c:rich>
          </c:tx>
          <c:layout>
            <c:manualLayout>
              <c:xMode val="edge"/>
              <c:yMode val="edge"/>
              <c:x val="3.0034866459544701E-3"/>
              <c:y val="0.106848543626234"/>
            </c:manualLayout>
          </c:layout>
          <c:overlay val="0"/>
          <c:spPr>
            <a:noFill/>
            <a:ln>
              <a:noFill/>
            </a:ln>
            <a:effectLst/>
          </c:spPr>
        </c:title>
        <c:numFmt formatCode="General" sourceLinked="1"/>
        <c:majorTickMark val="none"/>
        <c:minorTickMark val="none"/>
        <c:tickLblPos val="none"/>
        <c:spPr>
          <a:noFill/>
          <a:ln w="6350" cap="flat" cmpd="sng" algn="ctr">
            <a:solidFill>
              <a:schemeClr val="bg1">
                <a:lumMod val="85000"/>
              </a:schemeClr>
            </a:solid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19748492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179063360881805E-2"/>
          <c:y val="0.12115929396382701"/>
          <c:w val="0.82906336088153998"/>
          <c:h val="0.75528437568097595"/>
        </c:manualLayout>
      </c:layout>
      <c:lineChart>
        <c:grouping val="standard"/>
        <c:varyColors val="0"/>
        <c:ser>
          <c:idx val="0"/>
          <c:order val="0"/>
          <c:tx>
            <c:strRef>
              <c:f>Sheet1!$B$1</c:f>
              <c:strCache>
                <c:ptCount val="1"/>
                <c:pt idx="0">
                  <c:v>系列 1</c:v>
                </c:pt>
              </c:strCache>
            </c:strRef>
          </c:tx>
          <c:spPr>
            <a:ln w="28575" cap="rnd" cmpd="sng" algn="ctr">
              <a:solidFill>
                <a:schemeClr val="bg1"/>
              </a:solidFill>
              <a:prstDash val="solid"/>
              <a:round/>
            </a:ln>
            <a:effectLst/>
          </c:spPr>
          <c:marker>
            <c:symbol val="none"/>
          </c:marker>
          <c:dPt>
            <c:idx val="7"/>
            <c:bubble3D val="0"/>
            <c:spPr>
              <a:ln w="28575" cap="rnd" cmpd="sng" algn="ctr">
                <a:solidFill>
                  <a:schemeClr val="bg1"/>
                </a:solidFill>
                <a:prstDash val="solid"/>
                <a:round/>
              </a:ln>
              <a:effectLst/>
            </c:spPr>
            <c:extLst>
              <c:ext xmlns:c16="http://schemas.microsoft.com/office/drawing/2014/chart" uri="{C3380CC4-5D6E-409C-BE32-E72D297353CC}">
                <c16:uniqueId val="{00000001-C7E3-4CEE-AFDC-A5E33137A639}"/>
              </c:ext>
            </c:extLst>
          </c:dPt>
          <c:dLbls>
            <c:dLbl>
              <c:idx val="0"/>
              <c:layout>
                <c:manualLayout>
                  <c:x val="-1.67069535918744E-2"/>
                  <c:y val="-6.7868507544119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E3-4CEE-AFDC-A5E33137A639}"/>
                </c:ext>
              </c:extLst>
            </c:dLbl>
            <c:dLbl>
              <c:idx val="1"/>
              <c:tx>
                <c:rich>
                  <a:bodyPr/>
                  <a:lstStyle/>
                  <a:p>
                    <a:r>
                      <a:rPr lang="en-US" altLang="zh-CN"/>
                      <a:t> </a:t>
                    </a:r>
                    <a:endParaRPr lang="en-US" altLang="zh-CN"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E3-4CEE-AFDC-A5E33137A639}"/>
                </c:ext>
              </c:extLst>
            </c:dLbl>
            <c:dLbl>
              <c:idx val="2"/>
              <c:layout>
                <c:manualLayout>
                  <c:x val="-4.3738333405464298E-2"/>
                  <c:y val="-0.1010676377194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7E3-4CEE-AFDC-A5E33137A639}"/>
                </c:ext>
              </c:extLst>
            </c:dLbl>
            <c:dLbl>
              <c:idx val="3"/>
              <c:tx>
                <c:rich>
                  <a:bodyPr/>
                  <a:lstStyle/>
                  <a:p>
                    <a:r>
                      <a:rPr lang="en-US" altLang="zh-CN"/>
                      <a:t> </a:t>
                    </a:r>
                    <a:endParaRPr lang="en-US" altLang="zh-CN"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7E3-4CEE-AFDC-A5E33137A639}"/>
                </c:ext>
              </c:extLst>
            </c:dLbl>
            <c:dLbl>
              <c:idx val="4"/>
              <c:layout>
                <c:manualLayout>
                  <c:x val="-6.3891728799818595E-2"/>
                  <c:y val="-6.78685075441197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7E3-4CEE-AFDC-A5E33137A639}"/>
                </c:ext>
              </c:extLst>
            </c:dLbl>
            <c:dLbl>
              <c:idx val="5"/>
              <c:tx>
                <c:rich>
                  <a:bodyPr/>
                  <a:lstStyle/>
                  <a:p>
                    <a:r>
                      <a:rPr lang="en-US" altLang="zh-CN"/>
                      <a:t> </a:t>
                    </a:r>
                    <a:endParaRPr lang="en-US" altLang="zh-CN"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7E3-4CEE-AFDC-A5E33137A639}"/>
                </c:ext>
              </c:extLst>
            </c:dLbl>
            <c:dLbl>
              <c:idx val="6"/>
              <c:layout>
                <c:manualLayout>
                  <c:x val="-0.13228868756856901"/>
                  <c:y val="-1.56984458400445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7E3-4CEE-AFDC-A5E33137A639}"/>
                </c:ext>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bg1"/>
                    </a:solidFill>
                    <a:latin typeface="+mj-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2009</c:v>
                </c:pt>
                <c:pt idx="1">
                  <c:v>2010</c:v>
                </c:pt>
                <c:pt idx="2">
                  <c:v>2011</c:v>
                </c:pt>
                <c:pt idx="3">
                  <c:v>2012</c:v>
                </c:pt>
                <c:pt idx="4">
                  <c:v>2013</c:v>
                </c:pt>
                <c:pt idx="5">
                  <c:v>2014</c:v>
                </c:pt>
                <c:pt idx="6">
                  <c:v>2015</c:v>
                </c:pt>
                <c:pt idx="7">
                  <c:v>2016</c:v>
                </c:pt>
              </c:numCache>
            </c:numRef>
          </c:cat>
          <c:val>
            <c:numRef>
              <c:f>Sheet1!$B$2:$B$9</c:f>
              <c:numCache>
                <c:formatCode>General</c:formatCode>
                <c:ptCount val="8"/>
                <c:pt idx="0">
                  <c:v>4.3</c:v>
                </c:pt>
                <c:pt idx="1">
                  <c:v>2.5</c:v>
                </c:pt>
                <c:pt idx="2">
                  <c:v>3.5</c:v>
                </c:pt>
                <c:pt idx="3">
                  <c:v>4.5</c:v>
                </c:pt>
                <c:pt idx="4">
                  <c:v>7</c:v>
                </c:pt>
                <c:pt idx="5">
                  <c:v>9</c:v>
                </c:pt>
                <c:pt idx="6">
                  <c:v>10</c:v>
                </c:pt>
                <c:pt idx="7">
                  <c:v>12</c:v>
                </c:pt>
              </c:numCache>
            </c:numRef>
          </c:val>
          <c:smooth val="1"/>
          <c:extLst>
            <c:ext xmlns:c16="http://schemas.microsoft.com/office/drawing/2014/chart" uri="{C3380CC4-5D6E-409C-BE32-E72D297353CC}">
              <c16:uniqueId val="{00000009-C7E3-4CEE-AFDC-A5E33137A639}"/>
            </c:ext>
          </c:extLst>
        </c:ser>
        <c:dLbls>
          <c:showLegendKey val="0"/>
          <c:showVal val="1"/>
          <c:showCatName val="0"/>
          <c:showSerName val="0"/>
          <c:showPercent val="0"/>
          <c:showBubbleSize val="0"/>
        </c:dLbls>
        <c:smooth val="0"/>
        <c:axId val="205080448"/>
        <c:axId val="205090816"/>
      </c:lineChart>
      <c:catAx>
        <c:axId val="205080448"/>
        <c:scaling>
          <c:orientation val="minMax"/>
        </c:scaling>
        <c:delete val="0"/>
        <c:axPos val="b"/>
        <c:title>
          <c:tx>
            <c:rich>
              <a:bodyPr rot="0" spcFirstLastPara="1" vertOverflow="ellipsis" vert="horz" wrap="square" anchor="ctr" anchorCtr="1"/>
              <a:lstStyle/>
              <a:p>
                <a:pPr>
                  <a:defRPr lang="zh-CN" sz="1330" b="0" i="0" u="none" strike="noStrike" kern="1200" baseline="0">
                    <a:solidFill>
                      <a:schemeClr val="bg1"/>
                    </a:solidFill>
                    <a:latin typeface="+mn-lt"/>
                    <a:ea typeface="+mn-ea"/>
                    <a:cs typeface="+mn-cs"/>
                  </a:defRPr>
                </a:pPr>
                <a:r>
                  <a:rPr lang="en-US" altLang="zh-CN" dirty="0">
                    <a:solidFill>
                      <a:schemeClr val="bg1"/>
                    </a:solidFill>
                  </a:rPr>
                  <a:t>2011       2012      2013     2014     2015</a:t>
                </a:r>
                <a:endParaRPr lang="zh-CN" altLang="en-US" dirty="0">
                  <a:solidFill>
                    <a:schemeClr val="bg1"/>
                  </a:solidFill>
                </a:endParaRPr>
              </a:p>
            </c:rich>
          </c:tx>
          <c:layout>
            <c:manualLayout>
              <c:xMode val="edge"/>
              <c:yMode val="edge"/>
              <c:x val="0.146005509641873"/>
              <c:y val="0.89910655916321602"/>
            </c:manualLayout>
          </c:layout>
          <c:overlay val="0"/>
          <c:spPr>
            <a:noFill/>
            <a:ln>
              <a:noFill/>
            </a:ln>
            <a:effectLst/>
          </c:spPr>
        </c:title>
        <c:numFmt formatCode="General" sourceLinked="1"/>
        <c:majorTickMark val="none"/>
        <c:minorTickMark val="none"/>
        <c:tickLblPos val="none"/>
        <c:spPr>
          <a:solidFill>
            <a:schemeClr val="bg1"/>
          </a:solidFill>
          <a:ln w="9525" cap="flat" cmpd="sng" algn="ctr">
            <a:solidFill>
              <a:schemeClr val="bg1"/>
            </a:solidFill>
            <a:prstDash val="solid"/>
            <a:round/>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endParaRPr lang="zh-CN"/>
          </a:p>
        </c:txPr>
        <c:crossAx val="205090816"/>
        <c:crosses val="autoZero"/>
        <c:auto val="1"/>
        <c:lblAlgn val="ctr"/>
        <c:lblOffset val="100"/>
        <c:noMultiLvlLbl val="0"/>
      </c:catAx>
      <c:valAx>
        <c:axId val="205090816"/>
        <c:scaling>
          <c:orientation val="minMax"/>
        </c:scaling>
        <c:delete val="0"/>
        <c:axPos val="l"/>
        <c:title>
          <c:tx>
            <c:rich>
              <a:bodyPr rot="-5400000" spcFirstLastPara="1" vertOverflow="ellipsis" vert="horz" wrap="square" anchor="ctr" anchorCtr="1"/>
              <a:lstStyle/>
              <a:p>
                <a:pPr>
                  <a:defRPr lang="zh-CN" sz="1330" b="0" i="0" u="none" strike="noStrike" kern="1200" baseline="0">
                    <a:solidFill>
                      <a:schemeClr val="bg1"/>
                    </a:solidFill>
                    <a:latin typeface="+mn-lt"/>
                    <a:ea typeface="+mn-ea"/>
                    <a:cs typeface="+mn-cs"/>
                  </a:defRPr>
                </a:pPr>
                <a:r>
                  <a:rPr lang="en-US" altLang="zh-CN" dirty="0">
                    <a:solidFill>
                      <a:schemeClr val="bg1"/>
                    </a:solidFill>
                  </a:rPr>
                  <a:t>0                5              10</a:t>
                </a:r>
                <a:endParaRPr lang="zh-CN" altLang="en-US" dirty="0">
                  <a:solidFill>
                    <a:schemeClr val="bg1"/>
                  </a:solidFill>
                </a:endParaRPr>
              </a:p>
            </c:rich>
          </c:tx>
          <c:layout>
            <c:manualLayout>
              <c:xMode val="edge"/>
              <c:yMode val="edge"/>
              <c:x val="3.0034866459544502E-3"/>
              <c:y val="0.106848543626234"/>
            </c:manualLayout>
          </c:layout>
          <c:overlay val="0"/>
          <c:spPr>
            <a:noFill/>
            <a:ln>
              <a:noFill/>
            </a:ln>
            <a:effectLst/>
          </c:spPr>
        </c:title>
        <c:numFmt formatCode="General" sourceLinked="1"/>
        <c:majorTickMark val="none"/>
        <c:minorTickMark val="none"/>
        <c:tickLblPos val="none"/>
        <c:spPr>
          <a:noFill/>
          <a:ln w="6350" cap="flat" cmpd="sng" algn="ctr">
            <a:solidFill>
              <a:schemeClr val="bg1">
                <a:lumMod val="85000"/>
              </a:schemeClr>
            </a:solid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20508044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56204B3-22E3-4A6C-821A-93BC8DDCE420}" type="doc">
      <dgm:prSet loTypeId="urn:microsoft.com/office/officeart/2005/8/layout/pyramid1#1" loCatId="pyramid" qsTypeId="urn:microsoft.com/office/officeart/2005/8/quickstyle/simple5#1" qsCatId="simple" csTypeId="urn:microsoft.com/office/officeart/2005/8/colors/accent1_2#3" csCatId="accent1" phldr="1"/>
      <dgm:spPr/>
      <dgm:t>
        <a:bodyPr/>
        <a:lstStyle/>
        <a:p>
          <a:endParaRPr lang="zh-CN" altLang="en-US"/>
        </a:p>
      </dgm:t>
    </dgm:pt>
    <dgm:pt modelId="{CFD6A6B2-957D-40BD-8109-902202EB3CF9}">
      <dgm:prSet phldrT="[文本]"/>
      <dgm:spPr>
        <a:solidFill>
          <a:srgbClr val="71C5A3"/>
        </a:solidFill>
        <a:ln>
          <a:solidFill>
            <a:srgbClr val="FFFFFF"/>
          </a:solidFill>
        </a:ln>
      </dgm:spPr>
      <dgm:t>
        <a:bodyPr/>
        <a:lstStyle/>
        <a:p>
          <a:r>
            <a:rPr lang="en-US" altLang="zh-CN" b="1" dirty="0">
              <a:solidFill>
                <a:schemeClr val="bg1"/>
              </a:solidFill>
            </a:rPr>
            <a:t>5%</a:t>
          </a:r>
          <a:endParaRPr lang="zh-CN" altLang="en-US" b="1" dirty="0">
            <a:solidFill>
              <a:schemeClr val="bg1"/>
            </a:solidFill>
          </a:endParaRPr>
        </a:p>
      </dgm:t>
    </dgm:pt>
    <dgm:pt modelId="{2464EF7F-2068-4E8B-815A-35646431FA36}" type="parTrans" cxnId="{E6CA3F67-789D-45F9-9A29-AFCD1E893345}">
      <dgm:prSet/>
      <dgm:spPr/>
      <dgm:t>
        <a:bodyPr/>
        <a:lstStyle/>
        <a:p>
          <a:endParaRPr lang="zh-CN" altLang="en-US"/>
        </a:p>
      </dgm:t>
    </dgm:pt>
    <dgm:pt modelId="{80D31785-24A8-4ED1-A7C7-916B76613B09}" type="sibTrans" cxnId="{E6CA3F67-789D-45F9-9A29-AFCD1E893345}">
      <dgm:prSet/>
      <dgm:spPr/>
      <dgm:t>
        <a:bodyPr/>
        <a:lstStyle/>
        <a:p>
          <a:endParaRPr lang="zh-CN" altLang="en-US"/>
        </a:p>
      </dgm:t>
    </dgm:pt>
    <dgm:pt modelId="{6152351F-4012-47DF-9575-44586E10EDC9}">
      <dgm:prSet phldrT="[文本]"/>
      <dgm:spPr>
        <a:solidFill>
          <a:srgbClr val="71C5A3"/>
        </a:solidFill>
        <a:ln>
          <a:solidFill>
            <a:srgbClr val="FFFFFF"/>
          </a:solidFill>
        </a:ln>
      </dgm:spPr>
      <dgm:t>
        <a:bodyPr/>
        <a:lstStyle/>
        <a:p>
          <a:r>
            <a:rPr lang="en-US" altLang="zh-CN" b="1" dirty="0">
              <a:solidFill>
                <a:schemeClr val="bg1"/>
              </a:solidFill>
            </a:rPr>
            <a:t>5%-20%</a:t>
          </a:r>
          <a:endParaRPr lang="zh-CN" altLang="en-US" b="1" dirty="0">
            <a:solidFill>
              <a:schemeClr val="bg1"/>
            </a:solidFill>
          </a:endParaRPr>
        </a:p>
      </dgm:t>
    </dgm:pt>
    <dgm:pt modelId="{F847E609-E2F4-4D94-AEF3-B9B922357276}" type="parTrans" cxnId="{5C24F688-7195-4D2F-8E4B-DBBADC6D5912}">
      <dgm:prSet/>
      <dgm:spPr/>
      <dgm:t>
        <a:bodyPr/>
        <a:lstStyle/>
        <a:p>
          <a:endParaRPr lang="zh-CN" altLang="en-US"/>
        </a:p>
      </dgm:t>
    </dgm:pt>
    <dgm:pt modelId="{DD9BC054-169B-427D-9A3A-98CEA3D3619C}" type="sibTrans" cxnId="{5C24F688-7195-4D2F-8E4B-DBBADC6D5912}">
      <dgm:prSet/>
      <dgm:spPr/>
      <dgm:t>
        <a:bodyPr/>
        <a:lstStyle/>
        <a:p>
          <a:endParaRPr lang="zh-CN" altLang="en-US"/>
        </a:p>
      </dgm:t>
    </dgm:pt>
    <dgm:pt modelId="{063CD618-76DE-495A-8545-95AEB9D234EA}">
      <dgm:prSet phldrT="[文本]"/>
      <dgm:spPr>
        <a:solidFill>
          <a:srgbClr val="71C5A3"/>
        </a:solidFill>
        <a:ln>
          <a:solidFill>
            <a:srgbClr val="FFFFFF"/>
          </a:solidFill>
        </a:ln>
      </dgm:spPr>
      <dgm:t>
        <a:bodyPr/>
        <a:lstStyle/>
        <a:p>
          <a:r>
            <a:rPr lang="en-US" altLang="zh-CN" b="1" dirty="0">
              <a:solidFill>
                <a:schemeClr val="bg1"/>
              </a:solidFill>
            </a:rPr>
            <a:t>20%-50%</a:t>
          </a:r>
          <a:endParaRPr lang="zh-CN" altLang="en-US" b="1" dirty="0">
            <a:solidFill>
              <a:schemeClr val="bg1"/>
            </a:solidFill>
          </a:endParaRPr>
        </a:p>
      </dgm:t>
    </dgm:pt>
    <dgm:pt modelId="{FEBFF19C-1CA0-42B3-B7D2-D2DF5FAF4356}" type="parTrans" cxnId="{91524011-D1B8-4470-9BAC-D9AD281529CE}">
      <dgm:prSet/>
      <dgm:spPr/>
      <dgm:t>
        <a:bodyPr/>
        <a:lstStyle/>
        <a:p>
          <a:endParaRPr lang="zh-CN" altLang="en-US"/>
        </a:p>
      </dgm:t>
    </dgm:pt>
    <dgm:pt modelId="{8F7A2901-9B85-4968-BA63-2A4A4198B8CF}" type="sibTrans" cxnId="{91524011-D1B8-4470-9BAC-D9AD281529CE}">
      <dgm:prSet/>
      <dgm:spPr/>
      <dgm:t>
        <a:bodyPr/>
        <a:lstStyle/>
        <a:p>
          <a:endParaRPr lang="zh-CN" altLang="en-US"/>
        </a:p>
      </dgm:t>
    </dgm:pt>
    <dgm:pt modelId="{1615864F-2B46-4EB6-8899-21A0B7362C7B}">
      <dgm:prSet custT="1"/>
      <dgm:spPr>
        <a:solidFill>
          <a:srgbClr val="71C5A3"/>
        </a:solidFill>
        <a:ln>
          <a:solidFill>
            <a:srgbClr val="FFFFFF"/>
          </a:solidFill>
        </a:ln>
      </dgm:spPr>
      <dgm:t>
        <a:bodyPr/>
        <a:lstStyle/>
        <a:p>
          <a:pPr marL="0" algn="ctr" defTabSz="685800" rtl="0" eaLnBrk="1" latinLnBrk="0" hangingPunct="1"/>
          <a:r>
            <a:rPr lang="en-US" altLang="zh-CN" sz="2800" b="1" u="none" kern="1200" dirty="0">
              <a:solidFill>
                <a:schemeClr val="lt1"/>
              </a:solidFill>
              <a:latin typeface="+mn-lt"/>
              <a:ea typeface="+mn-ea"/>
              <a:cs typeface="+mn-cs"/>
            </a:rPr>
            <a:t>50%</a:t>
          </a:r>
          <a:endParaRPr lang="zh-CN" altLang="en-US" sz="2800" b="1" u="none" kern="1200" dirty="0">
            <a:solidFill>
              <a:schemeClr val="lt1"/>
            </a:solidFill>
            <a:latin typeface="+mn-lt"/>
            <a:ea typeface="+mn-ea"/>
            <a:cs typeface="+mn-cs"/>
          </a:endParaRPr>
        </a:p>
      </dgm:t>
    </dgm:pt>
    <dgm:pt modelId="{26D836FB-59B9-4013-9A22-39F1B6C14A3D}" type="parTrans" cxnId="{76849E10-BE5D-4E54-9F75-4326B29D7164}">
      <dgm:prSet/>
      <dgm:spPr/>
      <dgm:t>
        <a:bodyPr/>
        <a:lstStyle/>
        <a:p>
          <a:endParaRPr lang="zh-CN" altLang="en-US"/>
        </a:p>
      </dgm:t>
    </dgm:pt>
    <dgm:pt modelId="{956B4CDA-4BC8-488F-A959-F53AD32C0453}" type="sibTrans" cxnId="{76849E10-BE5D-4E54-9F75-4326B29D7164}">
      <dgm:prSet/>
      <dgm:spPr/>
      <dgm:t>
        <a:bodyPr/>
        <a:lstStyle/>
        <a:p>
          <a:endParaRPr lang="zh-CN" altLang="en-US"/>
        </a:p>
      </dgm:t>
    </dgm:pt>
    <dgm:pt modelId="{2B3CDC9C-C6C4-4C1B-8121-88CCD3D3DF5D}" type="pres">
      <dgm:prSet presAssocID="{C56204B3-22E3-4A6C-821A-93BC8DDCE420}" presName="Name0" presStyleCnt="0">
        <dgm:presLayoutVars>
          <dgm:dir/>
          <dgm:animLvl val="lvl"/>
          <dgm:resizeHandles val="exact"/>
        </dgm:presLayoutVars>
      </dgm:prSet>
      <dgm:spPr/>
    </dgm:pt>
    <dgm:pt modelId="{9C524C6F-1E0D-4A64-98AC-0B2D6A6F4D64}" type="pres">
      <dgm:prSet presAssocID="{CFD6A6B2-957D-40BD-8109-902202EB3CF9}" presName="Name8" presStyleCnt="0"/>
      <dgm:spPr/>
    </dgm:pt>
    <dgm:pt modelId="{7923F500-041A-4514-B474-1C07F78B34B0}" type="pres">
      <dgm:prSet presAssocID="{CFD6A6B2-957D-40BD-8109-902202EB3CF9}" presName="level" presStyleLbl="node1" presStyleIdx="0" presStyleCnt="4">
        <dgm:presLayoutVars>
          <dgm:chMax val="1"/>
          <dgm:bulletEnabled val="1"/>
        </dgm:presLayoutVars>
      </dgm:prSet>
      <dgm:spPr/>
    </dgm:pt>
    <dgm:pt modelId="{DE51305A-C53D-4A96-A254-6C5BE3F250AB}" type="pres">
      <dgm:prSet presAssocID="{CFD6A6B2-957D-40BD-8109-902202EB3CF9}" presName="levelTx" presStyleLbl="revTx" presStyleIdx="0" presStyleCnt="0">
        <dgm:presLayoutVars>
          <dgm:chMax val="1"/>
          <dgm:bulletEnabled val="1"/>
        </dgm:presLayoutVars>
      </dgm:prSet>
      <dgm:spPr/>
    </dgm:pt>
    <dgm:pt modelId="{AADD57CB-0A0A-4421-890B-70B7FE53E88A}" type="pres">
      <dgm:prSet presAssocID="{6152351F-4012-47DF-9575-44586E10EDC9}" presName="Name8" presStyleCnt="0"/>
      <dgm:spPr/>
    </dgm:pt>
    <dgm:pt modelId="{51528DC1-20EE-4922-80C3-98E2F73D8FA2}" type="pres">
      <dgm:prSet presAssocID="{6152351F-4012-47DF-9575-44586E10EDC9}" presName="level" presStyleLbl="node1" presStyleIdx="1" presStyleCnt="4">
        <dgm:presLayoutVars>
          <dgm:chMax val="1"/>
          <dgm:bulletEnabled val="1"/>
        </dgm:presLayoutVars>
      </dgm:prSet>
      <dgm:spPr/>
    </dgm:pt>
    <dgm:pt modelId="{B9190E3D-3FAD-4B6A-955C-E17C4652FCC5}" type="pres">
      <dgm:prSet presAssocID="{6152351F-4012-47DF-9575-44586E10EDC9}" presName="levelTx" presStyleLbl="revTx" presStyleIdx="0" presStyleCnt="0">
        <dgm:presLayoutVars>
          <dgm:chMax val="1"/>
          <dgm:bulletEnabled val="1"/>
        </dgm:presLayoutVars>
      </dgm:prSet>
      <dgm:spPr/>
    </dgm:pt>
    <dgm:pt modelId="{DA30A7E6-8770-4872-8298-AEB42ABE6E9A}" type="pres">
      <dgm:prSet presAssocID="{063CD618-76DE-495A-8545-95AEB9D234EA}" presName="Name8" presStyleCnt="0"/>
      <dgm:spPr/>
    </dgm:pt>
    <dgm:pt modelId="{CA0D70B4-F961-4110-8692-68DB0D8BD266}" type="pres">
      <dgm:prSet presAssocID="{063CD618-76DE-495A-8545-95AEB9D234EA}" presName="level" presStyleLbl="node1" presStyleIdx="2" presStyleCnt="4">
        <dgm:presLayoutVars>
          <dgm:chMax val="1"/>
          <dgm:bulletEnabled val="1"/>
        </dgm:presLayoutVars>
      </dgm:prSet>
      <dgm:spPr/>
    </dgm:pt>
    <dgm:pt modelId="{5D018C10-C8E6-44C0-B2AB-CFDC811D71D1}" type="pres">
      <dgm:prSet presAssocID="{063CD618-76DE-495A-8545-95AEB9D234EA}" presName="levelTx" presStyleLbl="revTx" presStyleIdx="0" presStyleCnt="0">
        <dgm:presLayoutVars>
          <dgm:chMax val="1"/>
          <dgm:bulletEnabled val="1"/>
        </dgm:presLayoutVars>
      </dgm:prSet>
      <dgm:spPr/>
    </dgm:pt>
    <dgm:pt modelId="{346DBE4D-30A0-4166-AF6D-F640A91D6027}" type="pres">
      <dgm:prSet presAssocID="{1615864F-2B46-4EB6-8899-21A0B7362C7B}" presName="Name8" presStyleCnt="0"/>
      <dgm:spPr/>
    </dgm:pt>
    <dgm:pt modelId="{340D6623-DB8B-4AD3-A04D-4AE063D73441}" type="pres">
      <dgm:prSet presAssocID="{1615864F-2B46-4EB6-8899-21A0B7362C7B}" presName="level" presStyleLbl="node1" presStyleIdx="3" presStyleCnt="4">
        <dgm:presLayoutVars>
          <dgm:chMax val="1"/>
          <dgm:bulletEnabled val="1"/>
        </dgm:presLayoutVars>
      </dgm:prSet>
      <dgm:spPr/>
    </dgm:pt>
    <dgm:pt modelId="{3E2E3D90-AEE5-4F29-971B-FFA366343178}" type="pres">
      <dgm:prSet presAssocID="{1615864F-2B46-4EB6-8899-21A0B7362C7B}" presName="levelTx" presStyleLbl="revTx" presStyleIdx="0" presStyleCnt="0">
        <dgm:presLayoutVars>
          <dgm:chMax val="1"/>
          <dgm:bulletEnabled val="1"/>
        </dgm:presLayoutVars>
      </dgm:prSet>
      <dgm:spPr/>
    </dgm:pt>
  </dgm:ptLst>
  <dgm:cxnLst>
    <dgm:cxn modelId="{76849E10-BE5D-4E54-9F75-4326B29D7164}" srcId="{C56204B3-22E3-4A6C-821A-93BC8DDCE420}" destId="{1615864F-2B46-4EB6-8899-21A0B7362C7B}" srcOrd="3" destOrd="0" parTransId="{26D836FB-59B9-4013-9A22-39F1B6C14A3D}" sibTransId="{956B4CDA-4BC8-488F-A959-F53AD32C0453}"/>
    <dgm:cxn modelId="{91524011-D1B8-4470-9BAC-D9AD281529CE}" srcId="{C56204B3-22E3-4A6C-821A-93BC8DDCE420}" destId="{063CD618-76DE-495A-8545-95AEB9D234EA}" srcOrd="2" destOrd="0" parTransId="{FEBFF19C-1CA0-42B3-B7D2-D2DF5FAF4356}" sibTransId="{8F7A2901-9B85-4968-BA63-2A4A4198B8CF}"/>
    <dgm:cxn modelId="{67968E13-993F-47A7-A77A-48F99A0AFCFE}" type="presOf" srcId="{C56204B3-22E3-4A6C-821A-93BC8DDCE420}" destId="{2B3CDC9C-C6C4-4C1B-8121-88CCD3D3DF5D}" srcOrd="0" destOrd="0" presId="urn:microsoft.com/office/officeart/2005/8/layout/pyramid1#1"/>
    <dgm:cxn modelId="{284C5D22-21E6-4237-A7D8-DA1C57518D2B}" type="presOf" srcId="{1615864F-2B46-4EB6-8899-21A0B7362C7B}" destId="{340D6623-DB8B-4AD3-A04D-4AE063D73441}" srcOrd="0" destOrd="0" presId="urn:microsoft.com/office/officeart/2005/8/layout/pyramid1#1"/>
    <dgm:cxn modelId="{E6CA3F67-789D-45F9-9A29-AFCD1E893345}" srcId="{C56204B3-22E3-4A6C-821A-93BC8DDCE420}" destId="{CFD6A6B2-957D-40BD-8109-902202EB3CF9}" srcOrd="0" destOrd="0" parTransId="{2464EF7F-2068-4E8B-815A-35646431FA36}" sibTransId="{80D31785-24A8-4ED1-A7C7-916B76613B09}"/>
    <dgm:cxn modelId="{334C844E-3B8C-4FBC-AF93-B9AB5A04F896}" type="presOf" srcId="{6152351F-4012-47DF-9575-44586E10EDC9}" destId="{51528DC1-20EE-4922-80C3-98E2F73D8FA2}" srcOrd="0" destOrd="0" presId="urn:microsoft.com/office/officeart/2005/8/layout/pyramid1#1"/>
    <dgm:cxn modelId="{69490658-8AF8-425E-BF64-087308F4F595}" type="presOf" srcId="{CFD6A6B2-957D-40BD-8109-902202EB3CF9}" destId="{DE51305A-C53D-4A96-A254-6C5BE3F250AB}" srcOrd="1" destOrd="0" presId="urn:microsoft.com/office/officeart/2005/8/layout/pyramid1#1"/>
    <dgm:cxn modelId="{5C24F688-7195-4D2F-8E4B-DBBADC6D5912}" srcId="{C56204B3-22E3-4A6C-821A-93BC8DDCE420}" destId="{6152351F-4012-47DF-9575-44586E10EDC9}" srcOrd="1" destOrd="0" parTransId="{F847E609-E2F4-4D94-AEF3-B9B922357276}" sibTransId="{DD9BC054-169B-427D-9A3A-98CEA3D3619C}"/>
    <dgm:cxn modelId="{0E31B596-A476-4CED-8C15-0FE3B820B2F8}" type="presOf" srcId="{063CD618-76DE-495A-8545-95AEB9D234EA}" destId="{CA0D70B4-F961-4110-8692-68DB0D8BD266}" srcOrd="0" destOrd="0" presId="urn:microsoft.com/office/officeart/2005/8/layout/pyramid1#1"/>
    <dgm:cxn modelId="{2E9A25A4-49A1-48AF-9EAB-0481045D4F4D}" type="presOf" srcId="{6152351F-4012-47DF-9575-44586E10EDC9}" destId="{B9190E3D-3FAD-4B6A-955C-E17C4652FCC5}" srcOrd="1" destOrd="0" presId="urn:microsoft.com/office/officeart/2005/8/layout/pyramid1#1"/>
    <dgm:cxn modelId="{3CA16AC8-5A1A-46AD-8311-72C9C6C00D77}" type="presOf" srcId="{CFD6A6B2-957D-40BD-8109-902202EB3CF9}" destId="{7923F500-041A-4514-B474-1C07F78B34B0}" srcOrd="0" destOrd="0" presId="urn:microsoft.com/office/officeart/2005/8/layout/pyramid1#1"/>
    <dgm:cxn modelId="{115BDACC-F9BD-4D79-89CB-31F5CDD0BEC0}" type="presOf" srcId="{063CD618-76DE-495A-8545-95AEB9D234EA}" destId="{5D018C10-C8E6-44C0-B2AB-CFDC811D71D1}" srcOrd="1" destOrd="0" presId="urn:microsoft.com/office/officeart/2005/8/layout/pyramid1#1"/>
    <dgm:cxn modelId="{5FEA76DC-5727-4960-8D8E-1DAA7792EC23}" type="presOf" srcId="{1615864F-2B46-4EB6-8899-21A0B7362C7B}" destId="{3E2E3D90-AEE5-4F29-971B-FFA366343178}" srcOrd="1" destOrd="0" presId="urn:microsoft.com/office/officeart/2005/8/layout/pyramid1#1"/>
    <dgm:cxn modelId="{EC86C2D2-891E-4882-A9AD-A191AF63E08F}" type="presParOf" srcId="{2B3CDC9C-C6C4-4C1B-8121-88CCD3D3DF5D}" destId="{9C524C6F-1E0D-4A64-98AC-0B2D6A6F4D64}" srcOrd="0" destOrd="0" presId="urn:microsoft.com/office/officeart/2005/8/layout/pyramid1#1"/>
    <dgm:cxn modelId="{9247EF7A-05E9-47AB-B777-0577B647B0CC}" type="presParOf" srcId="{9C524C6F-1E0D-4A64-98AC-0B2D6A6F4D64}" destId="{7923F500-041A-4514-B474-1C07F78B34B0}" srcOrd="0" destOrd="0" presId="urn:microsoft.com/office/officeart/2005/8/layout/pyramid1#1"/>
    <dgm:cxn modelId="{262533B0-ADF0-4C12-B9DB-501DD17B9974}" type="presParOf" srcId="{9C524C6F-1E0D-4A64-98AC-0B2D6A6F4D64}" destId="{DE51305A-C53D-4A96-A254-6C5BE3F250AB}" srcOrd="1" destOrd="0" presId="urn:microsoft.com/office/officeart/2005/8/layout/pyramid1#1"/>
    <dgm:cxn modelId="{1845155D-E261-4D95-86C1-55AC45590516}" type="presParOf" srcId="{2B3CDC9C-C6C4-4C1B-8121-88CCD3D3DF5D}" destId="{AADD57CB-0A0A-4421-890B-70B7FE53E88A}" srcOrd="1" destOrd="0" presId="urn:microsoft.com/office/officeart/2005/8/layout/pyramid1#1"/>
    <dgm:cxn modelId="{7E853882-81EE-4029-87FF-1CF90385E61F}" type="presParOf" srcId="{AADD57CB-0A0A-4421-890B-70B7FE53E88A}" destId="{51528DC1-20EE-4922-80C3-98E2F73D8FA2}" srcOrd="0" destOrd="0" presId="urn:microsoft.com/office/officeart/2005/8/layout/pyramid1#1"/>
    <dgm:cxn modelId="{05E91C73-BCBA-4E5E-8F79-BC582067BDE8}" type="presParOf" srcId="{AADD57CB-0A0A-4421-890B-70B7FE53E88A}" destId="{B9190E3D-3FAD-4B6A-955C-E17C4652FCC5}" srcOrd="1" destOrd="0" presId="urn:microsoft.com/office/officeart/2005/8/layout/pyramid1#1"/>
    <dgm:cxn modelId="{CE2800CD-3052-4FBE-BD0F-72B2013BD852}" type="presParOf" srcId="{2B3CDC9C-C6C4-4C1B-8121-88CCD3D3DF5D}" destId="{DA30A7E6-8770-4872-8298-AEB42ABE6E9A}" srcOrd="2" destOrd="0" presId="urn:microsoft.com/office/officeart/2005/8/layout/pyramid1#1"/>
    <dgm:cxn modelId="{7B7FBE77-AA3C-47D7-A11E-5691895238E8}" type="presParOf" srcId="{DA30A7E6-8770-4872-8298-AEB42ABE6E9A}" destId="{CA0D70B4-F961-4110-8692-68DB0D8BD266}" srcOrd="0" destOrd="0" presId="urn:microsoft.com/office/officeart/2005/8/layout/pyramid1#1"/>
    <dgm:cxn modelId="{C3BEBC26-33DA-435C-8F9E-FD62BBEC95B6}" type="presParOf" srcId="{DA30A7E6-8770-4872-8298-AEB42ABE6E9A}" destId="{5D018C10-C8E6-44C0-B2AB-CFDC811D71D1}" srcOrd="1" destOrd="0" presId="urn:microsoft.com/office/officeart/2005/8/layout/pyramid1#1"/>
    <dgm:cxn modelId="{09468576-0B99-4E19-9F69-A73D5986B892}" type="presParOf" srcId="{2B3CDC9C-C6C4-4C1B-8121-88CCD3D3DF5D}" destId="{346DBE4D-30A0-4166-AF6D-F640A91D6027}" srcOrd="3" destOrd="0" presId="urn:microsoft.com/office/officeart/2005/8/layout/pyramid1#1"/>
    <dgm:cxn modelId="{248E0C32-9122-4E0D-B1B8-DDCE1C563621}" type="presParOf" srcId="{346DBE4D-30A0-4166-AF6D-F640A91D6027}" destId="{340D6623-DB8B-4AD3-A04D-4AE063D73441}" srcOrd="0" destOrd="0" presId="urn:microsoft.com/office/officeart/2005/8/layout/pyramid1#1"/>
    <dgm:cxn modelId="{74D31BA9-BA62-43F8-8131-E27EA57D9580}" type="presParOf" srcId="{346DBE4D-30A0-4166-AF6D-F640A91D6027}" destId="{3E2E3D90-AEE5-4F29-971B-FFA366343178}" srcOrd="1" destOrd="0" presId="urn:microsoft.com/office/officeart/2005/8/layout/pyramid1#1"/>
  </dgm:cxnLst>
  <dgm:bg>
    <a:solidFill>
      <a:srgbClr val="71C5A3"/>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3F500-041A-4514-B474-1C07F78B34B0}">
      <dsp:nvSpPr>
        <dsp:cNvPr id="0" name=""/>
        <dsp:cNvSpPr/>
      </dsp:nvSpPr>
      <dsp:spPr>
        <a:xfrm>
          <a:off x="1010119" y="0"/>
          <a:ext cx="673413" cy="905147"/>
        </a:xfrm>
        <a:prstGeom prst="trapezoid">
          <a:avLst>
            <a:gd name="adj" fmla="val 50000"/>
          </a:avLst>
        </a:prstGeom>
        <a:solidFill>
          <a:srgbClr val="71C5A3"/>
        </a:solidFill>
        <a:ln>
          <a:solidFill>
            <a:srgbClr val="FFFFF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altLang="zh-CN" sz="2700" b="1" kern="1200" dirty="0">
              <a:solidFill>
                <a:schemeClr val="bg1"/>
              </a:solidFill>
            </a:rPr>
            <a:t>5%</a:t>
          </a:r>
          <a:endParaRPr lang="zh-CN" altLang="en-US" sz="2700" b="1" kern="1200" dirty="0">
            <a:solidFill>
              <a:schemeClr val="bg1"/>
            </a:solidFill>
          </a:endParaRPr>
        </a:p>
      </dsp:txBody>
      <dsp:txXfrm>
        <a:off x="1010119" y="0"/>
        <a:ext cx="673413" cy="905147"/>
      </dsp:txXfrm>
    </dsp:sp>
    <dsp:sp modelId="{51528DC1-20EE-4922-80C3-98E2F73D8FA2}">
      <dsp:nvSpPr>
        <dsp:cNvPr id="0" name=""/>
        <dsp:cNvSpPr/>
      </dsp:nvSpPr>
      <dsp:spPr>
        <a:xfrm>
          <a:off x="673413" y="905147"/>
          <a:ext cx="1346826" cy="905147"/>
        </a:xfrm>
        <a:prstGeom prst="trapezoid">
          <a:avLst>
            <a:gd name="adj" fmla="val 37199"/>
          </a:avLst>
        </a:prstGeom>
        <a:solidFill>
          <a:srgbClr val="71C5A3"/>
        </a:solidFill>
        <a:ln>
          <a:solidFill>
            <a:srgbClr val="FFFFF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altLang="zh-CN" sz="2700" b="1" kern="1200" dirty="0">
              <a:solidFill>
                <a:schemeClr val="bg1"/>
              </a:solidFill>
            </a:rPr>
            <a:t>5%-20%</a:t>
          </a:r>
          <a:endParaRPr lang="zh-CN" altLang="en-US" sz="2700" b="1" kern="1200" dirty="0">
            <a:solidFill>
              <a:schemeClr val="bg1"/>
            </a:solidFill>
          </a:endParaRPr>
        </a:p>
      </dsp:txBody>
      <dsp:txXfrm>
        <a:off x="909107" y="905147"/>
        <a:ext cx="875436" cy="905147"/>
      </dsp:txXfrm>
    </dsp:sp>
    <dsp:sp modelId="{CA0D70B4-F961-4110-8692-68DB0D8BD266}">
      <dsp:nvSpPr>
        <dsp:cNvPr id="0" name=""/>
        <dsp:cNvSpPr/>
      </dsp:nvSpPr>
      <dsp:spPr>
        <a:xfrm>
          <a:off x="336706" y="1810294"/>
          <a:ext cx="2020239" cy="905147"/>
        </a:xfrm>
        <a:prstGeom prst="trapezoid">
          <a:avLst>
            <a:gd name="adj" fmla="val 37199"/>
          </a:avLst>
        </a:prstGeom>
        <a:solidFill>
          <a:srgbClr val="71C5A3"/>
        </a:solidFill>
        <a:ln>
          <a:solidFill>
            <a:srgbClr val="FFFFF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altLang="zh-CN" sz="2700" b="1" kern="1200" dirty="0">
              <a:solidFill>
                <a:schemeClr val="bg1"/>
              </a:solidFill>
            </a:rPr>
            <a:t>20%-50%</a:t>
          </a:r>
          <a:endParaRPr lang="zh-CN" altLang="en-US" sz="2700" b="1" kern="1200" dirty="0">
            <a:solidFill>
              <a:schemeClr val="bg1"/>
            </a:solidFill>
          </a:endParaRPr>
        </a:p>
      </dsp:txBody>
      <dsp:txXfrm>
        <a:off x="690248" y="1810294"/>
        <a:ext cx="1313155" cy="905147"/>
      </dsp:txXfrm>
    </dsp:sp>
    <dsp:sp modelId="{340D6623-DB8B-4AD3-A04D-4AE063D73441}">
      <dsp:nvSpPr>
        <dsp:cNvPr id="0" name=""/>
        <dsp:cNvSpPr/>
      </dsp:nvSpPr>
      <dsp:spPr>
        <a:xfrm>
          <a:off x="0" y="2715441"/>
          <a:ext cx="2693652" cy="905147"/>
        </a:xfrm>
        <a:prstGeom prst="trapezoid">
          <a:avLst>
            <a:gd name="adj" fmla="val 37199"/>
          </a:avLst>
        </a:prstGeom>
        <a:solidFill>
          <a:srgbClr val="71C5A3"/>
        </a:solidFill>
        <a:ln>
          <a:solidFill>
            <a:srgbClr val="FFFFF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85800" rtl="0" eaLnBrk="1" latinLnBrk="0" hangingPunct="1">
            <a:lnSpc>
              <a:spcPct val="90000"/>
            </a:lnSpc>
            <a:spcBef>
              <a:spcPct val="0"/>
            </a:spcBef>
            <a:spcAft>
              <a:spcPct val="35000"/>
            </a:spcAft>
            <a:buNone/>
          </a:pPr>
          <a:r>
            <a:rPr lang="en-US" altLang="zh-CN" sz="2800" b="1" u="none" kern="1200" dirty="0">
              <a:solidFill>
                <a:schemeClr val="lt1"/>
              </a:solidFill>
              <a:latin typeface="+mn-lt"/>
              <a:ea typeface="+mn-ea"/>
              <a:cs typeface="+mn-cs"/>
            </a:rPr>
            <a:t>50%</a:t>
          </a:r>
          <a:endParaRPr lang="zh-CN" altLang="en-US" sz="2800" b="1" u="none" kern="1200" dirty="0">
            <a:solidFill>
              <a:schemeClr val="lt1"/>
            </a:solidFill>
            <a:latin typeface="+mn-lt"/>
            <a:ea typeface="+mn-ea"/>
            <a:cs typeface="+mn-cs"/>
          </a:endParaRPr>
        </a:p>
      </dsp:txBody>
      <dsp:txXfrm>
        <a:off x="471389" y="2715441"/>
        <a:ext cx="1750873" cy="90514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FEE52C-A972-4FD9-96BD-3D978D0680E1}" type="datetimeFigureOut">
              <a:rPr lang="zh-CN" altLang="en-US" smtClean="0"/>
              <a:t>2019/5/9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576A38-2C26-4DF6-8F1C-F22877A7ADF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更多模板下载地址：</a:t>
            </a:r>
            <a:r>
              <a:rPr lang="en-US" altLang="zh-CN"/>
              <a:t>http://www.pptvzaixian.com/shop/view28111.html</a:t>
            </a:r>
            <a:r>
              <a:rPr lang="zh-CN" altLang="en-US"/>
              <a:t>（复制链接到浏览器打开）</a:t>
            </a:r>
          </a:p>
        </p:txBody>
      </p:sp>
      <p:sp>
        <p:nvSpPr>
          <p:cNvPr id="4" name="灯片编号占位符 3"/>
          <p:cNvSpPr>
            <a:spLocks noGrp="1"/>
          </p:cNvSpPr>
          <p:nvPr>
            <p:ph type="sldNum" sz="quarter" idx="10"/>
          </p:nvPr>
        </p:nvSpPr>
        <p:spPr/>
        <p:txBody>
          <a:bodyPr/>
          <a:lstStyle/>
          <a:p>
            <a:fld id="{8A036312-6A05-4643-B813-780AEBCA5446}"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更多模板下载地址：</a:t>
            </a:r>
            <a:r>
              <a:rPr lang="en-US" altLang="zh-CN"/>
              <a:t>http://www.pptvzaixian.com/shop/view28111.html</a:t>
            </a:r>
            <a:r>
              <a:rPr lang="zh-CN" altLang="en-US"/>
              <a:t>（复制链接到浏览器打开）</a:t>
            </a:r>
          </a:p>
        </p:txBody>
      </p:sp>
      <p:sp>
        <p:nvSpPr>
          <p:cNvPr id="4" name="灯片编号占位符 3"/>
          <p:cNvSpPr>
            <a:spLocks noGrp="1"/>
          </p:cNvSpPr>
          <p:nvPr>
            <p:ph type="sldNum" sz="quarter" idx="10"/>
          </p:nvPr>
        </p:nvSpPr>
        <p:spPr/>
        <p:txBody>
          <a:bodyPr/>
          <a:lstStyle/>
          <a:p>
            <a:fld id="{8A036312-6A05-4643-B813-780AEBCA5446}"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A036312-6A05-4643-B813-780AEBCA5446}" type="slidenum">
              <a:rPr lang="zh-CN" altLang="en-US" smtClean="0"/>
              <a:t>17</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A036312-6A05-4643-B813-780AEBCA5446}" type="slidenum">
              <a:rPr lang="zh-CN" altLang="en-US" smtClean="0"/>
              <a:t>26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A036312-6A05-4643-B813-780AEBCA5446}" type="slidenum">
              <a:rPr lang="zh-CN" altLang="en-US" smtClean="0"/>
              <a:t>29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036312-6A05-4643-B813-780AEBCA5446}" type="slidenum">
              <a:rPr lang="zh-CN" altLang="en-US" smtClean="0"/>
              <a:t>32</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更多模板下载地址：</a:t>
            </a:r>
            <a:r>
              <a:rPr lang="en-US" altLang="zh-CN"/>
              <a:t>http://www.pptvzaixian.com/shop/view28111.html</a:t>
            </a:r>
            <a:r>
              <a:rPr lang="zh-CN" altLang="en-US"/>
              <a:t>（复制链接到浏览器打开）</a:t>
            </a:r>
          </a:p>
        </p:txBody>
      </p:sp>
      <p:sp>
        <p:nvSpPr>
          <p:cNvPr id="4" name="灯片编号占位符 3"/>
          <p:cNvSpPr>
            <a:spLocks noGrp="1"/>
          </p:cNvSpPr>
          <p:nvPr>
            <p:ph type="sldNum" sz="quarter" idx="10"/>
          </p:nvPr>
        </p:nvSpPr>
        <p:spPr/>
        <p:txBody>
          <a:bodyPr/>
          <a:lstStyle/>
          <a:p>
            <a:fld id="{8A036312-6A05-4643-B813-780AEBCA5446}" type="slidenum">
              <a:rPr lang="zh-CN" altLang="en-US" smtClean="0"/>
              <a:t>37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在文献中，作者关键词一般都是文章核心内容以及作者学术思想的高度概况，在一本期刊中，如果一个主题词在多篇文献中反复出现，则说明期刊发文的研究方向侧重于该主题，同时，该期刊在一定时期内对接受该主题方向文章的可能性较大。</a:t>
            </a:r>
          </a:p>
        </p:txBody>
      </p:sp>
      <p:sp>
        <p:nvSpPr>
          <p:cNvPr id="4" name="灯片编号占位符 3"/>
          <p:cNvSpPr>
            <a:spLocks noGrp="1"/>
          </p:cNvSpPr>
          <p:nvPr>
            <p:ph type="sldNum" sz="quarter" idx="10"/>
          </p:nvPr>
        </p:nvSpPr>
        <p:spPr/>
        <p:txBody>
          <a:bodyPr/>
          <a:lstStyle/>
          <a:p>
            <a:fld id="{F7EC1A6E-08C4-4437-A33A-443B151A221A}" type="slidenum">
              <a:rPr lang="zh-CN" altLang="en-US" smtClean="0"/>
              <a:t>46</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t>帮用户选择最合适的投稿期刊</a:t>
            </a:r>
          </a:p>
        </p:txBody>
      </p:sp>
      <p:sp>
        <p:nvSpPr>
          <p:cNvPr id="4" name="灯片编号占位符 3"/>
          <p:cNvSpPr>
            <a:spLocks noGrp="1"/>
          </p:cNvSpPr>
          <p:nvPr>
            <p:ph type="sldNum" sz="quarter" idx="10"/>
          </p:nvPr>
        </p:nvSpPr>
        <p:spPr/>
        <p:txBody>
          <a:bodyPr/>
          <a:lstStyle/>
          <a:p>
            <a:fld id="{8A036312-6A05-4643-B813-780AEBCA5446}" type="slidenum">
              <a:rPr lang="zh-CN" altLang="en-US" smtClean="0"/>
              <a:t>50</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0A6F1AA-0EE8-413B-B194-C87D188FAB8E}" type="slidenum">
              <a:rPr lang="zh-CN" altLang="en-US" smtClean="0"/>
              <a:t>51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0A6F1AA-0EE8-413B-B194-C87D188FAB8E}"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77162-3BF0-4A2F-AD39-20E345D1D7F0}" type="slidenum">
              <a:rPr lang="zh-CN" altLang="en-US" smtClean="0"/>
              <a:t>56</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p:cNvSpPr>
            <a:spLocks noGrp="1" noRot="1" noChangeAspect="1" noChangeArrowheads="1"/>
          </p:cNvSpPr>
          <p:nvPr>
            <p:ph type="sldImg" idx="4294967295"/>
          </p:nvPr>
        </p:nvSpPr>
        <p:spPr/>
      </p:sp>
      <p:sp>
        <p:nvSpPr>
          <p:cNvPr id="61442" name="文本占位符 2"/>
          <p:cNvSpPr>
            <a:spLocks noGrp="1" noChangeArrowheads="1"/>
          </p:cNvSpPr>
          <p:nvPr>
            <p:ph type="body" idx="4294967295"/>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t>解决用户在做课题、写论文过程中难以获取全文的问题</a:t>
            </a:r>
          </a:p>
        </p:txBody>
      </p:sp>
      <p:sp>
        <p:nvSpPr>
          <p:cNvPr id="4" name="灯片编号占位符 3"/>
          <p:cNvSpPr>
            <a:spLocks noGrp="1"/>
          </p:cNvSpPr>
          <p:nvPr>
            <p:ph type="sldNum" sz="quarter" idx="10"/>
          </p:nvPr>
        </p:nvSpPr>
        <p:spPr/>
        <p:txBody>
          <a:bodyPr/>
          <a:lstStyle/>
          <a:p>
            <a:fld id="{8A036312-6A05-4643-B813-780AEBCA5446}" type="slidenum">
              <a:rPr lang="zh-CN" altLang="en-US" smtClean="0"/>
              <a:t>70</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0A6F1AA-0EE8-413B-B194-C87D188FAB8E}" type="slidenum">
              <a:rPr lang="zh-CN" altLang="en-US" smtClean="0"/>
              <a:t>75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4576A38-2C26-4DF6-8F1C-F22877A7ADF6}"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0A6F1AA-0EE8-413B-B194-C87D188FAB8E}"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0A6F1AA-0EE8-413B-B194-C87D188FAB8E}"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0A6F1AA-0EE8-413B-B194-C87D188FAB8E}"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0A6F1AA-0EE8-413B-B194-C87D188FAB8E}" type="slidenum">
              <a:rPr lang="zh-CN" altLang="en-US" smtClean="0"/>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3BB5934-DBEF-4138-8D30-452AD221FE96}" type="datetimeFigureOut">
              <a:rPr lang="zh-CN" altLang="en-US" smtClean="0"/>
              <a:t>2019/5/9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F914C5-B6AB-483D-BDFC-E33E850BC67B}" type="slidenum">
              <a:rPr lang="zh-CN" altLang="en-US" smtClean="0"/>
              <a:t>‹#›</a:t>
            </a:fld>
            <a:endParaRPr lang="zh-CN" alt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3BB5934-DBEF-4138-8D30-452AD221FE96}" type="datetimeFigureOut">
              <a:rPr lang="zh-CN" altLang="en-US" smtClean="0"/>
              <a:t>2019/5/9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F914C5-B6AB-483D-BDFC-E33E850BC67B}" type="slidenum">
              <a:rPr lang="zh-CN" altLang="en-US" smtClean="0"/>
              <a:t>‹#›</a:t>
            </a:fld>
            <a:endParaRPr lang="zh-CN" alt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3BB5934-DBEF-4138-8D30-452AD221FE96}" type="datetimeFigureOut">
              <a:rPr lang="zh-CN" altLang="en-US" smtClean="0"/>
              <a:t>2019/5/9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F914C5-B6AB-483D-BDFC-E33E850BC67B}" type="slidenum">
              <a:rPr lang="zh-CN" altLang="en-US" smtClean="0"/>
              <a:t>‹#›</a:t>
            </a:fld>
            <a:endParaRPr lang="zh-CN" alt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3BB5934-DBEF-4138-8D30-452AD221FE96}" type="datetimeFigureOut">
              <a:rPr lang="zh-CN" altLang="en-US" smtClean="0"/>
              <a:t>2019/5/9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F914C5-B6AB-483D-BDFC-E33E850BC67B}" type="slidenum">
              <a:rPr lang="zh-CN" altLang="en-US" smtClean="0"/>
              <a:t>‹#›</a:t>
            </a:fld>
            <a:endParaRPr lang="zh-CN" altLang="en-US"/>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9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3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8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3BB5934-DBEF-4138-8D30-452AD221FE96}" type="datetimeFigureOut">
              <a:rPr lang="zh-CN" altLang="en-US" smtClean="0"/>
              <a:t>2019/5/9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F914C5-B6AB-483D-BDFC-E33E850BC67B}" type="slidenum">
              <a:rPr lang="zh-CN" altLang="en-US" smtClean="0"/>
              <a:t>‹#›</a:t>
            </a:fld>
            <a:endParaRPr lang="zh-CN" altLang="en-US"/>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1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2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3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4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3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5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6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9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2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4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3BB5934-DBEF-4138-8D30-452AD221FE96}" type="datetimeFigureOut">
              <a:rPr lang="zh-CN" altLang="en-US" smtClean="0"/>
              <a:t>2019/5/9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F914C5-B6AB-483D-BDFC-E33E850BC67B}" type="slidenum">
              <a:rPr lang="zh-CN" altLang="en-US" smtClean="0"/>
              <a:t>‹#›</a:t>
            </a:fld>
            <a:endParaRPr lang="zh-CN" altLang="en-US"/>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5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6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2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4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6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7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3BB5934-DBEF-4138-8D30-452AD221FE96}" type="datetimeFigureOut">
              <a:rPr lang="zh-CN" altLang="en-US" smtClean="0"/>
              <a:t>2019/5/9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DF914C5-B6AB-483D-BDFC-E33E850BC67B}" type="slidenum">
              <a:rPr lang="zh-CN" altLang="en-US" smtClean="0"/>
              <a:t>‹#›</a:t>
            </a:fld>
            <a:endParaRPr lang="zh-CN" altLang="en-US"/>
          </a:p>
        </p:txBody>
      </p:sp>
    </p:spTree>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9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0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7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0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1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4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7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7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0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1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3BB5934-DBEF-4138-8D30-452AD221FE96}" type="datetimeFigureOut">
              <a:rPr lang="zh-CN" altLang="en-US" smtClean="0"/>
              <a:t>2019/5/9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DF914C5-B6AB-483D-BDFC-E33E850BC67B}" type="slidenum">
              <a:rPr lang="zh-CN" altLang="en-US" smtClean="0"/>
              <a:t>‹#›</a:t>
            </a:fld>
            <a:endParaRPr lang="zh-CN" alt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3BB5934-DBEF-4138-8D30-452AD221FE96}" type="datetimeFigureOut">
              <a:rPr lang="zh-CN" altLang="en-US" smtClean="0"/>
              <a:t>2019/5/9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DF914C5-B6AB-483D-BDFC-E33E850BC67B}" type="slidenum">
              <a:rPr lang="zh-CN" altLang="en-US" smtClean="0"/>
              <a:t>‹#›</a:t>
            </a:fld>
            <a:endParaRPr lang="zh-CN" alt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3BB5934-DBEF-4138-8D30-452AD221FE96}" type="datetimeFigureOut">
              <a:rPr lang="zh-CN" altLang="en-US" smtClean="0"/>
              <a:t>2019/5/9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F914C5-B6AB-483D-BDFC-E33E850BC67B}" type="slidenum">
              <a:rPr lang="zh-CN" altLang="en-US" smtClean="0"/>
              <a:t>‹#›</a:t>
            </a:fld>
            <a:endParaRPr lang="zh-CN" alt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3BB5934-DBEF-4138-8D30-452AD221FE96}" type="datetimeFigureOut">
              <a:rPr lang="zh-CN" altLang="en-US" smtClean="0"/>
              <a:t>2019/5/9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F914C5-B6AB-483D-BDFC-E33E850BC67B}" type="slidenum">
              <a:rPr lang="zh-CN" altLang="en-US" smtClean="0"/>
              <a:t>‹#›</a:t>
            </a:fld>
            <a:endParaRPr lang="zh-CN" alt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B5934-DBEF-4138-8D30-452AD221FE96}" type="datetimeFigureOut">
              <a:rPr lang="zh-CN" altLang="en-US" smtClean="0"/>
              <a:t>2019/5/9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F914C5-B6AB-483D-BDFC-E33E850BC6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5.jpeg"/><Relationship Id="rId2" Type="http://schemas.openxmlformats.org/officeDocument/2006/relationships/tags" Target="../tags/tag2.xml"/><Relationship Id="rId16" Type="http://schemas.openxmlformats.org/officeDocument/2006/relationships/image" Target="../media/image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notesSlide" Target="../notesSlides/notesSlide1.xml"/><Relationship Id="rId10" Type="http://schemas.openxmlformats.org/officeDocument/2006/relationships/tags" Target="../tags/tag10.xml"/><Relationship Id="rId19" Type="http://schemas.openxmlformats.org/officeDocument/2006/relationships/image" Target="../media/image7.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chart" Target="../charts/chart1.xml"/><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p3"/><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tags" Target="../tags/tag14.xml"/><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tags" Target="../tags/tag15.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3.png"/><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3.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chart" Target="../charts/chart2.xml"/><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4.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42.xml"/><Relationship Id="rId4" Type="http://schemas.openxmlformats.org/officeDocument/2006/relationships/image" Target="../media/image7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原创设计师QQ598969553        _13"/>
          <p:cNvSpPr txBox="1"/>
          <p:nvPr/>
        </p:nvSpPr>
        <p:spPr>
          <a:xfrm>
            <a:off x="4778434" y="3088005"/>
            <a:ext cx="7254240" cy="828040"/>
          </a:xfrm>
          <a:prstGeom prst="rect">
            <a:avLst/>
          </a:prstGeom>
          <a:noFill/>
        </p:spPr>
        <p:txBody>
          <a:bodyPr wrap="square" lIns="91426" tIns="45712" rIns="91426" bIns="45712" rtlCol="0">
            <a:spAutoFit/>
            <a:scene3d>
              <a:camera prst="orthographicFront"/>
              <a:lightRig rig="threePt" dir="t"/>
            </a:scene3d>
          </a:bodyPr>
          <a:lstStyle/>
          <a:p>
            <a:pPr algn="ctr"/>
            <a:r>
              <a:rPr lang="en-US" altLang="zh-CN" sz="4800" b="1" dirty="0" err="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SpiScholar</a:t>
            </a:r>
            <a:r>
              <a:rPr lang="zh-CN" altLang="en-US" sz="4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学术资源在线</a:t>
            </a:r>
          </a:p>
        </p:txBody>
      </p:sp>
      <p:sp>
        <p:nvSpPr>
          <p:cNvPr id="23" name="原创设计师QQ598969553        _16"/>
          <p:cNvSpPr/>
          <p:nvPr>
            <p:custDataLst>
              <p:tags r:id="rId1"/>
            </p:custDataLst>
          </p:nvPr>
        </p:nvSpPr>
        <p:spPr>
          <a:xfrm>
            <a:off x="10908710" y="1434278"/>
            <a:ext cx="362583" cy="362583"/>
          </a:xfrm>
          <a:prstGeom prst="roundRect">
            <a:avLst/>
          </a:prstGeom>
          <a:solidFill>
            <a:schemeClr val="tx1"/>
          </a:solidFill>
          <a:ln w="15875">
            <a:noFill/>
          </a:ln>
          <a:effectLst>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359" tIns="67677" rIns="135359" bIns="67677" anchor="ctr"/>
          <a:lstStyle/>
          <a:p>
            <a:pPr algn="ctr"/>
            <a:endParaRPr lang="en-US">
              <a:solidFill>
                <a:prstClr val="white"/>
              </a:solidFill>
              <a:sym typeface="+mn-lt"/>
            </a:endParaRPr>
          </a:p>
        </p:txBody>
      </p:sp>
      <p:sp>
        <p:nvSpPr>
          <p:cNvPr id="24" name="原创设计师QQ598969553        _17"/>
          <p:cNvSpPr/>
          <p:nvPr/>
        </p:nvSpPr>
        <p:spPr>
          <a:xfrm>
            <a:off x="11184527" y="638989"/>
            <a:ext cx="432000" cy="432000"/>
          </a:xfrm>
          <a:prstGeom prst="roundRect">
            <a:avLst/>
          </a:prstGeom>
          <a:gradFill flip="none" rotWithShape="1">
            <a:gsLst>
              <a:gs pos="50000">
                <a:schemeClr val="bg1">
                  <a:lumMod val="95000"/>
                </a:schemeClr>
              </a:gs>
              <a:gs pos="100000">
                <a:schemeClr val="bg1">
                  <a:lumMod val="75000"/>
                </a:schemeClr>
              </a:gs>
              <a:gs pos="0">
                <a:schemeClr val="bg1"/>
              </a:gs>
            </a:gsLst>
            <a:lin ang="18900000" scaled="0"/>
            <a:tileRect/>
          </a:gradFill>
          <a:ln w="9525">
            <a:gradFill>
              <a:gsLst>
                <a:gs pos="100000">
                  <a:schemeClr val="bg1">
                    <a:lumMod val="85000"/>
                  </a:schemeClr>
                </a:gs>
                <a:gs pos="0">
                  <a:schemeClr val="bg1"/>
                </a:gs>
              </a:gsLst>
              <a:lin ang="8100000" scaled="0"/>
            </a:gradFill>
          </a:ln>
          <a:effectLst>
            <a:outerShdw blurRad="4445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endParaRPr lang="zh-CN" altLang="en-US">
              <a:solidFill>
                <a:prstClr val="white"/>
              </a:solidFill>
            </a:endParaRPr>
          </a:p>
        </p:txBody>
      </p:sp>
      <p:sp>
        <p:nvSpPr>
          <p:cNvPr id="25" name="原创设计师QQ598969553        _18"/>
          <p:cNvSpPr/>
          <p:nvPr>
            <p:custDataLst>
              <p:tags r:id="rId2"/>
            </p:custDataLst>
          </p:nvPr>
        </p:nvSpPr>
        <p:spPr>
          <a:xfrm>
            <a:off x="9713714" y="459099"/>
            <a:ext cx="204908" cy="204908"/>
          </a:xfrm>
          <a:prstGeom prst="roundRect">
            <a:avLst/>
          </a:prstGeom>
          <a:solidFill>
            <a:schemeClr val="tx1"/>
          </a:solidFill>
          <a:ln w="15875">
            <a:noFill/>
          </a:ln>
          <a:effectLst>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359" tIns="67677" rIns="135359" bIns="67677" anchor="ctr"/>
          <a:lstStyle/>
          <a:p>
            <a:pPr algn="ctr"/>
            <a:endParaRPr lang="en-US">
              <a:solidFill>
                <a:prstClr val="white"/>
              </a:solidFill>
              <a:sym typeface="+mn-lt"/>
            </a:endParaRPr>
          </a:p>
        </p:txBody>
      </p:sp>
      <p:grpSp>
        <p:nvGrpSpPr>
          <p:cNvPr id="2" name="原创设计师QQ598969553        _24"/>
          <p:cNvGrpSpPr/>
          <p:nvPr/>
        </p:nvGrpSpPr>
        <p:grpSpPr>
          <a:xfrm>
            <a:off x="9364922" y="6117299"/>
            <a:ext cx="480053" cy="474507"/>
            <a:chOff x="1832104" y="1592340"/>
            <a:chExt cx="360040" cy="355880"/>
          </a:xfrm>
        </p:grpSpPr>
        <p:sp>
          <p:nvSpPr>
            <p:cNvPr id="38" name="MH_Other_4"/>
            <p:cNvSpPr/>
            <p:nvPr>
              <p:custDataLst>
                <p:tags r:id="rId12"/>
              </p:custDataLst>
            </p:nvPr>
          </p:nvSpPr>
          <p:spPr>
            <a:xfrm>
              <a:off x="1832104" y="1592340"/>
              <a:ext cx="360040" cy="355880"/>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1143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prstClr val="white"/>
                </a:solidFill>
                <a:sym typeface="+mn-lt"/>
              </a:endParaRPr>
            </a:p>
          </p:txBody>
        </p:sp>
        <p:sp>
          <p:nvSpPr>
            <p:cNvPr id="39" name="MH_Other_9"/>
            <p:cNvSpPr/>
            <p:nvPr>
              <p:custDataLst>
                <p:tags r:id="rId13"/>
              </p:custDataLst>
            </p:nvPr>
          </p:nvSpPr>
          <p:spPr>
            <a:xfrm>
              <a:off x="1868124" y="1626280"/>
              <a:ext cx="288000" cy="288000"/>
            </a:xfrm>
            <a:prstGeom prst="ellipse">
              <a:avLst/>
            </a:prstGeom>
            <a:solidFill>
              <a:schemeClr val="accent1"/>
            </a:solidFill>
            <a:ln>
              <a:noFill/>
            </a:ln>
            <a:effectLst>
              <a:innerShdw blurRad="25400" dist="50800" dir="186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200" dirty="0">
                <a:latin typeface="Calibri" panose="020F0502020204030204" pitchFamily="34" charset="0"/>
                <a:ea typeface="微软雅黑" panose="020B0503020204020204" pitchFamily="34" charset="-122"/>
              </a:endParaRPr>
            </a:p>
          </p:txBody>
        </p:sp>
        <p:sp>
          <p:nvSpPr>
            <p:cNvPr id="40" name="KSO_Shape"/>
            <p:cNvSpPr/>
            <p:nvPr/>
          </p:nvSpPr>
          <p:spPr bwMode="auto">
            <a:xfrm>
              <a:off x="1922124" y="1680280"/>
              <a:ext cx="180000" cy="180000"/>
            </a:xfrm>
            <a:custGeom>
              <a:avLst/>
              <a:gdLst>
                <a:gd name="T0" fmla="*/ 2147483646 w 4409"/>
                <a:gd name="T1" fmla="*/ 2147483646 h 4408"/>
                <a:gd name="T2" fmla="*/ 2147483646 w 4409"/>
                <a:gd name="T3" fmla="*/ 2147483646 h 4408"/>
                <a:gd name="T4" fmla="*/ 2147483646 w 4409"/>
                <a:gd name="T5" fmla="*/ 2147483646 h 4408"/>
                <a:gd name="T6" fmla="*/ 2147483646 w 4409"/>
                <a:gd name="T7" fmla="*/ 2147483646 h 4408"/>
                <a:gd name="T8" fmla="*/ 2147483646 w 4409"/>
                <a:gd name="T9" fmla="*/ 2147483646 h 4408"/>
                <a:gd name="T10" fmla="*/ 2147483646 w 4409"/>
                <a:gd name="T11" fmla="*/ 2147483646 h 4408"/>
                <a:gd name="T12" fmla="*/ 2147483646 w 4409"/>
                <a:gd name="T13" fmla="*/ 2147483646 h 4408"/>
                <a:gd name="T14" fmla="*/ 2147483646 w 4409"/>
                <a:gd name="T15" fmla="*/ 2147483646 h 4408"/>
                <a:gd name="T16" fmla="*/ 481718167 w 4409"/>
                <a:gd name="T17" fmla="*/ 2147483646 h 4408"/>
                <a:gd name="T18" fmla="*/ 321145301 w 4409"/>
                <a:gd name="T19" fmla="*/ 2147483646 h 4408"/>
                <a:gd name="T20" fmla="*/ 2147483646 w 4409"/>
                <a:gd name="T21" fmla="*/ 2147483646 h 4408"/>
                <a:gd name="T22" fmla="*/ 2147483646 w 4409"/>
                <a:gd name="T23" fmla="*/ 2147483646 h 4408"/>
                <a:gd name="T24" fmla="*/ 2147483646 w 4409"/>
                <a:gd name="T25" fmla="*/ 2147483646 h 4408"/>
                <a:gd name="T26" fmla="*/ 2147483646 w 4409"/>
                <a:gd name="T27" fmla="*/ 2147483646 h 4408"/>
                <a:gd name="T28" fmla="*/ 2147483646 w 4409"/>
                <a:gd name="T29" fmla="*/ 2147483646 h 4408"/>
                <a:gd name="T30" fmla="*/ 2147483646 w 4409"/>
                <a:gd name="T31" fmla="*/ 2147483646 h 4408"/>
                <a:gd name="T32" fmla="*/ 2147483646 w 4409"/>
                <a:gd name="T33" fmla="*/ 2147483646 h 4408"/>
                <a:gd name="T34" fmla="*/ 2147483646 w 4409"/>
                <a:gd name="T35" fmla="*/ 2147483646 h 4408"/>
                <a:gd name="T36" fmla="*/ 2147483646 w 4409"/>
                <a:gd name="T37" fmla="*/ 2147483646 h 4408"/>
                <a:gd name="T38" fmla="*/ 2147483646 w 4409"/>
                <a:gd name="T39" fmla="*/ 2147483646 h 4408"/>
                <a:gd name="T40" fmla="*/ 2147483646 w 4409"/>
                <a:gd name="T41" fmla="*/ 2147483646 h 4408"/>
                <a:gd name="T42" fmla="*/ 2147483646 w 4409"/>
                <a:gd name="T43" fmla="*/ 2147483646 h 4408"/>
                <a:gd name="T44" fmla="*/ 2147483646 w 4409"/>
                <a:gd name="T45" fmla="*/ 2147483646 h 4408"/>
                <a:gd name="T46" fmla="*/ 2147483646 w 4409"/>
                <a:gd name="T47" fmla="*/ 2147483646 h 4408"/>
                <a:gd name="T48" fmla="*/ 2147483646 w 4409"/>
                <a:gd name="T49" fmla="*/ 2147483646 h 4408"/>
                <a:gd name="T50" fmla="*/ 2147483646 w 4409"/>
                <a:gd name="T51" fmla="*/ 2147483646 h 4408"/>
                <a:gd name="T52" fmla="*/ 2147483646 w 4409"/>
                <a:gd name="T53" fmla="*/ 2147483646 h 4408"/>
                <a:gd name="T54" fmla="*/ 2147483646 w 4409"/>
                <a:gd name="T55" fmla="*/ 2147483646 h 4408"/>
                <a:gd name="T56" fmla="*/ 2147483646 w 4409"/>
                <a:gd name="T57" fmla="*/ 2147483646 h 4408"/>
                <a:gd name="T58" fmla="*/ 2147483646 w 4409"/>
                <a:gd name="T59" fmla="*/ 2147483646 h 4408"/>
                <a:gd name="T60" fmla="*/ 2147483646 w 4409"/>
                <a:gd name="T61" fmla="*/ 2147483646 h 4408"/>
                <a:gd name="T62" fmla="*/ 2147483646 w 4409"/>
                <a:gd name="T63" fmla="*/ 2147483646 h 4408"/>
                <a:gd name="T64" fmla="*/ 2147483646 w 4409"/>
                <a:gd name="T65" fmla="*/ 2147483646 h 4408"/>
                <a:gd name="T66" fmla="*/ 2147483646 w 4409"/>
                <a:gd name="T67" fmla="*/ 2147483646 h 4408"/>
                <a:gd name="T68" fmla="*/ 2147483646 w 4409"/>
                <a:gd name="T69" fmla="*/ 2147483646 h 4408"/>
                <a:gd name="T70" fmla="*/ 2147483646 w 4409"/>
                <a:gd name="T71" fmla="*/ 2147483646 h 4408"/>
                <a:gd name="T72" fmla="*/ 2147483646 w 4409"/>
                <a:gd name="T73" fmla="*/ 2147483646 h 4408"/>
                <a:gd name="T74" fmla="*/ 2147483646 w 4409"/>
                <a:gd name="T75" fmla="*/ 2147483646 h 4408"/>
                <a:gd name="T76" fmla="*/ 2147483646 w 4409"/>
                <a:gd name="T77" fmla="*/ 2147483646 h 4408"/>
                <a:gd name="T78" fmla="*/ 2147483646 w 4409"/>
                <a:gd name="T79" fmla="*/ 2147483646 h 4408"/>
                <a:gd name="T80" fmla="*/ 2147483646 w 4409"/>
                <a:gd name="T81" fmla="*/ 2147483646 h 4408"/>
                <a:gd name="T82" fmla="*/ 2147483646 w 4409"/>
                <a:gd name="T83" fmla="*/ 2147483646 h 4408"/>
                <a:gd name="T84" fmla="*/ 2147483646 w 4409"/>
                <a:gd name="T85" fmla="*/ 2147483646 h 4408"/>
                <a:gd name="T86" fmla="*/ 2147483646 w 4409"/>
                <a:gd name="T87" fmla="*/ 2147483646 h 4408"/>
                <a:gd name="T88" fmla="*/ 2147483646 w 4409"/>
                <a:gd name="T89" fmla="*/ 2147483646 h 4408"/>
                <a:gd name="T90" fmla="*/ 2147483646 w 4409"/>
                <a:gd name="T91" fmla="*/ 2147483646 h 4408"/>
                <a:gd name="T92" fmla="*/ 2147483646 w 4409"/>
                <a:gd name="T93" fmla="*/ 2147483646 h 4408"/>
                <a:gd name="T94" fmla="*/ 2147483646 w 4409"/>
                <a:gd name="T95" fmla="*/ 2147483646 h 4408"/>
                <a:gd name="T96" fmla="*/ 2147483646 w 4409"/>
                <a:gd name="T97" fmla="*/ 2147483646 h 4408"/>
                <a:gd name="T98" fmla="*/ 2147483646 w 4409"/>
                <a:gd name="T99" fmla="*/ 2147483646 h 4408"/>
                <a:gd name="T100" fmla="*/ 2147483646 w 4409"/>
                <a:gd name="T101" fmla="*/ 2147483646 h 4408"/>
                <a:gd name="T102" fmla="*/ 2147483646 w 4409"/>
                <a:gd name="T103" fmla="*/ 2147483646 h 4408"/>
                <a:gd name="T104" fmla="*/ 2147483646 w 4409"/>
                <a:gd name="T105" fmla="*/ 2147483646 h 4408"/>
                <a:gd name="T106" fmla="*/ 2147483646 w 4409"/>
                <a:gd name="T107" fmla="*/ 2147483646 h 4408"/>
                <a:gd name="T108" fmla="*/ 2147483646 w 4409"/>
                <a:gd name="T109" fmla="*/ 2147483646 h 44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409" h="4408">
                  <a:moveTo>
                    <a:pt x="3025" y="2127"/>
                  </a:moveTo>
                  <a:lnTo>
                    <a:pt x="3025" y="2127"/>
                  </a:lnTo>
                  <a:lnTo>
                    <a:pt x="3097" y="2107"/>
                  </a:lnTo>
                  <a:lnTo>
                    <a:pt x="3179" y="2081"/>
                  </a:lnTo>
                  <a:lnTo>
                    <a:pt x="3271" y="2053"/>
                  </a:lnTo>
                  <a:lnTo>
                    <a:pt x="3375" y="2020"/>
                  </a:lnTo>
                  <a:lnTo>
                    <a:pt x="3429" y="2002"/>
                  </a:lnTo>
                  <a:lnTo>
                    <a:pt x="3481" y="1982"/>
                  </a:lnTo>
                  <a:lnTo>
                    <a:pt x="3532" y="1961"/>
                  </a:lnTo>
                  <a:lnTo>
                    <a:pt x="3580" y="1938"/>
                  </a:lnTo>
                  <a:lnTo>
                    <a:pt x="3626" y="1914"/>
                  </a:lnTo>
                  <a:lnTo>
                    <a:pt x="3672" y="1889"/>
                  </a:lnTo>
                  <a:lnTo>
                    <a:pt x="3715" y="1861"/>
                  </a:lnTo>
                  <a:lnTo>
                    <a:pt x="3756" y="1834"/>
                  </a:lnTo>
                  <a:lnTo>
                    <a:pt x="3797" y="1804"/>
                  </a:lnTo>
                  <a:lnTo>
                    <a:pt x="3834" y="1774"/>
                  </a:lnTo>
                  <a:lnTo>
                    <a:pt x="3871" y="1744"/>
                  </a:lnTo>
                  <a:lnTo>
                    <a:pt x="3906" y="1711"/>
                  </a:lnTo>
                  <a:lnTo>
                    <a:pt x="3940" y="1679"/>
                  </a:lnTo>
                  <a:lnTo>
                    <a:pt x="3971" y="1644"/>
                  </a:lnTo>
                  <a:lnTo>
                    <a:pt x="4002" y="1610"/>
                  </a:lnTo>
                  <a:lnTo>
                    <a:pt x="4031" y="1575"/>
                  </a:lnTo>
                  <a:lnTo>
                    <a:pt x="4059" y="1539"/>
                  </a:lnTo>
                  <a:lnTo>
                    <a:pt x="4085" y="1502"/>
                  </a:lnTo>
                  <a:lnTo>
                    <a:pt x="4110" y="1466"/>
                  </a:lnTo>
                  <a:lnTo>
                    <a:pt x="4134" y="1428"/>
                  </a:lnTo>
                  <a:lnTo>
                    <a:pt x="4157" y="1390"/>
                  </a:lnTo>
                  <a:lnTo>
                    <a:pt x="4177" y="1351"/>
                  </a:lnTo>
                  <a:lnTo>
                    <a:pt x="4198" y="1312"/>
                  </a:lnTo>
                  <a:lnTo>
                    <a:pt x="4217" y="1274"/>
                  </a:lnTo>
                  <a:lnTo>
                    <a:pt x="4234" y="1235"/>
                  </a:lnTo>
                  <a:lnTo>
                    <a:pt x="4251" y="1196"/>
                  </a:lnTo>
                  <a:lnTo>
                    <a:pt x="4267" y="1156"/>
                  </a:lnTo>
                  <a:lnTo>
                    <a:pt x="4281" y="1117"/>
                  </a:lnTo>
                  <a:lnTo>
                    <a:pt x="4295" y="1078"/>
                  </a:lnTo>
                  <a:lnTo>
                    <a:pt x="4307" y="1039"/>
                  </a:lnTo>
                  <a:lnTo>
                    <a:pt x="4319" y="1000"/>
                  </a:lnTo>
                  <a:lnTo>
                    <a:pt x="4329" y="961"/>
                  </a:lnTo>
                  <a:lnTo>
                    <a:pt x="4340" y="923"/>
                  </a:lnTo>
                  <a:lnTo>
                    <a:pt x="4349" y="884"/>
                  </a:lnTo>
                  <a:lnTo>
                    <a:pt x="4357" y="847"/>
                  </a:lnTo>
                  <a:lnTo>
                    <a:pt x="4365" y="809"/>
                  </a:lnTo>
                  <a:lnTo>
                    <a:pt x="4377" y="736"/>
                  </a:lnTo>
                  <a:lnTo>
                    <a:pt x="4387" y="665"/>
                  </a:lnTo>
                  <a:lnTo>
                    <a:pt x="4395" y="598"/>
                  </a:lnTo>
                  <a:lnTo>
                    <a:pt x="4401" y="534"/>
                  </a:lnTo>
                  <a:lnTo>
                    <a:pt x="4405" y="474"/>
                  </a:lnTo>
                  <a:lnTo>
                    <a:pt x="4407" y="418"/>
                  </a:lnTo>
                  <a:lnTo>
                    <a:pt x="4409" y="367"/>
                  </a:lnTo>
                  <a:lnTo>
                    <a:pt x="4409" y="321"/>
                  </a:lnTo>
                  <a:lnTo>
                    <a:pt x="4409" y="281"/>
                  </a:lnTo>
                  <a:lnTo>
                    <a:pt x="4407" y="247"/>
                  </a:lnTo>
                  <a:lnTo>
                    <a:pt x="4404" y="201"/>
                  </a:lnTo>
                  <a:lnTo>
                    <a:pt x="4403" y="183"/>
                  </a:lnTo>
                  <a:lnTo>
                    <a:pt x="3786" y="183"/>
                  </a:lnTo>
                  <a:lnTo>
                    <a:pt x="3491" y="183"/>
                  </a:lnTo>
                  <a:lnTo>
                    <a:pt x="3491" y="0"/>
                  </a:lnTo>
                  <a:lnTo>
                    <a:pt x="919" y="0"/>
                  </a:lnTo>
                  <a:lnTo>
                    <a:pt x="919" y="183"/>
                  </a:lnTo>
                  <a:lnTo>
                    <a:pt x="624" y="183"/>
                  </a:lnTo>
                  <a:lnTo>
                    <a:pt x="6" y="183"/>
                  </a:lnTo>
                  <a:lnTo>
                    <a:pt x="5" y="201"/>
                  </a:lnTo>
                  <a:lnTo>
                    <a:pt x="2" y="247"/>
                  </a:lnTo>
                  <a:lnTo>
                    <a:pt x="1" y="282"/>
                  </a:lnTo>
                  <a:lnTo>
                    <a:pt x="0" y="321"/>
                  </a:lnTo>
                  <a:lnTo>
                    <a:pt x="1" y="367"/>
                  </a:lnTo>
                  <a:lnTo>
                    <a:pt x="2" y="419"/>
                  </a:lnTo>
                  <a:lnTo>
                    <a:pt x="4" y="475"/>
                  </a:lnTo>
                  <a:lnTo>
                    <a:pt x="8" y="535"/>
                  </a:lnTo>
                  <a:lnTo>
                    <a:pt x="14" y="599"/>
                  </a:lnTo>
                  <a:lnTo>
                    <a:pt x="22" y="667"/>
                  </a:lnTo>
                  <a:lnTo>
                    <a:pt x="32" y="737"/>
                  </a:lnTo>
                  <a:lnTo>
                    <a:pt x="45" y="811"/>
                  </a:lnTo>
                  <a:lnTo>
                    <a:pt x="52" y="848"/>
                  </a:lnTo>
                  <a:lnTo>
                    <a:pt x="61" y="886"/>
                  </a:lnTo>
                  <a:lnTo>
                    <a:pt x="69" y="924"/>
                  </a:lnTo>
                  <a:lnTo>
                    <a:pt x="79" y="962"/>
                  </a:lnTo>
                  <a:lnTo>
                    <a:pt x="91" y="1002"/>
                  </a:lnTo>
                  <a:lnTo>
                    <a:pt x="102" y="1041"/>
                  </a:lnTo>
                  <a:lnTo>
                    <a:pt x="115" y="1080"/>
                  </a:lnTo>
                  <a:lnTo>
                    <a:pt x="128" y="1120"/>
                  </a:lnTo>
                  <a:lnTo>
                    <a:pt x="142" y="1158"/>
                  </a:lnTo>
                  <a:lnTo>
                    <a:pt x="159" y="1198"/>
                  </a:lnTo>
                  <a:lnTo>
                    <a:pt x="175" y="1237"/>
                  </a:lnTo>
                  <a:lnTo>
                    <a:pt x="193" y="1276"/>
                  </a:lnTo>
                  <a:lnTo>
                    <a:pt x="211" y="1315"/>
                  </a:lnTo>
                  <a:lnTo>
                    <a:pt x="232" y="1354"/>
                  </a:lnTo>
                  <a:lnTo>
                    <a:pt x="253" y="1392"/>
                  </a:lnTo>
                  <a:lnTo>
                    <a:pt x="275" y="1430"/>
                  </a:lnTo>
                  <a:lnTo>
                    <a:pt x="299" y="1468"/>
                  </a:lnTo>
                  <a:lnTo>
                    <a:pt x="324" y="1504"/>
                  </a:lnTo>
                  <a:lnTo>
                    <a:pt x="350" y="1541"/>
                  </a:lnTo>
                  <a:lnTo>
                    <a:pt x="378" y="1577"/>
                  </a:lnTo>
                  <a:lnTo>
                    <a:pt x="407" y="1612"/>
                  </a:lnTo>
                  <a:lnTo>
                    <a:pt x="438" y="1646"/>
                  </a:lnTo>
                  <a:lnTo>
                    <a:pt x="470" y="1681"/>
                  </a:lnTo>
                  <a:lnTo>
                    <a:pt x="503" y="1713"/>
                  </a:lnTo>
                  <a:lnTo>
                    <a:pt x="538" y="1746"/>
                  </a:lnTo>
                  <a:lnTo>
                    <a:pt x="574" y="1776"/>
                  </a:lnTo>
                  <a:lnTo>
                    <a:pt x="613" y="1806"/>
                  </a:lnTo>
                  <a:lnTo>
                    <a:pt x="653" y="1835"/>
                  </a:lnTo>
                  <a:lnTo>
                    <a:pt x="694" y="1863"/>
                  </a:lnTo>
                  <a:lnTo>
                    <a:pt x="738" y="1890"/>
                  </a:lnTo>
                  <a:lnTo>
                    <a:pt x="782" y="1915"/>
                  </a:lnTo>
                  <a:lnTo>
                    <a:pt x="829" y="1939"/>
                  </a:lnTo>
                  <a:lnTo>
                    <a:pt x="878" y="1962"/>
                  </a:lnTo>
                  <a:lnTo>
                    <a:pt x="928" y="1983"/>
                  </a:lnTo>
                  <a:lnTo>
                    <a:pt x="981" y="2002"/>
                  </a:lnTo>
                  <a:lnTo>
                    <a:pt x="1035" y="2020"/>
                  </a:lnTo>
                  <a:lnTo>
                    <a:pt x="1137" y="2053"/>
                  </a:lnTo>
                  <a:lnTo>
                    <a:pt x="1230" y="2080"/>
                  </a:lnTo>
                  <a:lnTo>
                    <a:pt x="1311" y="2105"/>
                  </a:lnTo>
                  <a:lnTo>
                    <a:pt x="1384" y="2125"/>
                  </a:lnTo>
                  <a:lnTo>
                    <a:pt x="1417" y="2164"/>
                  </a:lnTo>
                  <a:lnTo>
                    <a:pt x="1452" y="2203"/>
                  </a:lnTo>
                  <a:lnTo>
                    <a:pt x="1488" y="2241"/>
                  </a:lnTo>
                  <a:lnTo>
                    <a:pt x="1525" y="2275"/>
                  </a:lnTo>
                  <a:lnTo>
                    <a:pt x="1562" y="2309"/>
                  </a:lnTo>
                  <a:lnTo>
                    <a:pt x="1600" y="2340"/>
                  </a:lnTo>
                  <a:lnTo>
                    <a:pt x="1639" y="2370"/>
                  </a:lnTo>
                  <a:lnTo>
                    <a:pt x="1679" y="2398"/>
                  </a:lnTo>
                  <a:lnTo>
                    <a:pt x="1720" y="2424"/>
                  </a:lnTo>
                  <a:lnTo>
                    <a:pt x="1761" y="2449"/>
                  </a:lnTo>
                  <a:lnTo>
                    <a:pt x="1803" y="2471"/>
                  </a:lnTo>
                  <a:lnTo>
                    <a:pt x="1845" y="2490"/>
                  </a:lnTo>
                  <a:lnTo>
                    <a:pt x="1888" y="2508"/>
                  </a:lnTo>
                  <a:lnTo>
                    <a:pt x="1933" y="2525"/>
                  </a:lnTo>
                  <a:lnTo>
                    <a:pt x="1976" y="2538"/>
                  </a:lnTo>
                  <a:lnTo>
                    <a:pt x="2021" y="2549"/>
                  </a:lnTo>
                  <a:lnTo>
                    <a:pt x="2021" y="3864"/>
                  </a:lnTo>
                  <a:lnTo>
                    <a:pt x="1963" y="3868"/>
                  </a:lnTo>
                  <a:lnTo>
                    <a:pt x="1906" y="3873"/>
                  </a:lnTo>
                  <a:lnTo>
                    <a:pt x="1850" y="3880"/>
                  </a:lnTo>
                  <a:lnTo>
                    <a:pt x="1795" y="3887"/>
                  </a:lnTo>
                  <a:lnTo>
                    <a:pt x="1741" y="3895"/>
                  </a:lnTo>
                  <a:lnTo>
                    <a:pt x="1688" y="3904"/>
                  </a:lnTo>
                  <a:lnTo>
                    <a:pt x="1636" y="3915"/>
                  </a:lnTo>
                  <a:lnTo>
                    <a:pt x="1587" y="3926"/>
                  </a:lnTo>
                  <a:lnTo>
                    <a:pt x="1537" y="3939"/>
                  </a:lnTo>
                  <a:lnTo>
                    <a:pt x="1489" y="3951"/>
                  </a:lnTo>
                  <a:lnTo>
                    <a:pt x="1444" y="3965"/>
                  </a:lnTo>
                  <a:lnTo>
                    <a:pt x="1399" y="3980"/>
                  </a:lnTo>
                  <a:lnTo>
                    <a:pt x="1355" y="3995"/>
                  </a:lnTo>
                  <a:lnTo>
                    <a:pt x="1314" y="4012"/>
                  </a:lnTo>
                  <a:lnTo>
                    <a:pt x="1274" y="4029"/>
                  </a:lnTo>
                  <a:lnTo>
                    <a:pt x="1237" y="4046"/>
                  </a:lnTo>
                  <a:lnTo>
                    <a:pt x="1200" y="4065"/>
                  </a:lnTo>
                  <a:lnTo>
                    <a:pt x="1166" y="4085"/>
                  </a:lnTo>
                  <a:lnTo>
                    <a:pt x="1134" y="4104"/>
                  </a:lnTo>
                  <a:lnTo>
                    <a:pt x="1104" y="4124"/>
                  </a:lnTo>
                  <a:lnTo>
                    <a:pt x="1076" y="4146"/>
                  </a:lnTo>
                  <a:lnTo>
                    <a:pt x="1049" y="4167"/>
                  </a:lnTo>
                  <a:lnTo>
                    <a:pt x="1026" y="4189"/>
                  </a:lnTo>
                  <a:lnTo>
                    <a:pt x="1004" y="4211"/>
                  </a:lnTo>
                  <a:lnTo>
                    <a:pt x="984" y="4235"/>
                  </a:lnTo>
                  <a:lnTo>
                    <a:pt x="968" y="4259"/>
                  </a:lnTo>
                  <a:lnTo>
                    <a:pt x="953" y="4282"/>
                  </a:lnTo>
                  <a:lnTo>
                    <a:pt x="947" y="4295"/>
                  </a:lnTo>
                  <a:lnTo>
                    <a:pt x="941" y="4307"/>
                  </a:lnTo>
                  <a:lnTo>
                    <a:pt x="936" y="4320"/>
                  </a:lnTo>
                  <a:lnTo>
                    <a:pt x="931" y="4332"/>
                  </a:lnTo>
                  <a:lnTo>
                    <a:pt x="927" y="4344"/>
                  </a:lnTo>
                  <a:lnTo>
                    <a:pt x="924" y="4358"/>
                  </a:lnTo>
                  <a:lnTo>
                    <a:pt x="922" y="4370"/>
                  </a:lnTo>
                  <a:lnTo>
                    <a:pt x="920" y="4383"/>
                  </a:lnTo>
                  <a:lnTo>
                    <a:pt x="919" y="4396"/>
                  </a:lnTo>
                  <a:lnTo>
                    <a:pt x="919" y="4408"/>
                  </a:lnTo>
                  <a:lnTo>
                    <a:pt x="3491" y="4408"/>
                  </a:lnTo>
                  <a:lnTo>
                    <a:pt x="3491" y="4396"/>
                  </a:lnTo>
                  <a:lnTo>
                    <a:pt x="3490" y="4383"/>
                  </a:lnTo>
                  <a:lnTo>
                    <a:pt x="3488" y="4370"/>
                  </a:lnTo>
                  <a:lnTo>
                    <a:pt x="3486" y="4358"/>
                  </a:lnTo>
                  <a:lnTo>
                    <a:pt x="3482" y="4344"/>
                  </a:lnTo>
                  <a:lnTo>
                    <a:pt x="3478" y="4332"/>
                  </a:lnTo>
                  <a:lnTo>
                    <a:pt x="3474" y="4320"/>
                  </a:lnTo>
                  <a:lnTo>
                    <a:pt x="3469" y="4307"/>
                  </a:lnTo>
                  <a:lnTo>
                    <a:pt x="3463" y="4295"/>
                  </a:lnTo>
                  <a:lnTo>
                    <a:pt x="3457" y="4282"/>
                  </a:lnTo>
                  <a:lnTo>
                    <a:pt x="3443" y="4259"/>
                  </a:lnTo>
                  <a:lnTo>
                    <a:pt x="3426" y="4235"/>
                  </a:lnTo>
                  <a:lnTo>
                    <a:pt x="3406" y="4211"/>
                  </a:lnTo>
                  <a:lnTo>
                    <a:pt x="3384" y="4189"/>
                  </a:lnTo>
                  <a:lnTo>
                    <a:pt x="3361" y="4167"/>
                  </a:lnTo>
                  <a:lnTo>
                    <a:pt x="3334" y="4146"/>
                  </a:lnTo>
                  <a:lnTo>
                    <a:pt x="3306" y="4124"/>
                  </a:lnTo>
                  <a:lnTo>
                    <a:pt x="3276" y="4104"/>
                  </a:lnTo>
                  <a:lnTo>
                    <a:pt x="3244" y="4085"/>
                  </a:lnTo>
                  <a:lnTo>
                    <a:pt x="3210" y="4065"/>
                  </a:lnTo>
                  <a:lnTo>
                    <a:pt x="3173" y="4046"/>
                  </a:lnTo>
                  <a:lnTo>
                    <a:pt x="3136" y="4029"/>
                  </a:lnTo>
                  <a:lnTo>
                    <a:pt x="3096" y="4012"/>
                  </a:lnTo>
                  <a:lnTo>
                    <a:pt x="3054" y="3995"/>
                  </a:lnTo>
                  <a:lnTo>
                    <a:pt x="3011" y="3980"/>
                  </a:lnTo>
                  <a:lnTo>
                    <a:pt x="2966" y="3965"/>
                  </a:lnTo>
                  <a:lnTo>
                    <a:pt x="2921" y="3951"/>
                  </a:lnTo>
                  <a:lnTo>
                    <a:pt x="2873" y="3939"/>
                  </a:lnTo>
                  <a:lnTo>
                    <a:pt x="2823" y="3926"/>
                  </a:lnTo>
                  <a:lnTo>
                    <a:pt x="2773" y="3915"/>
                  </a:lnTo>
                  <a:lnTo>
                    <a:pt x="2722" y="3904"/>
                  </a:lnTo>
                  <a:lnTo>
                    <a:pt x="2669" y="3895"/>
                  </a:lnTo>
                  <a:lnTo>
                    <a:pt x="2615" y="3887"/>
                  </a:lnTo>
                  <a:lnTo>
                    <a:pt x="2559" y="3880"/>
                  </a:lnTo>
                  <a:lnTo>
                    <a:pt x="2504" y="3873"/>
                  </a:lnTo>
                  <a:lnTo>
                    <a:pt x="2447" y="3868"/>
                  </a:lnTo>
                  <a:lnTo>
                    <a:pt x="2389" y="3864"/>
                  </a:lnTo>
                  <a:lnTo>
                    <a:pt x="2389" y="2549"/>
                  </a:lnTo>
                  <a:lnTo>
                    <a:pt x="2434" y="2538"/>
                  </a:lnTo>
                  <a:lnTo>
                    <a:pt x="2477" y="2525"/>
                  </a:lnTo>
                  <a:lnTo>
                    <a:pt x="2521" y="2508"/>
                  </a:lnTo>
                  <a:lnTo>
                    <a:pt x="2565" y="2491"/>
                  </a:lnTo>
                  <a:lnTo>
                    <a:pt x="2607" y="2471"/>
                  </a:lnTo>
                  <a:lnTo>
                    <a:pt x="2649" y="2449"/>
                  </a:lnTo>
                  <a:lnTo>
                    <a:pt x="2689" y="2425"/>
                  </a:lnTo>
                  <a:lnTo>
                    <a:pt x="2730" y="2399"/>
                  </a:lnTo>
                  <a:lnTo>
                    <a:pt x="2769" y="2370"/>
                  </a:lnTo>
                  <a:lnTo>
                    <a:pt x="2809" y="2341"/>
                  </a:lnTo>
                  <a:lnTo>
                    <a:pt x="2846" y="2310"/>
                  </a:lnTo>
                  <a:lnTo>
                    <a:pt x="2884" y="2276"/>
                  </a:lnTo>
                  <a:lnTo>
                    <a:pt x="2921" y="2242"/>
                  </a:lnTo>
                  <a:lnTo>
                    <a:pt x="2956" y="2205"/>
                  </a:lnTo>
                  <a:lnTo>
                    <a:pt x="2992" y="2167"/>
                  </a:lnTo>
                  <a:lnTo>
                    <a:pt x="3025" y="2127"/>
                  </a:lnTo>
                  <a:close/>
                  <a:moveTo>
                    <a:pt x="3491" y="791"/>
                  </a:moveTo>
                  <a:lnTo>
                    <a:pt x="3491" y="367"/>
                  </a:lnTo>
                  <a:lnTo>
                    <a:pt x="3786" y="367"/>
                  </a:lnTo>
                  <a:lnTo>
                    <a:pt x="4226" y="367"/>
                  </a:lnTo>
                  <a:lnTo>
                    <a:pt x="4226" y="403"/>
                  </a:lnTo>
                  <a:lnTo>
                    <a:pt x="4225" y="441"/>
                  </a:lnTo>
                  <a:lnTo>
                    <a:pt x="4223" y="482"/>
                  </a:lnTo>
                  <a:lnTo>
                    <a:pt x="4220" y="525"/>
                  </a:lnTo>
                  <a:lnTo>
                    <a:pt x="4216" y="570"/>
                  </a:lnTo>
                  <a:lnTo>
                    <a:pt x="4211" y="617"/>
                  </a:lnTo>
                  <a:lnTo>
                    <a:pt x="4205" y="665"/>
                  </a:lnTo>
                  <a:lnTo>
                    <a:pt x="4198" y="716"/>
                  </a:lnTo>
                  <a:lnTo>
                    <a:pt x="4188" y="767"/>
                  </a:lnTo>
                  <a:lnTo>
                    <a:pt x="4177" y="819"/>
                  </a:lnTo>
                  <a:lnTo>
                    <a:pt x="4165" y="873"/>
                  </a:lnTo>
                  <a:lnTo>
                    <a:pt x="4152" y="927"/>
                  </a:lnTo>
                  <a:lnTo>
                    <a:pt x="4136" y="982"/>
                  </a:lnTo>
                  <a:lnTo>
                    <a:pt x="4117" y="1037"/>
                  </a:lnTo>
                  <a:lnTo>
                    <a:pt x="4097" y="1091"/>
                  </a:lnTo>
                  <a:lnTo>
                    <a:pt x="4075" y="1146"/>
                  </a:lnTo>
                  <a:lnTo>
                    <a:pt x="4050" y="1201"/>
                  </a:lnTo>
                  <a:lnTo>
                    <a:pt x="4037" y="1227"/>
                  </a:lnTo>
                  <a:lnTo>
                    <a:pt x="4023" y="1255"/>
                  </a:lnTo>
                  <a:lnTo>
                    <a:pt x="4009" y="1281"/>
                  </a:lnTo>
                  <a:lnTo>
                    <a:pt x="3994" y="1307"/>
                  </a:lnTo>
                  <a:lnTo>
                    <a:pt x="3977" y="1334"/>
                  </a:lnTo>
                  <a:lnTo>
                    <a:pt x="3961" y="1360"/>
                  </a:lnTo>
                  <a:lnTo>
                    <a:pt x="3944" y="1385"/>
                  </a:lnTo>
                  <a:lnTo>
                    <a:pt x="3926" y="1412"/>
                  </a:lnTo>
                  <a:lnTo>
                    <a:pt x="3907" y="1436"/>
                  </a:lnTo>
                  <a:lnTo>
                    <a:pt x="3887" y="1462"/>
                  </a:lnTo>
                  <a:lnTo>
                    <a:pt x="3867" y="1486"/>
                  </a:lnTo>
                  <a:lnTo>
                    <a:pt x="3847" y="1510"/>
                  </a:lnTo>
                  <a:lnTo>
                    <a:pt x="3824" y="1534"/>
                  </a:lnTo>
                  <a:lnTo>
                    <a:pt x="3802" y="1557"/>
                  </a:lnTo>
                  <a:lnTo>
                    <a:pt x="3779" y="1579"/>
                  </a:lnTo>
                  <a:lnTo>
                    <a:pt x="3754" y="1602"/>
                  </a:lnTo>
                  <a:lnTo>
                    <a:pt x="3729" y="1623"/>
                  </a:lnTo>
                  <a:lnTo>
                    <a:pt x="3703" y="1644"/>
                  </a:lnTo>
                  <a:lnTo>
                    <a:pt x="3676" y="1664"/>
                  </a:lnTo>
                  <a:lnTo>
                    <a:pt x="3649" y="1685"/>
                  </a:lnTo>
                  <a:lnTo>
                    <a:pt x="3619" y="1704"/>
                  </a:lnTo>
                  <a:lnTo>
                    <a:pt x="3590" y="1722"/>
                  </a:lnTo>
                  <a:lnTo>
                    <a:pt x="3560" y="1740"/>
                  </a:lnTo>
                  <a:lnTo>
                    <a:pt x="3528" y="1758"/>
                  </a:lnTo>
                  <a:lnTo>
                    <a:pt x="3496" y="1775"/>
                  </a:lnTo>
                  <a:lnTo>
                    <a:pt x="3462" y="1790"/>
                  </a:lnTo>
                  <a:lnTo>
                    <a:pt x="3428" y="1805"/>
                  </a:lnTo>
                  <a:lnTo>
                    <a:pt x="3392" y="1820"/>
                  </a:lnTo>
                  <a:lnTo>
                    <a:pt x="3357" y="1833"/>
                  </a:lnTo>
                  <a:lnTo>
                    <a:pt x="3319" y="1846"/>
                  </a:lnTo>
                  <a:lnTo>
                    <a:pt x="3192" y="1886"/>
                  </a:lnTo>
                  <a:lnTo>
                    <a:pt x="3227" y="1825"/>
                  </a:lnTo>
                  <a:lnTo>
                    <a:pt x="3258" y="1763"/>
                  </a:lnTo>
                  <a:lnTo>
                    <a:pt x="3289" y="1700"/>
                  </a:lnTo>
                  <a:lnTo>
                    <a:pt x="3317" y="1635"/>
                  </a:lnTo>
                  <a:lnTo>
                    <a:pt x="3345" y="1569"/>
                  </a:lnTo>
                  <a:lnTo>
                    <a:pt x="3369" y="1501"/>
                  </a:lnTo>
                  <a:lnTo>
                    <a:pt x="3391" y="1433"/>
                  </a:lnTo>
                  <a:lnTo>
                    <a:pt x="3411" y="1364"/>
                  </a:lnTo>
                  <a:lnTo>
                    <a:pt x="3430" y="1294"/>
                  </a:lnTo>
                  <a:lnTo>
                    <a:pt x="3446" y="1223"/>
                  </a:lnTo>
                  <a:lnTo>
                    <a:pt x="3459" y="1152"/>
                  </a:lnTo>
                  <a:lnTo>
                    <a:pt x="3470" y="1080"/>
                  </a:lnTo>
                  <a:lnTo>
                    <a:pt x="3475" y="1044"/>
                  </a:lnTo>
                  <a:lnTo>
                    <a:pt x="3479" y="1008"/>
                  </a:lnTo>
                  <a:lnTo>
                    <a:pt x="3482" y="972"/>
                  </a:lnTo>
                  <a:lnTo>
                    <a:pt x="3486" y="936"/>
                  </a:lnTo>
                  <a:lnTo>
                    <a:pt x="3488" y="900"/>
                  </a:lnTo>
                  <a:lnTo>
                    <a:pt x="3490" y="863"/>
                  </a:lnTo>
                  <a:lnTo>
                    <a:pt x="3491" y="828"/>
                  </a:lnTo>
                  <a:lnTo>
                    <a:pt x="3491" y="791"/>
                  </a:lnTo>
                  <a:close/>
                  <a:moveTo>
                    <a:pt x="1091" y="1846"/>
                  </a:moveTo>
                  <a:lnTo>
                    <a:pt x="1091" y="1846"/>
                  </a:lnTo>
                  <a:lnTo>
                    <a:pt x="1053" y="1833"/>
                  </a:lnTo>
                  <a:lnTo>
                    <a:pt x="1017" y="1820"/>
                  </a:lnTo>
                  <a:lnTo>
                    <a:pt x="981" y="1805"/>
                  </a:lnTo>
                  <a:lnTo>
                    <a:pt x="947" y="1791"/>
                  </a:lnTo>
                  <a:lnTo>
                    <a:pt x="913" y="1775"/>
                  </a:lnTo>
                  <a:lnTo>
                    <a:pt x="881" y="1759"/>
                  </a:lnTo>
                  <a:lnTo>
                    <a:pt x="849" y="1741"/>
                  </a:lnTo>
                  <a:lnTo>
                    <a:pt x="819" y="1723"/>
                  </a:lnTo>
                  <a:lnTo>
                    <a:pt x="789" y="1705"/>
                  </a:lnTo>
                  <a:lnTo>
                    <a:pt x="760" y="1686"/>
                  </a:lnTo>
                  <a:lnTo>
                    <a:pt x="733" y="1665"/>
                  </a:lnTo>
                  <a:lnTo>
                    <a:pt x="705" y="1645"/>
                  </a:lnTo>
                  <a:lnTo>
                    <a:pt x="680" y="1624"/>
                  </a:lnTo>
                  <a:lnTo>
                    <a:pt x="655" y="1603"/>
                  </a:lnTo>
                  <a:lnTo>
                    <a:pt x="630" y="1580"/>
                  </a:lnTo>
                  <a:lnTo>
                    <a:pt x="607" y="1558"/>
                  </a:lnTo>
                  <a:lnTo>
                    <a:pt x="585" y="1535"/>
                  </a:lnTo>
                  <a:lnTo>
                    <a:pt x="562" y="1511"/>
                  </a:lnTo>
                  <a:lnTo>
                    <a:pt x="541" y="1487"/>
                  </a:lnTo>
                  <a:lnTo>
                    <a:pt x="521" y="1463"/>
                  </a:lnTo>
                  <a:lnTo>
                    <a:pt x="501" y="1438"/>
                  </a:lnTo>
                  <a:lnTo>
                    <a:pt x="483" y="1413"/>
                  </a:lnTo>
                  <a:lnTo>
                    <a:pt x="465" y="1387"/>
                  </a:lnTo>
                  <a:lnTo>
                    <a:pt x="448" y="1361"/>
                  </a:lnTo>
                  <a:lnTo>
                    <a:pt x="431" y="1336"/>
                  </a:lnTo>
                  <a:lnTo>
                    <a:pt x="415" y="1309"/>
                  </a:lnTo>
                  <a:lnTo>
                    <a:pt x="400" y="1283"/>
                  </a:lnTo>
                  <a:lnTo>
                    <a:pt x="386" y="1256"/>
                  </a:lnTo>
                  <a:lnTo>
                    <a:pt x="372" y="1229"/>
                  </a:lnTo>
                  <a:lnTo>
                    <a:pt x="358" y="1202"/>
                  </a:lnTo>
                  <a:lnTo>
                    <a:pt x="334" y="1147"/>
                  </a:lnTo>
                  <a:lnTo>
                    <a:pt x="312" y="1092"/>
                  </a:lnTo>
                  <a:lnTo>
                    <a:pt x="291" y="1038"/>
                  </a:lnTo>
                  <a:lnTo>
                    <a:pt x="273" y="983"/>
                  </a:lnTo>
                  <a:lnTo>
                    <a:pt x="258" y="928"/>
                  </a:lnTo>
                  <a:lnTo>
                    <a:pt x="244" y="874"/>
                  </a:lnTo>
                  <a:lnTo>
                    <a:pt x="232" y="820"/>
                  </a:lnTo>
                  <a:lnTo>
                    <a:pt x="221" y="768"/>
                  </a:lnTo>
                  <a:lnTo>
                    <a:pt x="212" y="716"/>
                  </a:lnTo>
                  <a:lnTo>
                    <a:pt x="204" y="666"/>
                  </a:lnTo>
                  <a:lnTo>
                    <a:pt x="198" y="618"/>
                  </a:lnTo>
                  <a:lnTo>
                    <a:pt x="194" y="570"/>
                  </a:lnTo>
                  <a:lnTo>
                    <a:pt x="190" y="525"/>
                  </a:lnTo>
                  <a:lnTo>
                    <a:pt x="187" y="482"/>
                  </a:lnTo>
                  <a:lnTo>
                    <a:pt x="185" y="441"/>
                  </a:lnTo>
                  <a:lnTo>
                    <a:pt x="184" y="404"/>
                  </a:lnTo>
                  <a:lnTo>
                    <a:pt x="184" y="367"/>
                  </a:lnTo>
                  <a:lnTo>
                    <a:pt x="624" y="367"/>
                  </a:lnTo>
                  <a:lnTo>
                    <a:pt x="919" y="367"/>
                  </a:lnTo>
                  <a:lnTo>
                    <a:pt x="919" y="791"/>
                  </a:lnTo>
                  <a:lnTo>
                    <a:pt x="919" y="828"/>
                  </a:lnTo>
                  <a:lnTo>
                    <a:pt x="920" y="863"/>
                  </a:lnTo>
                  <a:lnTo>
                    <a:pt x="922" y="900"/>
                  </a:lnTo>
                  <a:lnTo>
                    <a:pt x="924" y="936"/>
                  </a:lnTo>
                  <a:lnTo>
                    <a:pt x="927" y="972"/>
                  </a:lnTo>
                  <a:lnTo>
                    <a:pt x="930" y="1008"/>
                  </a:lnTo>
                  <a:lnTo>
                    <a:pt x="935" y="1044"/>
                  </a:lnTo>
                  <a:lnTo>
                    <a:pt x="940" y="1080"/>
                  </a:lnTo>
                  <a:lnTo>
                    <a:pt x="951" y="1151"/>
                  </a:lnTo>
                  <a:lnTo>
                    <a:pt x="964" y="1223"/>
                  </a:lnTo>
                  <a:lnTo>
                    <a:pt x="980" y="1293"/>
                  </a:lnTo>
                  <a:lnTo>
                    <a:pt x="998" y="1363"/>
                  </a:lnTo>
                  <a:lnTo>
                    <a:pt x="1019" y="1432"/>
                  </a:lnTo>
                  <a:lnTo>
                    <a:pt x="1041" y="1501"/>
                  </a:lnTo>
                  <a:lnTo>
                    <a:pt x="1065" y="1568"/>
                  </a:lnTo>
                  <a:lnTo>
                    <a:pt x="1092" y="1634"/>
                  </a:lnTo>
                  <a:lnTo>
                    <a:pt x="1120" y="1699"/>
                  </a:lnTo>
                  <a:lnTo>
                    <a:pt x="1151" y="1763"/>
                  </a:lnTo>
                  <a:lnTo>
                    <a:pt x="1183" y="1825"/>
                  </a:lnTo>
                  <a:lnTo>
                    <a:pt x="1217" y="1885"/>
                  </a:lnTo>
                  <a:lnTo>
                    <a:pt x="1091" y="1846"/>
                  </a:lnTo>
                  <a:close/>
                  <a:moveTo>
                    <a:pt x="2205" y="1626"/>
                  </a:moveTo>
                  <a:lnTo>
                    <a:pt x="1637" y="2020"/>
                  </a:lnTo>
                  <a:lnTo>
                    <a:pt x="1837" y="1359"/>
                  </a:lnTo>
                  <a:lnTo>
                    <a:pt x="1287" y="940"/>
                  </a:lnTo>
                  <a:lnTo>
                    <a:pt x="1978" y="927"/>
                  </a:lnTo>
                  <a:lnTo>
                    <a:pt x="2205" y="274"/>
                  </a:lnTo>
                  <a:lnTo>
                    <a:pt x="2433" y="927"/>
                  </a:lnTo>
                  <a:lnTo>
                    <a:pt x="3123" y="940"/>
                  </a:lnTo>
                  <a:lnTo>
                    <a:pt x="2573" y="1359"/>
                  </a:lnTo>
                  <a:lnTo>
                    <a:pt x="2772" y="2020"/>
                  </a:lnTo>
                  <a:lnTo>
                    <a:pt x="2205" y="1626"/>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grpSp>
      <p:grpSp>
        <p:nvGrpSpPr>
          <p:cNvPr id="3" name="原创设计师QQ598969553        _25"/>
          <p:cNvGrpSpPr/>
          <p:nvPr/>
        </p:nvGrpSpPr>
        <p:grpSpPr>
          <a:xfrm>
            <a:off x="8694367" y="6117299"/>
            <a:ext cx="480053" cy="474507"/>
            <a:chOff x="6520775" y="5384610"/>
            <a:chExt cx="360040" cy="355880"/>
          </a:xfrm>
        </p:grpSpPr>
        <p:sp>
          <p:nvSpPr>
            <p:cNvPr id="42" name="MH_Other_4"/>
            <p:cNvSpPr/>
            <p:nvPr>
              <p:custDataLst>
                <p:tags r:id="rId10"/>
              </p:custDataLst>
            </p:nvPr>
          </p:nvSpPr>
          <p:spPr>
            <a:xfrm>
              <a:off x="6520775" y="5384610"/>
              <a:ext cx="360040" cy="355880"/>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1143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prstClr val="white"/>
                </a:solidFill>
                <a:sym typeface="+mn-lt"/>
              </a:endParaRPr>
            </a:p>
          </p:txBody>
        </p:sp>
        <p:sp>
          <p:nvSpPr>
            <p:cNvPr id="43" name="MH_Other_9"/>
            <p:cNvSpPr/>
            <p:nvPr>
              <p:custDataLst>
                <p:tags r:id="rId11"/>
              </p:custDataLst>
            </p:nvPr>
          </p:nvSpPr>
          <p:spPr>
            <a:xfrm>
              <a:off x="6556795" y="5418550"/>
              <a:ext cx="288000" cy="288000"/>
            </a:xfrm>
            <a:prstGeom prst="ellipse">
              <a:avLst/>
            </a:prstGeom>
            <a:solidFill>
              <a:schemeClr val="accent1"/>
            </a:solidFill>
            <a:ln>
              <a:noFill/>
            </a:ln>
            <a:effectLst>
              <a:innerShdw blurRad="25400" dist="50800" dir="186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200" dirty="0">
                <a:latin typeface="Calibri" panose="020F0502020204030204" pitchFamily="34" charset="0"/>
                <a:ea typeface="微软雅黑" panose="020B0503020204020204" pitchFamily="34" charset="-122"/>
              </a:endParaRPr>
            </a:p>
          </p:txBody>
        </p:sp>
        <p:sp>
          <p:nvSpPr>
            <p:cNvPr id="44" name="KSO_Shape"/>
            <p:cNvSpPr>
              <a:spLocks noChangeAspect="1"/>
            </p:cNvSpPr>
            <p:nvPr/>
          </p:nvSpPr>
          <p:spPr bwMode="auto">
            <a:xfrm>
              <a:off x="6607915" y="5454550"/>
              <a:ext cx="185760" cy="216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4" name="原创设计师QQ598969553        _26"/>
          <p:cNvGrpSpPr/>
          <p:nvPr/>
        </p:nvGrpSpPr>
        <p:grpSpPr>
          <a:xfrm>
            <a:off x="10035476" y="6117299"/>
            <a:ext cx="480053" cy="474507"/>
            <a:chOff x="7023691" y="5384610"/>
            <a:chExt cx="360040" cy="355880"/>
          </a:xfrm>
        </p:grpSpPr>
        <p:sp>
          <p:nvSpPr>
            <p:cNvPr id="46" name="MH_Other_4"/>
            <p:cNvSpPr/>
            <p:nvPr>
              <p:custDataLst>
                <p:tags r:id="rId8"/>
              </p:custDataLst>
            </p:nvPr>
          </p:nvSpPr>
          <p:spPr>
            <a:xfrm>
              <a:off x="7023691" y="5384610"/>
              <a:ext cx="360040" cy="355880"/>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1143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prstClr val="white"/>
                </a:solidFill>
                <a:sym typeface="+mn-lt"/>
              </a:endParaRPr>
            </a:p>
          </p:txBody>
        </p:sp>
        <p:sp>
          <p:nvSpPr>
            <p:cNvPr id="47" name="MH_Other_9"/>
            <p:cNvSpPr/>
            <p:nvPr>
              <p:custDataLst>
                <p:tags r:id="rId9"/>
              </p:custDataLst>
            </p:nvPr>
          </p:nvSpPr>
          <p:spPr>
            <a:xfrm>
              <a:off x="7059711" y="5418550"/>
              <a:ext cx="288000" cy="288000"/>
            </a:xfrm>
            <a:prstGeom prst="ellipse">
              <a:avLst/>
            </a:prstGeom>
            <a:solidFill>
              <a:schemeClr val="accent1"/>
            </a:solidFill>
            <a:ln>
              <a:noFill/>
            </a:ln>
            <a:effectLst>
              <a:innerShdw blurRad="25400" dist="50800" dir="186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200" dirty="0">
                <a:latin typeface="Calibri" panose="020F0502020204030204" pitchFamily="34" charset="0"/>
                <a:ea typeface="微软雅黑" panose="020B0503020204020204" pitchFamily="34" charset="-122"/>
              </a:endParaRPr>
            </a:p>
          </p:txBody>
        </p:sp>
        <p:sp>
          <p:nvSpPr>
            <p:cNvPr id="48" name="KSO_Shape"/>
            <p:cNvSpPr>
              <a:spLocks noChangeAspect="1"/>
            </p:cNvSpPr>
            <p:nvPr/>
          </p:nvSpPr>
          <p:spPr bwMode="auto">
            <a:xfrm>
              <a:off x="7109391" y="5454550"/>
              <a:ext cx="188640" cy="216000"/>
            </a:xfrm>
            <a:custGeom>
              <a:avLst/>
              <a:gdLst>
                <a:gd name="T0" fmla="*/ 999865 w 1909763"/>
                <a:gd name="T1" fmla="*/ 1903618 h 2187575"/>
                <a:gd name="T2" fmla="*/ 897202 w 1909763"/>
                <a:gd name="T3" fmla="*/ 1854541 h 2187575"/>
                <a:gd name="T4" fmla="*/ 716440 w 1909763"/>
                <a:gd name="T5" fmla="*/ 1869057 h 2187575"/>
                <a:gd name="T6" fmla="*/ 589485 w 1909763"/>
                <a:gd name="T7" fmla="*/ 1888411 h 2187575"/>
                <a:gd name="T8" fmla="*/ 1505697 w 1909763"/>
                <a:gd name="T9" fmla="*/ 1655471 h 2187575"/>
                <a:gd name="T10" fmla="*/ 1402952 w 1909763"/>
                <a:gd name="T11" fmla="*/ 1639573 h 2187575"/>
                <a:gd name="T12" fmla="*/ 1242644 w 1909763"/>
                <a:gd name="T13" fmla="*/ 1639918 h 2187575"/>
                <a:gd name="T14" fmla="*/ 1139210 w 1909763"/>
                <a:gd name="T15" fmla="*/ 1657199 h 2187575"/>
                <a:gd name="T16" fmla="*/ 515499 w 1909763"/>
                <a:gd name="T17" fmla="*/ 1651324 h 2187575"/>
                <a:gd name="T18" fmla="*/ 413726 w 1909763"/>
                <a:gd name="T19" fmla="*/ 1637845 h 2187575"/>
                <a:gd name="T20" fmla="*/ 266853 w 1909763"/>
                <a:gd name="T21" fmla="*/ 1638881 h 2187575"/>
                <a:gd name="T22" fmla="*/ 152508 w 1909763"/>
                <a:gd name="T23" fmla="*/ 1660655 h 2187575"/>
                <a:gd name="T24" fmla="*/ 1601723 w 1909763"/>
                <a:gd name="T25" fmla="*/ 1180293 h 2187575"/>
                <a:gd name="T26" fmla="*/ 1561097 w 1909763"/>
                <a:gd name="T27" fmla="*/ 1156565 h 2187575"/>
                <a:gd name="T28" fmla="*/ 1556930 w 1909763"/>
                <a:gd name="T29" fmla="*/ 1130430 h 2187575"/>
                <a:gd name="T30" fmla="*/ 100471 w 1909763"/>
                <a:gd name="T31" fmla="*/ 1163993 h 2187575"/>
                <a:gd name="T32" fmla="*/ 65322 w 1909763"/>
                <a:gd name="T33" fmla="*/ 1187495 h 2187575"/>
                <a:gd name="T34" fmla="*/ 828565 w 1909763"/>
                <a:gd name="T35" fmla="*/ 832666 h 2187575"/>
                <a:gd name="T36" fmla="*/ 1118067 w 1909763"/>
                <a:gd name="T37" fmla="*/ 718585 h 2187575"/>
                <a:gd name="T38" fmla="*/ 353456 w 1909763"/>
                <a:gd name="T39" fmla="*/ 650399 h 2187575"/>
                <a:gd name="T40" fmla="*/ 486477 w 1909763"/>
                <a:gd name="T41" fmla="*/ 1070518 h 2187575"/>
                <a:gd name="T42" fmla="*/ 276062 w 1909763"/>
                <a:gd name="T43" fmla="*/ 1558701 h 2187575"/>
                <a:gd name="T44" fmla="*/ 98470 w 1909763"/>
                <a:gd name="T45" fmla="*/ 718807 h 2187575"/>
                <a:gd name="T46" fmla="*/ 2764 w 1909763"/>
                <a:gd name="T47" fmla="*/ 772703 h 2187575"/>
                <a:gd name="T48" fmla="*/ 132330 w 1909763"/>
                <a:gd name="T49" fmla="*/ 556079 h 2187575"/>
                <a:gd name="T50" fmla="*/ 1655748 w 1909763"/>
                <a:gd name="T51" fmla="*/ 621781 h 2187575"/>
                <a:gd name="T52" fmla="*/ 1559979 w 1909763"/>
                <a:gd name="T53" fmla="*/ 858258 h 2187575"/>
                <a:gd name="T54" fmla="*/ 1490485 w 1909763"/>
                <a:gd name="T55" fmla="*/ 1169066 h 2187575"/>
                <a:gd name="T56" fmla="*/ 1148548 w 1909763"/>
                <a:gd name="T57" fmla="*/ 1134839 h 2187575"/>
                <a:gd name="T58" fmla="*/ 1191420 w 1909763"/>
                <a:gd name="T59" fmla="*/ 1036999 h 2187575"/>
                <a:gd name="T60" fmla="*/ 1418917 w 1909763"/>
                <a:gd name="T61" fmla="*/ 554711 h 2187575"/>
                <a:gd name="T62" fmla="*/ 1218026 w 1909763"/>
                <a:gd name="T63" fmla="*/ 566823 h 2187575"/>
                <a:gd name="T64" fmla="*/ 1169257 w 1909763"/>
                <a:gd name="T65" fmla="*/ 950549 h 2187575"/>
                <a:gd name="T66" fmla="*/ 597517 w 1909763"/>
                <a:gd name="T67" fmla="*/ 1259949 h 2187575"/>
                <a:gd name="T68" fmla="*/ 420081 w 1909763"/>
                <a:gd name="T69" fmla="*/ 800862 h 2187575"/>
                <a:gd name="T70" fmla="*/ 491332 w 1909763"/>
                <a:gd name="T71" fmla="*/ 531563 h 2187575"/>
                <a:gd name="T72" fmla="*/ 961037 w 1909763"/>
                <a:gd name="T73" fmla="*/ 481436 h 2187575"/>
                <a:gd name="T74" fmla="*/ 1469371 w 1909763"/>
                <a:gd name="T75" fmla="*/ 222977 h 2187575"/>
                <a:gd name="T76" fmla="*/ 1423281 w 1909763"/>
                <a:gd name="T77" fmla="*/ 272444 h 2187575"/>
                <a:gd name="T78" fmla="*/ 1479766 w 1909763"/>
                <a:gd name="T79" fmla="*/ 356849 h 2187575"/>
                <a:gd name="T80" fmla="*/ 1434717 w 1909763"/>
                <a:gd name="T81" fmla="*/ 465469 h 2187575"/>
                <a:gd name="T82" fmla="*/ 1309964 w 1909763"/>
                <a:gd name="T83" fmla="*/ 535000 h 2187575"/>
                <a:gd name="T84" fmla="*/ 1191103 w 1909763"/>
                <a:gd name="T85" fmla="*/ 407700 h 2187575"/>
                <a:gd name="T86" fmla="*/ 1193529 w 1909763"/>
                <a:gd name="T87" fmla="*/ 286973 h 2187575"/>
                <a:gd name="T88" fmla="*/ 1244470 w 1909763"/>
                <a:gd name="T89" fmla="*/ 179737 h 2187575"/>
                <a:gd name="T90" fmla="*/ 482666 w 1909763"/>
                <a:gd name="T91" fmla="*/ 214675 h 2187575"/>
                <a:gd name="T92" fmla="*/ 418161 w 1909763"/>
                <a:gd name="T93" fmla="*/ 267255 h 2187575"/>
                <a:gd name="T94" fmla="*/ 487495 w 1909763"/>
                <a:gd name="T95" fmla="*/ 337824 h 2187575"/>
                <a:gd name="T96" fmla="*/ 450241 w 1909763"/>
                <a:gd name="T97" fmla="*/ 452324 h 2187575"/>
                <a:gd name="T98" fmla="*/ 327785 w 1909763"/>
                <a:gd name="T99" fmla="*/ 537767 h 2187575"/>
                <a:gd name="T100" fmla="*/ 203260 w 1909763"/>
                <a:gd name="T101" fmla="*/ 405970 h 2187575"/>
                <a:gd name="T102" fmla="*/ 202570 w 1909763"/>
                <a:gd name="T103" fmla="*/ 292162 h 2187575"/>
                <a:gd name="T104" fmla="*/ 240514 w 1909763"/>
                <a:gd name="T105" fmla="*/ 186656 h 2187575"/>
                <a:gd name="T106" fmla="*/ 1009915 w 1909763"/>
                <a:gd name="T107" fmla="*/ 63292 h 2187575"/>
                <a:gd name="T108" fmla="*/ 870018 w 1909763"/>
                <a:gd name="T109" fmla="*/ 109983 h 2187575"/>
                <a:gd name="T110" fmla="*/ 1004044 w 1909763"/>
                <a:gd name="T111" fmla="*/ 190567 h 2187575"/>
                <a:gd name="T112" fmla="*/ 999207 w 1909763"/>
                <a:gd name="T113" fmla="*/ 308159 h 2187575"/>
                <a:gd name="T114" fmla="*/ 882453 w 1909763"/>
                <a:gd name="T115" fmla="*/ 468983 h 2187575"/>
                <a:gd name="T116" fmla="*/ 722521 w 1909763"/>
                <a:gd name="T117" fmla="*/ 411225 h 2187575"/>
                <a:gd name="T118" fmla="*/ 644800 w 1909763"/>
                <a:gd name="T119" fmla="*/ 298129 h 2187575"/>
                <a:gd name="T120" fmla="*/ 661381 w 1909763"/>
                <a:gd name="T121" fmla="*/ 118629 h 2187575"/>
                <a:gd name="T122" fmla="*/ 758100 w 1909763"/>
                <a:gd name="T123" fmla="*/ 14526 h 2187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09763" h="2187575">
                  <a:moveTo>
                    <a:pt x="1028700" y="2105025"/>
                  </a:moveTo>
                  <a:lnTo>
                    <a:pt x="1141354" y="2105025"/>
                  </a:lnTo>
                  <a:lnTo>
                    <a:pt x="1146547" y="2108200"/>
                  </a:lnTo>
                  <a:lnTo>
                    <a:pt x="1159730" y="2117328"/>
                  </a:lnTo>
                  <a:lnTo>
                    <a:pt x="1167720" y="2122488"/>
                  </a:lnTo>
                  <a:lnTo>
                    <a:pt x="1176508" y="2129235"/>
                  </a:lnTo>
                  <a:lnTo>
                    <a:pt x="1185297" y="2136378"/>
                  </a:lnTo>
                  <a:lnTo>
                    <a:pt x="1193287" y="2143522"/>
                  </a:lnTo>
                  <a:lnTo>
                    <a:pt x="1200477" y="2151063"/>
                  </a:lnTo>
                  <a:lnTo>
                    <a:pt x="1203673" y="2154635"/>
                  </a:lnTo>
                  <a:lnTo>
                    <a:pt x="1206070" y="2158603"/>
                  </a:lnTo>
                  <a:lnTo>
                    <a:pt x="1208067" y="2161778"/>
                  </a:lnTo>
                  <a:lnTo>
                    <a:pt x="1209665" y="2165350"/>
                  </a:lnTo>
                  <a:lnTo>
                    <a:pt x="1210864" y="2168525"/>
                  </a:lnTo>
                  <a:lnTo>
                    <a:pt x="1211263" y="2171700"/>
                  </a:lnTo>
                  <a:lnTo>
                    <a:pt x="1210864" y="2174478"/>
                  </a:lnTo>
                  <a:lnTo>
                    <a:pt x="1209266" y="2176860"/>
                  </a:lnTo>
                  <a:lnTo>
                    <a:pt x="1207268" y="2179638"/>
                  </a:lnTo>
                  <a:lnTo>
                    <a:pt x="1204472" y="2181622"/>
                  </a:lnTo>
                  <a:lnTo>
                    <a:pt x="1200078" y="2183210"/>
                  </a:lnTo>
                  <a:lnTo>
                    <a:pt x="1195284" y="2185194"/>
                  </a:lnTo>
                  <a:lnTo>
                    <a:pt x="1188892" y="2186385"/>
                  </a:lnTo>
                  <a:lnTo>
                    <a:pt x="1181702" y="2187178"/>
                  </a:lnTo>
                  <a:lnTo>
                    <a:pt x="1172913" y="2187575"/>
                  </a:lnTo>
                  <a:lnTo>
                    <a:pt x="1164124" y="2187575"/>
                  </a:lnTo>
                  <a:lnTo>
                    <a:pt x="1156135" y="2186781"/>
                  </a:lnTo>
                  <a:lnTo>
                    <a:pt x="1147746" y="2185988"/>
                  </a:lnTo>
                  <a:lnTo>
                    <a:pt x="1140555" y="2184797"/>
                  </a:lnTo>
                  <a:lnTo>
                    <a:pt x="1133364" y="2182813"/>
                  </a:lnTo>
                  <a:lnTo>
                    <a:pt x="1126174" y="2180828"/>
                  </a:lnTo>
                  <a:lnTo>
                    <a:pt x="1119782" y="2178447"/>
                  </a:lnTo>
                  <a:lnTo>
                    <a:pt x="1113390" y="2175272"/>
                  </a:lnTo>
                  <a:lnTo>
                    <a:pt x="1106999" y="2172494"/>
                  </a:lnTo>
                  <a:lnTo>
                    <a:pt x="1101006" y="2169319"/>
                  </a:lnTo>
                  <a:lnTo>
                    <a:pt x="1095414" y="2166144"/>
                  </a:lnTo>
                  <a:lnTo>
                    <a:pt x="1084228" y="2159000"/>
                  </a:lnTo>
                  <a:lnTo>
                    <a:pt x="1073043" y="2151063"/>
                  </a:lnTo>
                  <a:lnTo>
                    <a:pt x="1068648" y="2147888"/>
                  </a:lnTo>
                  <a:lnTo>
                    <a:pt x="1065053" y="2146697"/>
                  </a:lnTo>
                  <a:lnTo>
                    <a:pt x="1064254" y="2146300"/>
                  </a:lnTo>
                  <a:lnTo>
                    <a:pt x="1063056" y="2146300"/>
                  </a:lnTo>
                  <a:lnTo>
                    <a:pt x="1062656" y="2146697"/>
                  </a:lnTo>
                  <a:lnTo>
                    <a:pt x="1061857" y="2147491"/>
                  </a:lnTo>
                  <a:lnTo>
                    <a:pt x="1061458" y="2148681"/>
                  </a:lnTo>
                  <a:lnTo>
                    <a:pt x="1060659" y="2149872"/>
                  </a:lnTo>
                  <a:lnTo>
                    <a:pt x="1059460" y="2151460"/>
                  </a:lnTo>
                  <a:lnTo>
                    <a:pt x="1059061" y="2151856"/>
                  </a:lnTo>
                  <a:lnTo>
                    <a:pt x="1058262" y="2151856"/>
                  </a:lnTo>
                  <a:lnTo>
                    <a:pt x="1045079" y="2151460"/>
                  </a:lnTo>
                  <a:lnTo>
                    <a:pt x="1038288" y="2150269"/>
                  </a:lnTo>
                  <a:lnTo>
                    <a:pt x="1035491" y="2149872"/>
                  </a:lnTo>
                  <a:lnTo>
                    <a:pt x="1033894" y="2149078"/>
                  </a:lnTo>
                  <a:lnTo>
                    <a:pt x="1031097" y="2138760"/>
                  </a:lnTo>
                  <a:lnTo>
                    <a:pt x="1029899" y="2129631"/>
                  </a:lnTo>
                  <a:lnTo>
                    <a:pt x="1029100" y="2122488"/>
                  </a:lnTo>
                  <a:lnTo>
                    <a:pt x="1029100" y="2117328"/>
                  </a:lnTo>
                  <a:lnTo>
                    <a:pt x="1029499" y="2112963"/>
                  </a:lnTo>
                  <a:lnTo>
                    <a:pt x="1029499" y="2110581"/>
                  </a:lnTo>
                  <a:lnTo>
                    <a:pt x="1030298" y="2108200"/>
                  </a:lnTo>
                  <a:lnTo>
                    <a:pt x="1028700" y="2105025"/>
                  </a:lnTo>
                  <a:close/>
                  <a:moveTo>
                    <a:pt x="744784" y="2105025"/>
                  </a:moveTo>
                  <a:lnTo>
                    <a:pt x="857250" y="2105025"/>
                  </a:lnTo>
                  <a:lnTo>
                    <a:pt x="855270" y="2108200"/>
                  </a:lnTo>
                  <a:lnTo>
                    <a:pt x="855666" y="2110581"/>
                  </a:lnTo>
                  <a:lnTo>
                    <a:pt x="856062" y="2112963"/>
                  </a:lnTo>
                  <a:lnTo>
                    <a:pt x="856062" y="2117328"/>
                  </a:lnTo>
                  <a:lnTo>
                    <a:pt x="856062" y="2122488"/>
                  </a:lnTo>
                  <a:lnTo>
                    <a:pt x="855270" y="2129631"/>
                  </a:lnTo>
                  <a:lnTo>
                    <a:pt x="854082" y="2138760"/>
                  </a:lnTo>
                  <a:lnTo>
                    <a:pt x="852102" y="2149078"/>
                  </a:lnTo>
                  <a:lnTo>
                    <a:pt x="849726" y="2149872"/>
                  </a:lnTo>
                  <a:lnTo>
                    <a:pt x="847350" y="2150269"/>
                  </a:lnTo>
                  <a:lnTo>
                    <a:pt x="840222" y="2151460"/>
                  </a:lnTo>
                  <a:lnTo>
                    <a:pt x="827550" y="2151856"/>
                  </a:lnTo>
                  <a:lnTo>
                    <a:pt x="826758" y="2151856"/>
                  </a:lnTo>
                  <a:lnTo>
                    <a:pt x="826362" y="2151460"/>
                  </a:lnTo>
                  <a:lnTo>
                    <a:pt x="825174" y="2149872"/>
                  </a:lnTo>
                  <a:lnTo>
                    <a:pt x="824778" y="2148681"/>
                  </a:lnTo>
                  <a:lnTo>
                    <a:pt x="823986" y="2147491"/>
                  </a:lnTo>
                  <a:lnTo>
                    <a:pt x="823590" y="2146697"/>
                  </a:lnTo>
                  <a:lnTo>
                    <a:pt x="822402" y="2146300"/>
                  </a:lnTo>
                  <a:lnTo>
                    <a:pt x="821610" y="2146300"/>
                  </a:lnTo>
                  <a:lnTo>
                    <a:pt x="820422" y="2146697"/>
                  </a:lnTo>
                  <a:lnTo>
                    <a:pt x="817254" y="2147888"/>
                  </a:lnTo>
                  <a:lnTo>
                    <a:pt x="812502" y="2151063"/>
                  </a:lnTo>
                  <a:lnTo>
                    <a:pt x="801809" y="2159000"/>
                  </a:lnTo>
                  <a:lnTo>
                    <a:pt x="790721" y="2166144"/>
                  </a:lnTo>
                  <a:lnTo>
                    <a:pt x="784781" y="2169319"/>
                  </a:lnTo>
                  <a:lnTo>
                    <a:pt x="778841" y="2172494"/>
                  </a:lnTo>
                  <a:lnTo>
                    <a:pt x="772901" y="2175272"/>
                  </a:lnTo>
                  <a:lnTo>
                    <a:pt x="766565" y="2178447"/>
                  </a:lnTo>
                  <a:lnTo>
                    <a:pt x="759833" y="2180828"/>
                  </a:lnTo>
                  <a:lnTo>
                    <a:pt x="753100" y="2182813"/>
                  </a:lnTo>
                  <a:lnTo>
                    <a:pt x="745972" y="2184797"/>
                  </a:lnTo>
                  <a:lnTo>
                    <a:pt x="738448" y="2185988"/>
                  </a:lnTo>
                  <a:lnTo>
                    <a:pt x="730924" y="2186781"/>
                  </a:lnTo>
                  <a:lnTo>
                    <a:pt x="722608" y="2187575"/>
                  </a:lnTo>
                  <a:lnTo>
                    <a:pt x="713896" y="2187575"/>
                  </a:lnTo>
                  <a:lnTo>
                    <a:pt x="704788" y="2187178"/>
                  </a:lnTo>
                  <a:lnTo>
                    <a:pt x="697659" y="2186385"/>
                  </a:lnTo>
                  <a:lnTo>
                    <a:pt x="691719" y="2185194"/>
                  </a:lnTo>
                  <a:lnTo>
                    <a:pt x="686571" y="2183210"/>
                  </a:lnTo>
                  <a:lnTo>
                    <a:pt x="683007" y="2181622"/>
                  </a:lnTo>
                  <a:lnTo>
                    <a:pt x="679839" y="2179638"/>
                  </a:lnTo>
                  <a:lnTo>
                    <a:pt x="677859" y="2176860"/>
                  </a:lnTo>
                  <a:lnTo>
                    <a:pt x="676671" y="2174478"/>
                  </a:lnTo>
                  <a:lnTo>
                    <a:pt x="676275" y="2171700"/>
                  </a:lnTo>
                  <a:lnTo>
                    <a:pt x="676671" y="2168525"/>
                  </a:lnTo>
                  <a:lnTo>
                    <a:pt x="677463" y="2165350"/>
                  </a:lnTo>
                  <a:lnTo>
                    <a:pt x="679047" y="2161778"/>
                  </a:lnTo>
                  <a:lnTo>
                    <a:pt x="681423" y="2158603"/>
                  </a:lnTo>
                  <a:lnTo>
                    <a:pt x="683799" y="2154635"/>
                  </a:lnTo>
                  <a:lnTo>
                    <a:pt x="686571" y="2151063"/>
                  </a:lnTo>
                  <a:lnTo>
                    <a:pt x="693699" y="2143522"/>
                  </a:lnTo>
                  <a:lnTo>
                    <a:pt x="702016" y="2136378"/>
                  </a:lnTo>
                  <a:lnTo>
                    <a:pt x="710332" y="2129235"/>
                  </a:lnTo>
                  <a:lnTo>
                    <a:pt x="718648" y="2122488"/>
                  </a:lnTo>
                  <a:lnTo>
                    <a:pt x="726964" y="2117328"/>
                  </a:lnTo>
                  <a:lnTo>
                    <a:pt x="739636" y="2108200"/>
                  </a:lnTo>
                  <a:lnTo>
                    <a:pt x="744784" y="2105025"/>
                  </a:lnTo>
                  <a:close/>
                  <a:moveTo>
                    <a:pt x="1585912" y="1846263"/>
                  </a:moveTo>
                  <a:lnTo>
                    <a:pt x="1674566" y="1846263"/>
                  </a:lnTo>
                  <a:lnTo>
                    <a:pt x="1678524" y="1848644"/>
                  </a:lnTo>
                  <a:lnTo>
                    <a:pt x="1688418" y="1855391"/>
                  </a:lnTo>
                  <a:lnTo>
                    <a:pt x="1695146" y="1860154"/>
                  </a:lnTo>
                  <a:lnTo>
                    <a:pt x="1701875" y="1864916"/>
                  </a:lnTo>
                  <a:lnTo>
                    <a:pt x="1708603" y="1870870"/>
                  </a:lnTo>
                  <a:lnTo>
                    <a:pt x="1714935" y="1876426"/>
                  </a:lnTo>
                  <a:lnTo>
                    <a:pt x="1720476" y="1882379"/>
                  </a:lnTo>
                  <a:lnTo>
                    <a:pt x="1725225" y="1888332"/>
                  </a:lnTo>
                  <a:lnTo>
                    <a:pt x="1726808" y="1890713"/>
                  </a:lnTo>
                  <a:lnTo>
                    <a:pt x="1727996" y="1893888"/>
                  </a:lnTo>
                  <a:lnTo>
                    <a:pt x="1728391" y="1896270"/>
                  </a:lnTo>
                  <a:lnTo>
                    <a:pt x="1728787" y="1898651"/>
                  </a:lnTo>
                  <a:lnTo>
                    <a:pt x="1728391" y="1901032"/>
                  </a:lnTo>
                  <a:lnTo>
                    <a:pt x="1727600" y="1903017"/>
                  </a:lnTo>
                  <a:lnTo>
                    <a:pt x="1726017" y="1905001"/>
                  </a:lnTo>
                  <a:lnTo>
                    <a:pt x="1723246" y="1906985"/>
                  </a:lnTo>
                  <a:lnTo>
                    <a:pt x="1720476" y="1908176"/>
                  </a:lnTo>
                  <a:lnTo>
                    <a:pt x="1716518" y="1909367"/>
                  </a:lnTo>
                  <a:lnTo>
                    <a:pt x="1711769" y="1910160"/>
                  </a:lnTo>
                  <a:lnTo>
                    <a:pt x="1706228" y="1910954"/>
                  </a:lnTo>
                  <a:lnTo>
                    <a:pt x="1699104" y="1911351"/>
                  </a:lnTo>
                  <a:lnTo>
                    <a:pt x="1692376" y="1910954"/>
                  </a:lnTo>
                  <a:lnTo>
                    <a:pt x="1685648" y="1910557"/>
                  </a:lnTo>
                  <a:lnTo>
                    <a:pt x="1679711" y="1910160"/>
                  </a:lnTo>
                  <a:lnTo>
                    <a:pt x="1673774" y="1908970"/>
                  </a:lnTo>
                  <a:lnTo>
                    <a:pt x="1667838" y="1907779"/>
                  </a:lnTo>
                  <a:lnTo>
                    <a:pt x="1662297" y="1905795"/>
                  </a:lnTo>
                  <a:lnTo>
                    <a:pt x="1657548" y="1903810"/>
                  </a:lnTo>
                  <a:lnTo>
                    <a:pt x="1652403" y="1901826"/>
                  </a:lnTo>
                  <a:lnTo>
                    <a:pt x="1647653" y="1899445"/>
                  </a:lnTo>
                  <a:lnTo>
                    <a:pt x="1638550" y="1894285"/>
                  </a:lnTo>
                  <a:lnTo>
                    <a:pt x="1629448" y="1888729"/>
                  </a:lnTo>
                  <a:lnTo>
                    <a:pt x="1620741" y="1882379"/>
                  </a:lnTo>
                  <a:lnTo>
                    <a:pt x="1617179" y="1879998"/>
                  </a:lnTo>
                  <a:lnTo>
                    <a:pt x="1614408" y="1878807"/>
                  </a:lnTo>
                  <a:lnTo>
                    <a:pt x="1612825" y="1878807"/>
                  </a:lnTo>
                  <a:lnTo>
                    <a:pt x="1612033" y="1879204"/>
                  </a:lnTo>
                  <a:lnTo>
                    <a:pt x="1611638" y="1880792"/>
                  </a:lnTo>
                  <a:lnTo>
                    <a:pt x="1610846" y="1881982"/>
                  </a:lnTo>
                  <a:lnTo>
                    <a:pt x="1610450" y="1882776"/>
                  </a:lnTo>
                  <a:lnTo>
                    <a:pt x="1608867" y="1883173"/>
                  </a:lnTo>
                  <a:lnTo>
                    <a:pt x="1598973" y="1882776"/>
                  </a:lnTo>
                  <a:lnTo>
                    <a:pt x="1593432" y="1881982"/>
                  </a:lnTo>
                  <a:lnTo>
                    <a:pt x="1591453" y="1881585"/>
                  </a:lnTo>
                  <a:lnTo>
                    <a:pt x="1589870" y="1881188"/>
                  </a:lnTo>
                  <a:lnTo>
                    <a:pt x="1587891" y="1872457"/>
                  </a:lnTo>
                  <a:lnTo>
                    <a:pt x="1587100" y="1865313"/>
                  </a:lnTo>
                  <a:lnTo>
                    <a:pt x="1586308" y="1860154"/>
                  </a:lnTo>
                  <a:lnTo>
                    <a:pt x="1586308" y="1855391"/>
                  </a:lnTo>
                  <a:lnTo>
                    <a:pt x="1586308" y="1852216"/>
                  </a:lnTo>
                  <a:lnTo>
                    <a:pt x="1586704" y="1850232"/>
                  </a:lnTo>
                  <a:lnTo>
                    <a:pt x="1587100" y="1848644"/>
                  </a:lnTo>
                  <a:lnTo>
                    <a:pt x="1585912" y="1846263"/>
                  </a:lnTo>
                  <a:close/>
                  <a:moveTo>
                    <a:pt x="1360734" y="1846263"/>
                  </a:moveTo>
                  <a:lnTo>
                    <a:pt x="1449387" y="1846263"/>
                  </a:lnTo>
                  <a:lnTo>
                    <a:pt x="1448200" y="1848644"/>
                  </a:lnTo>
                  <a:lnTo>
                    <a:pt x="1448596" y="1850232"/>
                  </a:lnTo>
                  <a:lnTo>
                    <a:pt x="1448991" y="1852216"/>
                  </a:lnTo>
                  <a:lnTo>
                    <a:pt x="1448991" y="1855391"/>
                  </a:lnTo>
                  <a:lnTo>
                    <a:pt x="1448991" y="1860154"/>
                  </a:lnTo>
                  <a:lnTo>
                    <a:pt x="1448200" y="1865313"/>
                  </a:lnTo>
                  <a:lnTo>
                    <a:pt x="1447408" y="1872457"/>
                  </a:lnTo>
                  <a:lnTo>
                    <a:pt x="1445034" y="1881188"/>
                  </a:lnTo>
                  <a:lnTo>
                    <a:pt x="1443846" y="1881585"/>
                  </a:lnTo>
                  <a:lnTo>
                    <a:pt x="1441868" y="1881982"/>
                  </a:lnTo>
                  <a:lnTo>
                    <a:pt x="1436327" y="1882776"/>
                  </a:lnTo>
                  <a:lnTo>
                    <a:pt x="1426432" y="1883173"/>
                  </a:lnTo>
                  <a:lnTo>
                    <a:pt x="1424849" y="1882776"/>
                  </a:lnTo>
                  <a:lnTo>
                    <a:pt x="1424058" y="1881982"/>
                  </a:lnTo>
                  <a:lnTo>
                    <a:pt x="1423662" y="1880792"/>
                  </a:lnTo>
                  <a:lnTo>
                    <a:pt x="1423266" y="1879204"/>
                  </a:lnTo>
                  <a:lnTo>
                    <a:pt x="1422079" y="1878807"/>
                  </a:lnTo>
                  <a:lnTo>
                    <a:pt x="1420891" y="1878807"/>
                  </a:lnTo>
                  <a:lnTo>
                    <a:pt x="1417725" y="1879998"/>
                  </a:lnTo>
                  <a:lnTo>
                    <a:pt x="1414163" y="1882379"/>
                  </a:lnTo>
                  <a:lnTo>
                    <a:pt x="1405852" y="1888729"/>
                  </a:lnTo>
                  <a:lnTo>
                    <a:pt x="1396749" y="1894285"/>
                  </a:lnTo>
                  <a:lnTo>
                    <a:pt x="1387646" y="1899445"/>
                  </a:lnTo>
                  <a:lnTo>
                    <a:pt x="1382897" y="1901826"/>
                  </a:lnTo>
                  <a:lnTo>
                    <a:pt x="1377752" y="1903810"/>
                  </a:lnTo>
                  <a:lnTo>
                    <a:pt x="1373003" y="1905795"/>
                  </a:lnTo>
                  <a:lnTo>
                    <a:pt x="1367462" y="1907779"/>
                  </a:lnTo>
                  <a:lnTo>
                    <a:pt x="1361525" y="1908970"/>
                  </a:lnTo>
                  <a:lnTo>
                    <a:pt x="1355588" y="1910160"/>
                  </a:lnTo>
                  <a:lnTo>
                    <a:pt x="1349652" y="1910557"/>
                  </a:lnTo>
                  <a:lnTo>
                    <a:pt x="1342924" y="1910954"/>
                  </a:lnTo>
                  <a:lnTo>
                    <a:pt x="1336195" y="1911351"/>
                  </a:lnTo>
                  <a:lnTo>
                    <a:pt x="1329071" y="1910954"/>
                  </a:lnTo>
                  <a:lnTo>
                    <a:pt x="1323531" y="1910160"/>
                  </a:lnTo>
                  <a:lnTo>
                    <a:pt x="1318781" y="1909367"/>
                  </a:lnTo>
                  <a:lnTo>
                    <a:pt x="1314824" y="1908176"/>
                  </a:lnTo>
                  <a:lnTo>
                    <a:pt x="1312053" y="1906985"/>
                  </a:lnTo>
                  <a:lnTo>
                    <a:pt x="1309283" y="1905001"/>
                  </a:lnTo>
                  <a:lnTo>
                    <a:pt x="1307700" y="1903017"/>
                  </a:lnTo>
                  <a:lnTo>
                    <a:pt x="1306908" y="1901032"/>
                  </a:lnTo>
                  <a:lnTo>
                    <a:pt x="1306512" y="1898651"/>
                  </a:lnTo>
                  <a:lnTo>
                    <a:pt x="1306512" y="1896270"/>
                  </a:lnTo>
                  <a:lnTo>
                    <a:pt x="1307304" y="1893888"/>
                  </a:lnTo>
                  <a:lnTo>
                    <a:pt x="1308491" y="1890713"/>
                  </a:lnTo>
                  <a:lnTo>
                    <a:pt x="1310074" y="1888332"/>
                  </a:lnTo>
                  <a:lnTo>
                    <a:pt x="1314824" y="1882379"/>
                  </a:lnTo>
                  <a:lnTo>
                    <a:pt x="1320364" y="1876426"/>
                  </a:lnTo>
                  <a:lnTo>
                    <a:pt x="1326697" y="1870870"/>
                  </a:lnTo>
                  <a:lnTo>
                    <a:pt x="1333425" y="1864916"/>
                  </a:lnTo>
                  <a:lnTo>
                    <a:pt x="1340153" y="1860154"/>
                  </a:lnTo>
                  <a:lnTo>
                    <a:pt x="1346881" y="1855391"/>
                  </a:lnTo>
                  <a:lnTo>
                    <a:pt x="1356776" y="1848644"/>
                  </a:lnTo>
                  <a:lnTo>
                    <a:pt x="1360734" y="1846263"/>
                  </a:lnTo>
                  <a:close/>
                  <a:moveTo>
                    <a:pt x="449262" y="1846263"/>
                  </a:moveTo>
                  <a:lnTo>
                    <a:pt x="537671" y="1846263"/>
                  </a:lnTo>
                  <a:lnTo>
                    <a:pt x="542012" y="1848644"/>
                  </a:lnTo>
                  <a:lnTo>
                    <a:pt x="551880" y="1855391"/>
                  </a:lnTo>
                  <a:lnTo>
                    <a:pt x="558194" y="1860154"/>
                  </a:lnTo>
                  <a:lnTo>
                    <a:pt x="564904" y="1864916"/>
                  </a:lnTo>
                  <a:lnTo>
                    <a:pt x="571614" y="1870870"/>
                  </a:lnTo>
                  <a:lnTo>
                    <a:pt x="577929" y="1876426"/>
                  </a:lnTo>
                  <a:lnTo>
                    <a:pt x="583849" y="1882379"/>
                  </a:lnTo>
                  <a:lnTo>
                    <a:pt x="588190" y="1888332"/>
                  </a:lnTo>
                  <a:lnTo>
                    <a:pt x="589769" y="1890713"/>
                  </a:lnTo>
                  <a:lnTo>
                    <a:pt x="590953" y="1893888"/>
                  </a:lnTo>
                  <a:lnTo>
                    <a:pt x="591742" y="1896270"/>
                  </a:lnTo>
                  <a:lnTo>
                    <a:pt x="592137" y="1898651"/>
                  </a:lnTo>
                  <a:lnTo>
                    <a:pt x="591742" y="1901032"/>
                  </a:lnTo>
                  <a:lnTo>
                    <a:pt x="590558" y="1903017"/>
                  </a:lnTo>
                  <a:lnTo>
                    <a:pt x="589374" y="1905001"/>
                  </a:lnTo>
                  <a:lnTo>
                    <a:pt x="587006" y="1906985"/>
                  </a:lnTo>
                  <a:lnTo>
                    <a:pt x="583849" y="1908176"/>
                  </a:lnTo>
                  <a:lnTo>
                    <a:pt x="579902" y="1909367"/>
                  </a:lnTo>
                  <a:lnTo>
                    <a:pt x="575166" y="1910160"/>
                  </a:lnTo>
                  <a:lnTo>
                    <a:pt x="569246" y="1910954"/>
                  </a:lnTo>
                  <a:lnTo>
                    <a:pt x="562141" y="1911351"/>
                  </a:lnTo>
                  <a:lnTo>
                    <a:pt x="555432" y="1910954"/>
                  </a:lnTo>
                  <a:lnTo>
                    <a:pt x="549117" y="1910557"/>
                  </a:lnTo>
                  <a:lnTo>
                    <a:pt x="542802" y="1910160"/>
                  </a:lnTo>
                  <a:lnTo>
                    <a:pt x="536882" y="1908970"/>
                  </a:lnTo>
                  <a:lnTo>
                    <a:pt x="531356" y="1907779"/>
                  </a:lnTo>
                  <a:lnTo>
                    <a:pt x="526225" y="1905795"/>
                  </a:lnTo>
                  <a:lnTo>
                    <a:pt x="521094" y="1903810"/>
                  </a:lnTo>
                  <a:lnTo>
                    <a:pt x="515963" y="1901826"/>
                  </a:lnTo>
                  <a:lnTo>
                    <a:pt x="510833" y="1899445"/>
                  </a:lnTo>
                  <a:lnTo>
                    <a:pt x="501755" y="1894285"/>
                  </a:lnTo>
                  <a:lnTo>
                    <a:pt x="493072" y="1888729"/>
                  </a:lnTo>
                  <a:lnTo>
                    <a:pt x="484389" y="1882379"/>
                  </a:lnTo>
                  <a:lnTo>
                    <a:pt x="480837" y="1879998"/>
                  </a:lnTo>
                  <a:lnTo>
                    <a:pt x="478074" y="1878807"/>
                  </a:lnTo>
                  <a:lnTo>
                    <a:pt x="476495" y="1878807"/>
                  </a:lnTo>
                  <a:lnTo>
                    <a:pt x="475706" y="1879204"/>
                  </a:lnTo>
                  <a:lnTo>
                    <a:pt x="474916" y="1880792"/>
                  </a:lnTo>
                  <a:lnTo>
                    <a:pt x="474522" y="1881982"/>
                  </a:lnTo>
                  <a:lnTo>
                    <a:pt x="473732" y="1882776"/>
                  </a:lnTo>
                  <a:lnTo>
                    <a:pt x="472943" y="1883173"/>
                  </a:lnTo>
                  <a:lnTo>
                    <a:pt x="462681" y="1882776"/>
                  </a:lnTo>
                  <a:lnTo>
                    <a:pt x="457156" y="1881982"/>
                  </a:lnTo>
                  <a:lnTo>
                    <a:pt x="455182" y="1881585"/>
                  </a:lnTo>
                  <a:lnTo>
                    <a:pt x="453603" y="1881188"/>
                  </a:lnTo>
                  <a:lnTo>
                    <a:pt x="452025" y="1872457"/>
                  </a:lnTo>
                  <a:lnTo>
                    <a:pt x="450446" y="1865313"/>
                  </a:lnTo>
                  <a:lnTo>
                    <a:pt x="450051" y="1860154"/>
                  </a:lnTo>
                  <a:lnTo>
                    <a:pt x="450051" y="1855391"/>
                  </a:lnTo>
                  <a:lnTo>
                    <a:pt x="450051" y="1852216"/>
                  </a:lnTo>
                  <a:lnTo>
                    <a:pt x="450446" y="1850232"/>
                  </a:lnTo>
                  <a:lnTo>
                    <a:pt x="450841" y="1848644"/>
                  </a:lnTo>
                  <a:lnTo>
                    <a:pt x="449262" y="1846263"/>
                  </a:lnTo>
                  <a:close/>
                  <a:moveTo>
                    <a:pt x="224686" y="1846263"/>
                  </a:moveTo>
                  <a:lnTo>
                    <a:pt x="314325" y="1846263"/>
                  </a:lnTo>
                  <a:lnTo>
                    <a:pt x="313124" y="1848644"/>
                  </a:lnTo>
                  <a:lnTo>
                    <a:pt x="313124" y="1850232"/>
                  </a:lnTo>
                  <a:lnTo>
                    <a:pt x="313525" y="1852216"/>
                  </a:lnTo>
                  <a:lnTo>
                    <a:pt x="313925" y="1855391"/>
                  </a:lnTo>
                  <a:lnTo>
                    <a:pt x="313525" y="1860154"/>
                  </a:lnTo>
                  <a:lnTo>
                    <a:pt x="313124" y="1865313"/>
                  </a:lnTo>
                  <a:lnTo>
                    <a:pt x="311924" y="1872457"/>
                  </a:lnTo>
                  <a:lnTo>
                    <a:pt x="310323" y="1881188"/>
                  </a:lnTo>
                  <a:lnTo>
                    <a:pt x="308722" y="1881585"/>
                  </a:lnTo>
                  <a:lnTo>
                    <a:pt x="306321" y="1881982"/>
                  </a:lnTo>
                  <a:lnTo>
                    <a:pt x="300719" y="1882776"/>
                  </a:lnTo>
                  <a:lnTo>
                    <a:pt x="290715" y="1883173"/>
                  </a:lnTo>
                  <a:lnTo>
                    <a:pt x="289914" y="1882776"/>
                  </a:lnTo>
                  <a:lnTo>
                    <a:pt x="288714" y="1881982"/>
                  </a:lnTo>
                  <a:lnTo>
                    <a:pt x="288314" y="1880792"/>
                  </a:lnTo>
                  <a:lnTo>
                    <a:pt x="287513" y="1879204"/>
                  </a:lnTo>
                  <a:lnTo>
                    <a:pt x="286713" y="1878807"/>
                  </a:lnTo>
                  <a:lnTo>
                    <a:pt x="285112" y="1878807"/>
                  </a:lnTo>
                  <a:lnTo>
                    <a:pt x="282311" y="1879998"/>
                  </a:lnTo>
                  <a:lnTo>
                    <a:pt x="278709" y="1882379"/>
                  </a:lnTo>
                  <a:lnTo>
                    <a:pt x="270306" y="1888729"/>
                  </a:lnTo>
                  <a:lnTo>
                    <a:pt x="261102" y="1894285"/>
                  </a:lnTo>
                  <a:lnTo>
                    <a:pt x="251898" y="1899445"/>
                  </a:lnTo>
                  <a:lnTo>
                    <a:pt x="246695" y="1901826"/>
                  </a:lnTo>
                  <a:lnTo>
                    <a:pt x="242293" y="1903810"/>
                  </a:lnTo>
                  <a:lnTo>
                    <a:pt x="236691" y="1905795"/>
                  </a:lnTo>
                  <a:lnTo>
                    <a:pt x="231089" y="1907779"/>
                  </a:lnTo>
                  <a:lnTo>
                    <a:pt x="225486" y="1908970"/>
                  </a:lnTo>
                  <a:lnTo>
                    <a:pt x="219484" y="1910160"/>
                  </a:lnTo>
                  <a:lnTo>
                    <a:pt x="213081" y="1910557"/>
                  </a:lnTo>
                  <a:lnTo>
                    <a:pt x="206678" y="1910954"/>
                  </a:lnTo>
                  <a:lnTo>
                    <a:pt x="199875" y="1911351"/>
                  </a:lnTo>
                  <a:lnTo>
                    <a:pt x="192672" y="1910954"/>
                  </a:lnTo>
                  <a:lnTo>
                    <a:pt x="186669" y="1910160"/>
                  </a:lnTo>
                  <a:lnTo>
                    <a:pt x="182267" y="1909367"/>
                  </a:lnTo>
                  <a:lnTo>
                    <a:pt x="178266" y="1908176"/>
                  </a:lnTo>
                  <a:lnTo>
                    <a:pt x="175064" y="1906985"/>
                  </a:lnTo>
                  <a:lnTo>
                    <a:pt x="172663" y="1905001"/>
                  </a:lnTo>
                  <a:lnTo>
                    <a:pt x="171062" y="1903017"/>
                  </a:lnTo>
                  <a:lnTo>
                    <a:pt x="169862" y="1901032"/>
                  </a:lnTo>
                  <a:lnTo>
                    <a:pt x="169862" y="1898651"/>
                  </a:lnTo>
                  <a:lnTo>
                    <a:pt x="169862" y="1896270"/>
                  </a:lnTo>
                  <a:lnTo>
                    <a:pt x="170662" y="1893888"/>
                  </a:lnTo>
                  <a:lnTo>
                    <a:pt x="171863" y="1890713"/>
                  </a:lnTo>
                  <a:lnTo>
                    <a:pt x="173864" y="1888332"/>
                  </a:lnTo>
                  <a:lnTo>
                    <a:pt x="177865" y="1882379"/>
                  </a:lnTo>
                  <a:lnTo>
                    <a:pt x="183868" y="1876426"/>
                  </a:lnTo>
                  <a:lnTo>
                    <a:pt x="190271" y="1870870"/>
                  </a:lnTo>
                  <a:lnTo>
                    <a:pt x="197074" y="1864916"/>
                  </a:lnTo>
                  <a:lnTo>
                    <a:pt x="203877" y="1860154"/>
                  </a:lnTo>
                  <a:lnTo>
                    <a:pt x="210279" y="1855391"/>
                  </a:lnTo>
                  <a:lnTo>
                    <a:pt x="220284" y="1848644"/>
                  </a:lnTo>
                  <a:lnTo>
                    <a:pt x="224686" y="1846263"/>
                  </a:lnTo>
                  <a:close/>
                  <a:moveTo>
                    <a:pt x="1862137" y="1284288"/>
                  </a:moveTo>
                  <a:lnTo>
                    <a:pt x="1861739" y="1287447"/>
                  </a:lnTo>
                  <a:lnTo>
                    <a:pt x="1860144" y="1296135"/>
                  </a:lnTo>
                  <a:lnTo>
                    <a:pt x="1858151" y="1308772"/>
                  </a:lnTo>
                  <a:lnTo>
                    <a:pt x="1856557" y="1315880"/>
                  </a:lnTo>
                  <a:lnTo>
                    <a:pt x="1854564" y="1322988"/>
                  </a:lnTo>
                  <a:lnTo>
                    <a:pt x="1852172" y="1330097"/>
                  </a:lnTo>
                  <a:lnTo>
                    <a:pt x="1849781" y="1337205"/>
                  </a:lnTo>
                  <a:lnTo>
                    <a:pt x="1846194" y="1343918"/>
                  </a:lnTo>
                  <a:lnTo>
                    <a:pt x="1843005" y="1350237"/>
                  </a:lnTo>
                  <a:lnTo>
                    <a:pt x="1838620" y="1355370"/>
                  </a:lnTo>
                  <a:lnTo>
                    <a:pt x="1836627" y="1357345"/>
                  </a:lnTo>
                  <a:lnTo>
                    <a:pt x="1834634" y="1359714"/>
                  </a:lnTo>
                  <a:lnTo>
                    <a:pt x="1831844" y="1361294"/>
                  </a:lnTo>
                  <a:lnTo>
                    <a:pt x="1829453" y="1362478"/>
                  </a:lnTo>
                  <a:lnTo>
                    <a:pt x="1826264" y="1363268"/>
                  </a:lnTo>
                  <a:lnTo>
                    <a:pt x="1823474" y="1363663"/>
                  </a:lnTo>
                  <a:lnTo>
                    <a:pt x="1820285" y="1363663"/>
                  </a:lnTo>
                  <a:lnTo>
                    <a:pt x="1816698" y="1363663"/>
                  </a:lnTo>
                  <a:lnTo>
                    <a:pt x="1814306" y="1363268"/>
                  </a:lnTo>
                  <a:lnTo>
                    <a:pt x="1811117" y="1362873"/>
                  </a:lnTo>
                  <a:lnTo>
                    <a:pt x="1809124" y="1362084"/>
                  </a:lnTo>
                  <a:lnTo>
                    <a:pt x="1807131" y="1361294"/>
                  </a:lnTo>
                  <a:lnTo>
                    <a:pt x="1805138" y="1360109"/>
                  </a:lnTo>
                  <a:lnTo>
                    <a:pt x="1803544" y="1358135"/>
                  </a:lnTo>
                  <a:lnTo>
                    <a:pt x="1802348" y="1356555"/>
                  </a:lnTo>
                  <a:lnTo>
                    <a:pt x="1801153" y="1354975"/>
                  </a:lnTo>
                  <a:lnTo>
                    <a:pt x="1800355" y="1353001"/>
                  </a:lnTo>
                  <a:lnTo>
                    <a:pt x="1799558" y="1350237"/>
                  </a:lnTo>
                  <a:lnTo>
                    <a:pt x="1798362" y="1345498"/>
                  </a:lnTo>
                  <a:lnTo>
                    <a:pt x="1797964" y="1339969"/>
                  </a:lnTo>
                  <a:lnTo>
                    <a:pt x="1797565" y="1334835"/>
                  </a:lnTo>
                  <a:lnTo>
                    <a:pt x="1796369" y="1330886"/>
                  </a:lnTo>
                  <a:lnTo>
                    <a:pt x="1795971" y="1329702"/>
                  </a:lnTo>
                  <a:lnTo>
                    <a:pt x="1795174" y="1328912"/>
                  </a:lnTo>
                  <a:lnTo>
                    <a:pt x="1794376" y="1328122"/>
                  </a:lnTo>
                  <a:lnTo>
                    <a:pt x="1793579" y="1328122"/>
                  </a:lnTo>
                  <a:lnTo>
                    <a:pt x="1791985" y="1328122"/>
                  </a:lnTo>
                  <a:lnTo>
                    <a:pt x="1791188" y="1328517"/>
                  </a:lnTo>
                  <a:lnTo>
                    <a:pt x="1790390" y="1328912"/>
                  </a:lnTo>
                  <a:lnTo>
                    <a:pt x="1789992" y="1329702"/>
                  </a:lnTo>
                  <a:lnTo>
                    <a:pt x="1788796" y="1332071"/>
                  </a:lnTo>
                  <a:lnTo>
                    <a:pt x="1788398" y="1336020"/>
                  </a:lnTo>
                  <a:lnTo>
                    <a:pt x="1787999" y="1337995"/>
                  </a:lnTo>
                  <a:lnTo>
                    <a:pt x="1787600" y="1340759"/>
                  </a:lnTo>
                  <a:lnTo>
                    <a:pt x="1785209" y="1346288"/>
                  </a:lnTo>
                  <a:lnTo>
                    <a:pt x="1782020" y="1351816"/>
                  </a:lnTo>
                  <a:lnTo>
                    <a:pt x="1778034" y="1356950"/>
                  </a:lnTo>
                  <a:lnTo>
                    <a:pt x="1776440" y="1358529"/>
                  </a:lnTo>
                  <a:lnTo>
                    <a:pt x="1774845" y="1360504"/>
                  </a:lnTo>
                  <a:lnTo>
                    <a:pt x="1773251" y="1361294"/>
                  </a:lnTo>
                  <a:lnTo>
                    <a:pt x="1771657" y="1361294"/>
                  </a:lnTo>
                  <a:lnTo>
                    <a:pt x="1770859" y="1360899"/>
                  </a:lnTo>
                  <a:lnTo>
                    <a:pt x="1770062" y="1358924"/>
                  </a:lnTo>
                  <a:lnTo>
                    <a:pt x="1770062" y="1356555"/>
                  </a:lnTo>
                  <a:lnTo>
                    <a:pt x="1770062" y="1353396"/>
                  </a:lnTo>
                  <a:lnTo>
                    <a:pt x="1772454" y="1335230"/>
                  </a:lnTo>
                  <a:lnTo>
                    <a:pt x="1774048" y="1326148"/>
                  </a:lnTo>
                  <a:lnTo>
                    <a:pt x="1775643" y="1317460"/>
                  </a:lnTo>
                  <a:lnTo>
                    <a:pt x="1778034" y="1309957"/>
                  </a:lnTo>
                  <a:lnTo>
                    <a:pt x="1779628" y="1306797"/>
                  </a:lnTo>
                  <a:lnTo>
                    <a:pt x="1781223" y="1303638"/>
                  </a:lnTo>
                  <a:lnTo>
                    <a:pt x="1782817" y="1301269"/>
                  </a:lnTo>
                  <a:lnTo>
                    <a:pt x="1784810" y="1299689"/>
                  </a:lnTo>
                  <a:lnTo>
                    <a:pt x="1787202" y="1298110"/>
                  </a:lnTo>
                  <a:lnTo>
                    <a:pt x="1789593" y="1297715"/>
                  </a:lnTo>
                  <a:lnTo>
                    <a:pt x="1862137" y="1284288"/>
                  </a:lnTo>
                  <a:close/>
                  <a:moveTo>
                    <a:pt x="42862" y="1284288"/>
                  </a:moveTo>
                  <a:lnTo>
                    <a:pt x="114155" y="1297983"/>
                  </a:lnTo>
                  <a:lnTo>
                    <a:pt x="116114" y="1298386"/>
                  </a:lnTo>
                  <a:lnTo>
                    <a:pt x="118073" y="1299595"/>
                  </a:lnTo>
                  <a:lnTo>
                    <a:pt x="120423" y="1301609"/>
                  </a:lnTo>
                  <a:lnTo>
                    <a:pt x="121990" y="1303623"/>
                  </a:lnTo>
                  <a:lnTo>
                    <a:pt x="123557" y="1306845"/>
                  </a:lnTo>
                  <a:lnTo>
                    <a:pt x="125124" y="1310067"/>
                  </a:lnTo>
                  <a:lnTo>
                    <a:pt x="127474" y="1318123"/>
                  </a:lnTo>
                  <a:lnTo>
                    <a:pt x="129433" y="1326985"/>
                  </a:lnTo>
                  <a:lnTo>
                    <a:pt x="130608" y="1335847"/>
                  </a:lnTo>
                  <a:lnTo>
                    <a:pt x="133350" y="1354376"/>
                  </a:lnTo>
                  <a:lnTo>
                    <a:pt x="133350" y="1358001"/>
                  </a:lnTo>
                  <a:lnTo>
                    <a:pt x="132958" y="1360820"/>
                  </a:lnTo>
                  <a:lnTo>
                    <a:pt x="132566" y="1362029"/>
                  </a:lnTo>
                  <a:lnTo>
                    <a:pt x="131000" y="1362834"/>
                  </a:lnTo>
                  <a:lnTo>
                    <a:pt x="129824" y="1362432"/>
                  </a:lnTo>
                  <a:lnTo>
                    <a:pt x="128257" y="1361626"/>
                  </a:lnTo>
                  <a:lnTo>
                    <a:pt x="126691" y="1360418"/>
                  </a:lnTo>
                  <a:lnTo>
                    <a:pt x="124732" y="1358001"/>
                  </a:lnTo>
                  <a:lnTo>
                    <a:pt x="121598" y="1353167"/>
                  </a:lnTo>
                  <a:lnTo>
                    <a:pt x="118073" y="1347528"/>
                  </a:lnTo>
                  <a:lnTo>
                    <a:pt x="116114" y="1341486"/>
                  </a:lnTo>
                  <a:lnTo>
                    <a:pt x="115331" y="1339069"/>
                  </a:lnTo>
                  <a:lnTo>
                    <a:pt x="115331" y="1336652"/>
                  </a:lnTo>
                  <a:lnTo>
                    <a:pt x="114939" y="1333430"/>
                  </a:lnTo>
                  <a:lnTo>
                    <a:pt x="113764" y="1330610"/>
                  </a:lnTo>
                  <a:lnTo>
                    <a:pt x="112980" y="1329805"/>
                  </a:lnTo>
                  <a:lnTo>
                    <a:pt x="111805" y="1328999"/>
                  </a:lnTo>
                  <a:lnTo>
                    <a:pt x="111022" y="1328596"/>
                  </a:lnTo>
                  <a:lnTo>
                    <a:pt x="110238" y="1328596"/>
                  </a:lnTo>
                  <a:lnTo>
                    <a:pt x="109455" y="1328999"/>
                  </a:lnTo>
                  <a:lnTo>
                    <a:pt x="108671" y="1329402"/>
                  </a:lnTo>
                  <a:lnTo>
                    <a:pt x="107888" y="1330610"/>
                  </a:lnTo>
                  <a:lnTo>
                    <a:pt x="107104" y="1332221"/>
                  </a:lnTo>
                  <a:lnTo>
                    <a:pt x="106321" y="1335444"/>
                  </a:lnTo>
                  <a:lnTo>
                    <a:pt x="105929" y="1341083"/>
                  </a:lnTo>
                  <a:lnTo>
                    <a:pt x="105146" y="1346722"/>
                  </a:lnTo>
                  <a:lnTo>
                    <a:pt x="104362" y="1351556"/>
                  </a:lnTo>
                  <a:lnTo>
                    <a:pt x="103579" y="1353973"/>
                  </a:lnTo>
                  <a:lnTo>
                    <a:pt x="102795" y="1355987"/>
                  </a:lnTo>
                  <a:lnTo>
                    <a:pt x="101620" y="1358001"/>
                  </a:lnTo>
                  <a:lnTo>
                    <a:pt x="100445" y="1360015"/>
                  </a:lnTo>
                  <a:lnTo>
                    <a:pt x="98487" y="1361223"/>
                  </a:lnTo>
                  <a:lnTo>
                    <a:pt x="96920" y="1362432"/>
                  </a:lnTo>
                  <a:lnTo>
                    <a:pt x="94961" y="1363237"/>
                  </a:lnTo>
                  <a:lnTo>
                    <a:pt x="92611" y="1364043"/>
                  </a:lnTo>
                  <a:lnTo>
                    <a:pt x="89869" y="1364848"/>
                  </a:lnTo>
                  <a:lnTo>
                    <a:pt x="87127" y="1365251"/>
                  </a:lnTo>
                  <a:lnTo>
                    <a:pt x="80467" y="1364848"/>
                  </a:lnTo>
                  <a:lnTo>
                    <a:pt x="77725" y="1364446"/>
                  </a:lnTo>
                  <a:lnTo>
                    <a:pt x="74983" y="1363640"/>
                  </a:lnTo>
                  <a:lnTo>
                    <a:pt x="72633" y="1362432"/>
                  </a:lnTo>
                  <a:lnTo>
                    <a:pt x="69891" y="1360820"/>
                  </a:lnTo>
                  <a:lnTo>
                    <a:pt x="67932" y="1358806"/>
                  </a:lnTo>
                  <a:lnTo>
                    <a:pt x="65190" y="1356792"/>
                  </a:lnTo>
                  <a:lnTo>
                    <a:pt x="61665" y="1351153"/>
                  </a:lnTo>
                  <a:lnTo>
                    <a:pt x="57747" y="1345111"/>
                  </a:lnTo>
                  <a:lnTo>
                    <a:pt x="55005" y="1338263"/>
                  </a:lnTo>
                  <a:lnTo>
                    <a:pt x="52655" y="1331013"/>
                  </a:lnTo>
                  <a:lnTo>
                    <a:pt x="49913" y="1323360"/>
                  </a:lnTo>
                  <a:lnTo>
                    <a:pt x="48346" y="1316109"/>
                  </a:lnTo>
                  <a:lnTo>
                    <a:pt x="46779" y="1308859"/>
                  </a:lnTo>
                  <a:lnTo>
                    <a:pt x="44037" y="1296372"/>
                  </a:lnTo>
                  <a:lnTo>
                    <a:pt x="43254" y="1287511"/>
                  </a:lnTo>
                  <a:lnTo>
                    <a:pt x="42862" y="1284288"/>
                  </a:lnTo>
                  <a:close/>
                  <a:moveTo>
                    <a:pt x="1298517" y="998258"/>
                  </a:moveTo>
                  <a:lnTo>
                    <a:pt x="1247697" y="1005006"/>
                  </a:lnTo>
                  <a:lnTo>
                    <a:pt x="970168" y="1039940"/>
                  </a:lnTo>
                  <a:lnTo>
                    <a:pt x="956272" y="1045895"/>
                  </a:lnTo>
                  <a:lnTo>
                    <a:pt x="928877" y="1057010"/>
                  </a:lnTo>
                  <a:lnTo>
                    <a:pt x="879644" y="1076859"/>
                  </a:lnTo>
                  <a:lnTo>
                    <a:pt x="925700" y="1070905"/>
                  </a:lnTo>
                  <a:lnTo>
                    <a:pt x="946743" y="1068523"/>
                  </a:lnTo>
                  <a:lnTo>
                    <a:pt x="1317972" y="1020885"/>
                  </a:lnTo>
                  <a:lnTo>
                    <a:pt x="1314399" y="1016122"/>
                  </a:lnTo>
                  <a:lnTo>
                    <a:pt x="1298517" y="998258"/>
                  </a:lnTo>
                  <a:close/>
                  <a:moveTo>
                    <a:pt x="1085309" y="949429"/>
                  </a:moveTo>
                  <a:lnTo>
                    <a:pt x="951111" y="956178"/>
                  </a:lnTo>
                  <a:lnTo>
                    <a:pt x="912995" y="958163"/>
                  </a:lnTo>
                  <a:lnTo>
                    <a:pt x="891952" y="958957"/>
                  </a:lnTo>
                  <a:lnTo>
                    <a:pt x="653731" y="981585"/>
                  </a:lnTo>
                  <a:lnTo>
                    <a:pt x="641819" y="988730"/>
                  </a:lnTo>
                  <a:lnTo>
                    <a:pt x="569956" y="1031207"/>
                  </a:lnTo>
                  <a:lnTo>
                    <a:pt x="947934" y="971263"/>
                  </a:lnTo>
                  <a:lnTo>
                    <a:pt x="990814" y="964515"/>
                  </a:lnTo>
                  <a:lnTo>
                    <a:pt x="999549" y="962927"/>
                  </a:lnTo>
                  <a:lnTo>
                    <a:pt x="1085309" y="949429"/>
                  </a:lnTo>
                  <a:close/>
                  <a:moveTo>
                    <a:pt x="606483" y="818030"/>
                  </a:moveTo>
                  <a:lnTo>
                    <a:pt x="609660" y="823191"/>
                  </a:lnTo>
                  <a:lnTo>
                    <a:pt x="612836" y="831527"/>
                  </a:lnTo>
                  <a:lnTo>
                    <a:pt x="621174" y="852964"/>
                  </a:lnTo>
                  <a:lnTo>
                    <a:pt x="619188" y="828351"/>
                  </a:lnTo>
                  <a:lnTo>
                    <a:pt x="606483" y="818030"/>
                  </a:lnTo>
                  <a:close/>
                  <a:moveTo>
                    <a:pt x="1283033" y="812472"/>
                  </a:moveTo>
                  <a:lnTo>
                    <a:pt x="1282239" y="812869"/>
                  </a:lnTo>
                  <a:lnTo>
                    <a:pt x="1281445" y="814060"/>
                  </a:lnTo>
                  <a:lnTo>
                    <a:pt x="1273504" y="824381"/>
                  </a:lnTo>
                  <a:lnTo>
                    <a:pt x="1265960" y="835100"/>
                  </a:lnTo>
                  <a:lnTo>
                    <a:pt x="1263578" y="838276"/>
                  </a:lnTo>
                  <a:lnTo>
                    <a:pt x="1256034" y="951811"/>
                  </a:lnTo>
                  <a:lnTo>
                    <a:pt x="1261990" y="924023"/>
                  </a:lnTo>
                  <a:lnTo>
                    <a:pt x="1268342" y="897425"/>
                  </a:lnTo>
                  <a:lnTo>
                    <a:pt x="1279062" y="850185"/>
                  </a:lnTo>
                  <a:lnTo>
                    <a:pt x="1282239" y="832321"/>
                  </a:lnTo>
                  <a:lnTo>
                    <a:pt x="1283430" y="825175"/>
                  </a:lnTo>
                  <a:lnTo>
                    <a:pt x="1284621" y="819618"/>
                  </a:lnTo>
                  <a:lnTo>
                    <a:pt x="1284621" y="815251"/>
                  </a:lnTo>
                  <a:lnTo>
                    <a:pt x="1283827" y="812869"/>
                  </a:lnTo>
                  <a:lnTo>
                    <a:pt x="1283430" y="812472"/>
                  </a:lnTo>
                  <a:lnTo>
                    <a:pt x="1283033" y="812472"/>
                  </a:lnTo>
                  <a:close/>
                  <a:moveTo>
                    <a:pt x="266522" y="615950"/>
                  </a:moveTo>
                  <a:lnTo>
                    <a:pt x="270489" y="616347"/>
                  </a:lnTo>
                  <a:lnTo>
                    <a:pt x="273661" y="619521"/>
                  </a:lnTo>
                  <a:lnTo>
                    <a:pt x="344258" y="879386"/>
                  </a:lnTo>
                  <a:lnTo>
                    <a:pt x="345448" y="868674"/>
                  </a:lnTo>
                  <a:lnTo>
                    <a:pt x="370434" y="687760"/>
                  </a:lnTo>
                  <a:lnTo>
                    <a:pt x="364485" y="673081"/>
                  </a:lnTo>
                  <a:lnTo>
                    <a:pt x="370831" y="674271"/>
                  </a:lnTo>
                  <a:lnTo>
                    <a:pt x="377573" y="675858"/>
                  </a:lnTo>
                  <a:lnTo>
                    <a:pt x="383919" y="676255"/>
                  </a:lnTo>
                  <a:lnTo>
                    <a:pt x="390265" y="676652"/>
                  </a:lnTo>
                  <a:lnTo>
                    <a:pt x="396214" y="676255"/>
                  </a:lnTo>
                  <a:lnTo>
                    <a:pt x="402957" y="675858"/>
                  </a:lnTo>
                  <a:lnTo>
                    <a:pt x="409699" y="674668"/>
                  </a:lnTo>
                  <a:lnTo>
                    <a:pt x="416045" y="673478"/>
                  </a:lnTo>
                  <a:lnTo>
                    <a:pt x="412872" y="683793"/>
                  </a:lnTo>
                  <a:lnTo>
                    <a:pt x="409699" y="694108"/>
                  </a:lnTo>
                  <a:lnTo>
                    <a:pt x="407716" y="704820"/>
                  </a:lnTo>
                  <a:lnTo>
                    <a:pt x="406526" y="716326"/>
                  </a:lnTo>
                  <a:lnTo>
                    <a:pt x="406129" y="724657"/>
                  </a:lnTo>
                  <a:lnTo>
                    <a:pt x="405733" y="734973"/>
                  </a:lnTo>
                  <a:lnTo>
                    <a:pt x="405733" y="746875"/>
                  </a:lnTo>
                  <a:lnTo>
                    <a:pt x="406526" y="759967"/>
                  </a:lnTo>
                  <a:lnTo>
                    <a:pt x="407319" y="774250"/>
                  </a:lnTo>
                  <a:lnTo>
                    <a:pt x="408509" y="789326"/>
                  </a:lnTo>
                  <a:lnTo>
                    <a:pt x="412079" y="823049"/>
                  </a:lnTo>
                  <a:lnTo>
                    <a:pt x="416045" y="859549"/>
                  </a:lnTo>
                  <a:lnTo>
                    <a:pt x="421597" y="897636"/>
                  </a:lnTo>
                  <a:lnTo>
                    <a:pt x="427546" y="936914"/>
                  </a:lnTo>
                  <a:lnTo>
                    <a:pt x="433496" y="976191"/>
                  </a:lnTo>
                  <a:lnTo>
                    <a:pt x="445791" y="1051175"/>
                  </a:lnTo>
                  <a:lnTo>
                    <a:pt x="456896" y="1114257"/>
                  </a:lnTo>
                  <a:lnTo>
                    <a:pt x="468398" y="1176546"/>
                  </a:lnTo>
                  <a:lnTo>
                    <a:pt x="469587" y="1181703"/>
                  </a:lnTo>
                  <a:lnTo>
                    <a:pt x="471967" y="1187258"/>
                  </a:lnTo>
                  <a:lnTo>
                    <a:pt x="474347" y="1192415"/>
                  </a:lnTo>
                  <a:lnTo>
                    <a:pt x="477123" y="1197573"/>
                  </a:lnTo>
                  <a:lnTo>
                    <a:pt x="481089" y="1201937"/>
                  </a:lnTo>
                  <a:lnTo>
                    <a:pt x="485055" y="1206301"/>
                  </a:lnTo>
                  <a:lnTo>
                    <a:pt x="489418" y="1210269"/>
                  </a:lnTo>
                  <a:lnTo>
                    <a:pt x="494177" y="1213046"/>
                  </a:lnTo>
                  <a:lnTo>
                    <a:pt x="500920" y="1217410"/>
                  </a:lnTo>
                  <a:lnTo>
                    <a:pt x="508059" y="1220187"/>
                  </a:lnTo>
                  <a:lnTo>
                    <a:pt x="515594" y="1222964"/>
                  </a:lnTo>
                  <a:lnTo>
                    <a:pt x="523527" y="1225345"/>
                  </a:lnTo>
                  <a:lnTo>
                    <a:pt x="531459" y="1227329"/>
                  </a:lnTo>
                  <a:lnTo>
                    <a:pt x="540581" y="1228519"/>
                  </a:lnTo>
                  <a:lnTo>
                    <a:pt x="549306" y="1228915"/>
                  </a:lnTo>
                  <a:lnTo>
                    <a:pt x="558428" y="1229312"/>
                  </a:lnTo>
                  <a:lnTo>
                    <a:pt x="566757" y="1229312"/>
                  </a:lnTo>
                  <a:lnTo>
                    <a:pt x="574689" y="1228519"/>
                  </a:lnTo>
                  <a:lnTo>
                    <a:pt x="583018" y="1228122"/>
                  </a:lnTo>
                  <a:lnTo>
                    <a:pt x="590950" y="1226932"/>
                  </a:lnTo>
                  <a:lnTo>
                    <a:pt x="595313" y="1274937"/>
                  </a:lnTo>
                  <a:lnTo>
                    <a:pt x="591347" y="1282476"/>
                  </a:lnTo>
                  <a:lnTo>
                    <a:pt x="588174" y="1290410"/>
                  </a:lnTo>
                  <a:lnTo>
                    <a:pt x="585398" y="1298742"/>
                  </a:lnTo>
                  <a:lnTo>
                    <a:pt x="583018" y="1306677"/>
                  </a:lnTo>
                  <a:lnTo>
                    <a:pt x="581432" y="1314612"/>
                  </a:lnTo>
                  <a:lnTo>
                    <a:pt x="579845" y="1322150"/>
                  </a:lnTo>
                  <a:lnTo>
                    <a:pt x="577466" y="1336829"/>
                  </a:lnTo>
                  <a:lnTo>
                    <a:pt x="573896" y="1342780"/>
                  </a:lnTo>
                  <a:lnTo>
                    <a:pt x="540581" y="1790304"/>
                  </a:lnTo>
                  <a:lnTo>
                    <a:pt x="537011" y="1789908"/>
                  </a:lnTo>
                  <a:lnTo>
                    <a:pt x="448170" y="1789908"/>
                  </a:lnTo>
                  <a:lnTo>
                    <a:pt x="444997" y="1789908"/>
                  </a:lnTo>
                  <a:lnTo>
                    <a:pt x="441428" y="1790304"/>
                  </a:lnTo>
                  <a:lnTo>
                    <a:pt x="434685" y="1792288"/>
                  </a:lnTo>
                  <a:lnTo>
                    <a:pt x="390265" y="1442759"/>
                  </a:lnTo>
                  <a:lnTo>
                    <a:pt x="383919" y="1443156"/>
                  </a:lnTo>
                  <a:lnTo>
                    <a:pt x="377970" y="1443553"/>
                  </a:lnTo>
                  <a:lnTo>
                    <a:pt x="373607" y="1443156"/>
                  </a:lnTo>
                  <a:lnTo>
                    <a:pt x="369641" y="1442759"/>
                  </a:lnTo>
                  <a:lnTo>
                    <a:pt x="327600" y="1792288"/>
                  </a:lnTo>
                  <a:lnTo>
                    <a:pt x="320461" y="1790304"/>
                  </a:lnTo>
                  <a:lnTo>
                    <a:pt x="316892" y="1789908"/>
                  </a:lnTo>
                  <a:lnTo>
                    <a:pt x="312926" y="1789908"/>
                  </a:lnTo>
                  <a:lnTo>
                    <a:pt x="224085" y="1789908"/>
                  </a:lnTo>
                  <a:lnTo>
                    <a:pt x="221309" y="1790304"/>
                  </a:lnTo>
                  <a:lnTo>
                    <a:pt x="218532" y="1790701"/>
                  </a:lnTo>
                  <a:lnTo>
                    <a:pt x="187597" y="1376503"/>
                  </a:lnTo>
                  <a:lnTo>
                    <a:pt x="188787" y="1369759"/>
                  </a:lnTo>
                  <a:lnTo>
                    <a:pt x="189580" y="1363014"/>
                  </a:lnTo>
                  <a:lnTo>
                    <a:pt x="189977" y="1355873"/>
                  </a:lnTo>
                  <a:lnTo>
                    <a:pt x="189580" y="1348335"/>
                  </a:lnTo>
                  <a:lnTo>
                    <a:pt x="188390" y="1338416"/>
                  </a:lnTo>
                  <a:lnTo>
                    <a:pt x="187200" y="1327704"/>
                  </a:lnTo>
                  <a:lnTo>
                    <a:pt x="184821" y="1315802"/>
                  </a:lnTo>
                  <a:lnTo>
                    <a:pt x="182044" y="1303503"/>
                  </a:lnTo>
                  <a:lnTo>
                    <a:pt x="179665" y="1297552"/>
                  </a:lnTo>
                  <a:lnTo>
                    <a:pt x="177682" y="1291601"/>
                  </a:lnTo>
                  <a:lnTo>
                    <a:pt x="175302" y="1285649"/>
                  </a:lnTo>
                  <a:lnTo>
                    <a:pt x="172526" y="1279698"/>
                  </a:lnTo>
                  <a:lnTo>
                    <a:pt x="169353" y="1274144"/>
                  </a:lnTo>
                  <a:lnTo>
                    <a:pt x="165783" y="1268590"/>
                  </a:lnTo>
                  <a:lnTo>
                    <a:pt x="161817" y="1263829"/>
                  </a:lnTo>
                  <a:lnTo>
                    <a:pt x="157058" y="1259465"/>
                  </a:lnTo>
                  <a:lnTo>
                    <a:pt x="149919" y="1178133"/>
                  </a:lnTo>
                  <a:lnTo>
                    <a:pt x="144763" y="1121795"/>
                  </a:lnTo>
                  <a:lnTo>
                    <a:pt x="140004" y="1058317"/>
                  </a:lnTo>
                  <a:lnTo>
                    <a:pt x="124536" y="836538"/>
                  </a:lnTo>
                  <a:lnTo>
                    <a:pt x="118587" y="831381"/>
                  </a:lnTo>
                  <a:lnTo>
                    <a:pt x="113034" y="825430"/>
                  </a:lnTo>
                  <a:lnTo>
                    <a:pt x="112637" y="825033"/>
                  </a:lnTo>
                  <a:lnTo>
                    <a:pt x="111844" y="825430"/>
                  </a:lnTo>
                  <a:lnTo>
                    <a:pt x="111051" y="827413"/>
                  </a:lnTo>
                  <a:lnTo>
                    <a:pt x="110654" y="831381"/>
                  </a:lnTo>
                  <a:lnTo>
                    <a:pt x="110258" y="836142"/>
                  </a:lnTo>
                  <a:lnTo>
                    <a:pt x="110258" y="851614"/>
                  </a:lnTo>
                  <a:lnTo>
                    <a:pt x="110258" y="871452"/>
                  </a:lnTo>
                  <a:lnTo>
                    <a:pt x="111051" y="925012"/>
                  </a:lnTo>
                  <a:lnTo>
                    <a:pt x="113827" y="990474"/>
                  </a:lnTo>
                  <a:lnTo>
                    <a:pt x="116603" y="1061491"/>
                  </a:lnTo>
                  <a:lnTo>
                    <a:pt x="119776" y="1131317"/>
                  </a:lnTo>
                  <a:lnTo>
                    <a:pt x="122949" y="1194002"/>
                  </a:lnTo>
                  <a:lnTo>
                    <a:pt x="126519" y="1243595"/>
                  </a:lnTo>
                  <a:lnTo>
                    <a:pt x="124536" y="1243198"/>
                  </a:lnTo>
                  <a:lnTo>
                    <a:pt x="122553" y="1242801"/>
                  </a:lnTo>
                  <a:lnTo>
                    <a:pt x="52353" y="1229312"/>
                  </a:lnTo>
                  <a:lnTo>
                    <a:pt x="47197" y="1228915"/>
                  </a:lnTo>
                  <a:lnTo>
                    <a:pt x="42041" y="1228519"/>
                  </a:lnTo>
                  <a:lnTo>
                    <a:pt x="36091" y="1228915"/>
                  </a:lnTo>
                  <a:lnTo>
                    <a:pt x="30539" y="1229709"/>
                  </a:lnTo>
                  <a:lnTo>
                    <a:pt x="27763" y="1205508"/>
                  </a:lnTo>
                  <a:lnTo>
                    <a:pt x="24590" y="1176942"/>
                  </a:lnTo>
                  <a:lnTo>
                    <a:pt x="21417" y="1145203"/>
                  </a:lnTo>
                  <a:lnTo>
                    <a:pt x="18244" y="1110290"/>
                  </a:lnTo>
                  <a:lnTo>
                    <a:pt x="12295" y="1036099"/>
                  </a:lnTo>
                  <a:lnTo>
                    <a:pt x="7139" y="959925"/>
                  </a:lnTo>
                  <a:lnTo>
                    <a:pt x="3173" y="887321"/>
                  </a:lnTo>
                  <a:lnTo>
                    <a:pt x="1586" y="853995"/>
                  </a:lnTo>
                  <a:lnTo>
                    <a:pt x="793" y="824636"/>
                  </a:lnTo>
                  <a:lnTo>
                    <a:pt x="0" y="798848"/>
                  </a:lnTo>
                  <a:lnTo>
                    <a:pt x="0" y="777424"/>
                  </a:lnTo>
                  <a:lnTo>
                    <a:pt x="396" y="761554"/>
                  </a:lnTo>
                  <a:lnTo>
                    <a:pt x="793" y="755603"/>
                  </a:lnTo>
                  <a:lnTo>
                    <a:pt x="1190" y="752032"/>
                  </a:lnTo>
                  <a:lnTo>
                    <a:pt x="1983" y="744494"/>
                  </a:lnTo>
                  <a:lnTo>
                    <a:pt x="3569" y="737353"/>
                  </a:lnTo>
                  <a:lnTo>
                    <a:pt x="5949" y="730608"/>
                  </a:lnTo>
                  <a:lnTo>
                    <a:pt x="8725" y="723864"/>
                  </a:lnTo>
                  <a:lnTo>
                    <a:pt x="12691" y="717516"/>
                  </a:lnTo>
                  <a:lnTo>
                    <a:pt x="16658" y="711168"/>
                  </a:lnTo>
                  <a:lnTo>
                    <a:pt x="21813" y="705217"/>
                  </a:lnTo>
                  <a:lnTo>
                    <a:pt x="27763" y="699266"/>
                  </a:lnTo>
                  <a:lnTo>
                    <a:pt x="33712" y="693711"/>
                  </a:lnTo>
                  <a:lnTo>
                    <a:pt x="40454" y="688157"/>
                  </a:lnTo>
                  <a:lnTo>
                    <a:pt x="47593" y="683396"/>
                  </a:lnTo>
                  <a:lnTo>
                    <a:pt x="55525" y="678239"/>
                  </a:lnTo>
                  <a:lnTo>
                    <a:pt x="63458" y="673478"/>
                  </a:lnTo>
                  <a:lnTo>
                    <a:pt x="72183" y="669113"/>
                  </a:lnTo>
                  <a:lnTo>
                    <a:pt x="81305" y="664353"/>
                  </a:lnTo>
                  <a:lnTo>
                    <a:pt x="90427" y="659988"/>
                  </a:lnTo>
                  <a:lnTo>
                    <a:pt x="99946" y="656418"/>
                  </a:lnTo>
                  <a:lnTo>
                    <a:pt x="109861" y="652450"/>
                  </a:lnTo>
                  <a:lnTo>
                    <a:pt x="130485" y="645309"/>
                  </a:lnTo>
                  <a:lnTo>
                    <a:pt x="151902" y="638564"/>
                  </a:lnTo>
                  <a:lnTo>
                    <a:pt x="174112" y="633010"/>
                  </a:lnTo>
                  <a:lnTo>
                    <a:pt x="196322" y="627456"/>
                  </a:lnTo>
                  <a:lnTo>
                    <a:pt x="218532" y="623488"/>
                  </a:lnTo>
                  <a:lnTo>
                    <a:pt x="241139" y="619521"/>
                  </a:lnTo>
                  <a:lnTo>
                    <a:pt x="262953" y="616347"/>
                  </a:lnTo>
                  <a:lnTo>
                    <a:pt x="266522" y="615950"/>
                  </a:lnTo>
                  <a:close/>
                  <a:moveTo>
                    <a:pt x="1664891" y="614363"/>
                  </a:moveTo>
                  <a:lnTo>
                    <a:pt x="1675210" y="614363"/>
                  </a:lnTo>
                  <a:lnTo>
                    <a:pt x="1686322" y="614760"/>
                  </a:lnTo>
                  <a:lnTo>
                    <a:pt x="1697038" y="615554"/>
                  </a:lnTo>
                  <a:lnTo>
                    <a:pt x="1707754" y="617142"/>
                  </a:lnTo>
                  <a:lnTo>
                    <a:pt x="1718866" y="619127"/>
                  </a:lnTo>
                  <a:lnTo>
                    <a:pt x="1729582" y="621906"/>
                  </a:lnTo>
                  <a:lnTo>
                    <a:pt x="1740297" y="624288"/>
                  </a:lnTo>
                  <a:lnTo>
                    <a:pt x="1750616" y="627861"/>
                  </a:lnTo>
                  <a:lnTo>
                    <a:pt x="1761729" y="631435"/>
                  </a:lnTo>
                  <a:lnTo>
                    <a:pt x="1772047" y="635405"/>
                  </a:lnTo>
                  <a:lnTo>
                    <a:pt x="1782366" y="638978"/>
                  </a:lnTo>
                  <a:lnTo>
                    <a:pt x="1792288" y="643742"/>
                  </a:lnTo>
                  <a:lnTo>
                    <a:pt x="1802210" y="648506"/>
                  </a:lnTo>
                  <a:lnTo>
                    <a:pt x="1821260" y="657637"/>
                  </a:lnTo>
                  <a:lnTo>
                    <a:pt x="1838326" y="667562"/>
                  </a:lnTo>
                  <a:lnTo>
                    <a:pt x="1854994" y="677885"/>
                  </a:lnTo>
                  <a:lnTo>
                    <a:pt x="1869282" y="687810"/>
                  </a:lnTo>
                  <a:lnTo>
                    <a:pt x="1881982" y="697338"/>
                  </a:lnTo>
                  <a:lnTo>
                    <a:pt x="1892301" y="706072"/>
                  </a:lnTo>
                  <a:lnTo>
                    <a:pt x="1900635" y="714012"/>
                  </a:lnTo>
                  <a:lnTo>
                    <a:pt x="1903810" y="717585"/>
                  </a:lnTo>
                  <a:lnTo>
                    <a:pt x="1905794" y="720761"/>
                  </a:lnTo>
                  <a:lnTo>
                    <a:pt x="1907779" y="723541"/>
                  </a:lnTo>
                  <a:lnTo>
                    <a:pt x="1908969" y="725923"/>
                  </a:lnTo>
                  <a:lnTo>
                    <a:pt x="1909366" y="730290"/>
                  </a:lnTo>
                  <a:lnTo>
                    <a:pt x="1909763" y="735848"/>
                  </a:lnTo>
                  <a:lnTo>
                    <a:pt x="1909763" y="752125"/>
                  </a:lnTo>
                  <a:lnTo>
                    <a:pt x="1908969" y="773961"/>
                  </a:lnTo>
                  <a:lnTo>
                    <a:pt x="1907779" y="800957"/>
                  </a:lnTo>
                  <a:lnTo>
                    <a:pt x="1905794" y="832321"/>
                  </a:lnTo>
                  <a:lnTo>
                    <a:pt x="1903413" y="866861"/>
                  </a:lnTo>
                  <a:lnTo>
                    <a:pt x="1897460" y="942689"/>
                  </a:lnTo>
                  <a:lnTo>
                    <a:pt x="1890316" y="1022885"/>
                  </a:lnTo>
                  <a:lnTo>
                    <a:pt x="1882379" y="1101096"/>
                  </a:lnTo>
                  <a:lnTo>
                    <a:pt x="1878410" y="1137621"/>
                  </a:lnTo>
                  <a:lnTo>
                    <a:pt x="1874838" y="1171366"/>
                  </a:lnTo>
                  <a:lnTo>
                    <a:pt x="1870869" y="1201539"/>
                  </a:lnTo>
                  <a:lnTo>
                    <a:pt x="1867298" y="1227345"/>
                  </a:lnTo>
                  <a:lnTo>
                    <a:pt x="1863726" y="1226948"/>
                  </a:lnTo>
                  <a:lnTo>
                    <a:pt x="1860948" y="1226948"/>
                  </a:lnTo>
                  <a:lnTo>
                    <a:pt x="1855391" y="1226948"/>
                  </a:lnTo>
                  <a:lnTo>
                    <a:pt x="1850232" y="1227742"/>
                  </a:lnTo>
                  <a:lnTo>
                    <a:pt x="1784351" y="1240049"/>
                  </a:lnTo>
                  <a:lnTo>
                    <a:pt x="1786732" y="1190026"/>
                  </a:lnTo>
                  <a:lnTo>
                    <a:pt x="1788716" y="1126504"/>
                  </a:lnTo>
                  <a:lnTo>
                    <a:pt x="1789907" y="1056631"/>
                  </a:lnTo>
                  <a:lnTo>
                    <a:pt x="1790701" y="985566"/>
                  </a:lnTo>
                  <a:lnTo>
                    <a:pt x="1790701" y="920854"/>
                  </a:lnTo>
                  <a:lnTo>
                    <a:pt x="1790304" y="892666"/>
                  </a:lnTo>
                  <a:lnTo>
                    <a:pt x="1789907" y="868052"/>
                  </a:lnTo>
                  <a:lnTo>
                    <a:pt x="1789113" y="848201"/>
                  </a:lnTo>
                  <a:lnTo>
                    <a:pt x="1787923" y="833909"/>
                  </a:lnTo>
                  <a:lnTo>
                    <a:pt x="1787129" y="828748"/>
                  </a:lnTo>
                  <a:lnTo>
                    <a:pt x="1786335" y="825969"/>
                  </a:lnTo>
                  <a:lnTo>
                    <a:pt x="1785541" y="824381"/>
                  </a:lnTo>
                  <a:lnTo>
                    <a:pt x="1785144" y="824381"/>
                  </a:lnTo>
                  <a:lnTo>
                    <a:pt x="1784351" y="824778"/>
                  </a:lnTo>
                  <a:lnTo>
                    <a:pt x="1778398" y="832718"/>
                  </a:lnTo>
                  <a:lnTo>
                    <a:pt x="1772444" y="841452"/>
                  </a:lnTo>
                  <a:lnTo>
                    <a:pt x="1770460" y="843437"/>
                  </a:lnTo>
                  <a:lnTo>
                    <a:pt x="1750616" y="1136033"/>
                  </a:lnTo>
                  <a:lnTo>
                    <a:pt x="1743869" y="1212258"/>
                  </a:lnTo>
                  <a:lnTo>
                    <a:pt x="1739107" y="1264664"/>
                  </a:lnTo>
                  <a:lnTo>
                    <a:pt x="1735932" y="1268634"/>
                  </a:lnTo>
                  <a:lnTo>
                    <a:pt x="1733551" y="1272604"/>
                  </a:lnTo>
                  <a:lnTo>
                    <a:pt x="1731169" y="1276971"/>
                  </a:lnTo>
                  <a:lnTo>
                    <a:pt x="1728391" y="1281338"/>
                  </a:lnTo>
                  <a:lnTo>
                    <a:pt x="1724819" y="1290469"/>
                  </a:lnTo>
                  <a:lnTo>
                    <a:pt x="1721644" y="1300394"/>
                  </a:lnTo>
                  <a:lnTo>
                    <a:pt x="1718866" y="1309526"/>
                  </a:lnTo>
                  <a:lnTo>
                    <a:pt x="1717279" y="1319054"/>
                  </a:lnTo>
                  <a:lnTo>
                    <a:pt x="1715294" y="1328185"/>
                  </a:lnTo>
                  <a:lnTo>
                    <a:pt x="1714501" y="1336522"/>
                  </a:lnTo>
                  <a:lnTo>
                    <a:pt x="1710929" y="1342477"/>
                  </a:lnTo>
                  <a:lnTo>
                    <a:pt x="1677194" y="1790303"/>
                  </a:lnTo>
                  <a:lnTo>
                    <a:pt x="1674019" y="1789906"/>
                  </a:lnTo>
                  <a:lnTo>
                    <a:pt x="1585119" y="1789906"/>
                  </a:lnTo>
                  <a:lnTo>
                    <a:pt x="1581150" y="1789906"/>
                  </a:lnTo>
                  <a:lnTo>
                    <a:pt x="1577975" y="1790303"/>
                  </a:lnTo>
                  <a:lnTo>
                    <a:pt x="1571229" y="1792288"/>
                  </a:lnTo>
                  <a:lnTo>
                    <a:pt x="1526382" y="1442523"/>
                  </a:lnTo>
                  <a:lnTo>
                    <a:pt x="1520429" y="1442920"/>
                  </a:lnTo>
                  <a:lnTo>
                    <a:pt x="1514475" y="1443317"/>
                  </a:lnTo>
                  <a:lnTo>
                    <a:pt x="1510110" y="1442920"/>
                  </a:lnTo>
                  <a:lnTo>
                    <a:pt x="1505744" y="1442523"/>
                  </a:lnTo>
                  <a:lnTo>
                    <a:pt x="1464072" y="1792288"/>
                  </a:lnTo>
                  <a:lnTo>
                    <a:pt x="1456929" y="1790303"/>
                  </a:lnTo>
                  <a:lnTo>
                    <a:pt x="1453357" y="1789906"/>
                  </a:lnTo>
                  <a:lnTo>
                    <a:pt x="1449388" y="1789906"/>
                  </a:lnTo>
                  <a:lnTo>
                    <a:pt x="1360488" y="1789906"/>
                  </a:lnTo>
                  <a:lnTo>
                    <a:pt x="1357710" y="1790303"/>
                  </a:lnTo>
                  <a:lnTo>
                    <a:pt x="1354932" y="1790700"/>
                  </a:lnTo>
                  <a:lnTo>
                    <a:pt x="1323578" y="1376223"/>
                  </a:lnTo>
                  <a:lnTo>
                    <a:pt x="1325563" y="1369871"/>
                  </a:lnTo>
                  <a:lnTo>
                    <a:pt x="1326357" y="1362725"/>
                  </a:lnTo>
                  <a:lnTo>
                    <a:pt x="1326357" y="1355579"/>
                  </a:lnTo>
                  <a:lnTo>
                    <a:pt x="1325960" y="1348035"/>
                  </a:lnTo>
                  <a:lnTo>
                    <a:pt x="1324769" y="1338110"/>
                  </a:lnTo>
                  <a:lnTo>
                    <a:pt x="1323182" y="1327391"/>
                  </a:lnTo>
                  <a:lnTo>
                    <a:pt x="1321197" y="1315481"/>
                  </a:lnTo>
                  <a:lnTo>
                    <a:pt x="1318419" y="1303173"/>
                  </a:lnTo>
                  <a:lnTo>
                    <a:pt x="1316435" y="1297218"/>
                  </a:lnTo>
                  <a:lnTo>
                    <a:pt x="1314053" y="1291263"/>
                  </a:lnTo>
                  <a:lnTo>
                    <a:pt x="1312069" y="1285308"/>
                  </a:lnTo>
                  <a:lnTo>
                    <a:pt x="1308894" y="1279353"/>
                  </a:lnTo>
                  <a:lnTo>
                    <a:pt x="1305719" y="1273795"/>
                  </a:lnTo>
                  <a:lnTo>
                    <a:pt x="1302147" y="1268237"/>
                  </a:lnTo>
                  <a:lnTo>
                    <a:pt x="1298178" y="1263472"/>
                  </a:lnTo>
                  <a:lnTo>
                    <a:pt x="1293813" y="1259105"/>
                  </a:lnTo>
                  <a:lnTo>
                    <a:pt x="1292225" y="1240049"/>
                  </a:lnTo>
                  <a:lnTo>
                    <a:pt x="1293813" y="1217419"/>
                  </a:lnTo>
                  <a:lnTo>
                    <a:pt x="1305322" y="1219802"/>
                  </a:lnTo>
                  <a:lnTo>
                    <a:pt x="1311672" y="1220993"/>
                  </a:lnTo>
                  <a:lnTo>
                    <a:pt x="1317228" y="1220993"/>
                  </a:lnTo>
                  <a:lnTo>
                    <a:pt x="1321991" y="1220993"/>
                  </a:lnTo>
                  <a:lnTo>
                    <a:pt x="1326357" y="1220596"/>
                  </a:lnTo>
                  <a:lnTo>
                    <a:pt x="1330325" y="1219802"/>
                  </a:lnTo>
                  <a:lnTo>
                    <a:pt x="1334691" y="1218610"/>
                  </a:lnTo>
                  <a:lnTo>
                    <a:pt x="1339057" y="1217022"/>
                  </a:lnTo>
                  <a:lnTo>
                    <a:pt x="1342628" y="1215037"/>
                  </a:lnTo>
                  <a:lnTo>
                    <a:pt x="1346597" y="1213052"/>
                  </a:lnTo>
                  <a:lnTo>
                    <a:pt x="1350169" y="1210670"/>
                  </a:lnTo>
                  <a:lnTo>
                    <a:pt x="1353741" y="1207891"/>
                  </a:lnTo>
                  <a:lnTo>
                    <a:pt x="1356916" y="1205112"/>
                  </a:lnTo>
                  <a:lnTo>
                    <a:pt x="1360091" y="1201539"/>
                  </a:lnTo>
                  <a:lnTo>
                    <a:pt x="1362869" y="1198363"/>
                  </a:lnTo>
                  <a:lnTo>
                    <a:pt x="1365647" y="1194393"/>
                  </a:lnTo>
                  <a:lnTo>
                    <a:pt x="1367632" y="1190820"/>
                  </a:lnTo>
                  <a:lnTo>
                    <a:pt x="1369219" y="1186453"/>
                  </a:lnTo>
                  <a:lnTo>
                    <a:pt x="1370807" y="1182086"/>
                  </a:lnTo>
                  <a:lnTo>
                    <a:pt x="1394619" y="1110624"/>
                  </a:lnTo>
                  <a:lnTo>
                    <a:pt x="1417638" y="1047897"/>
                  </a:lnTo>
                  <a:lnTo>
                    <a:pt x="1429544" y="1016533"/>
                  </a:lnTo>
                  <a:lnTo>
                    <a:pt x="1440657" y="985169"/>
                  </a:lnTo>
                  <a:lnTo>
                    <a:pt x="1450578" y="954997"/>
                  </a:lnTo>
                  <a:lnTo>
                    <a:pt x="1460500" y="924427"/>
                  </a:lnTo>
                  <a:lnTo>
                    <a:pt x="1469629" y="895048"/>
                  </a:lnTo>
                  <a:lnTo>
                    <a:pt x="1477169" y="866067"/>
                  </a:lnTo>
                  <a:lnTo>
                    <a:pt x="1480741" y="878771"/>
                  </a:lnTo>
                  <a:lnTo>
                    <a:pt x="1482329" y="868052"/>
                  </a:lnTo>
                  <a:lnTo>
                    <a:pt x="1491854" y="796193"/>
                  </a:lnTo>
                  <a:lnTo>
                    <a:pt x="1493838" y="783886"/>
                  </a:lnTo>
                  <a:lnTo>
                    <a:pt x="1506538" y="687016"/>
                  </a:lnTo>
                  <a:lnTo>
                    <a:pt x="1500982" y="672326"/>
                  </a:lnTo>
                  <a:lnTo>
                    <a:pt x="1507729" y="673517"/>
                  </a:lnTo>
                  <a:lnTo>
                    <a:pt x="1514079" y="675105"/>
                  </a:lnTo>
                  <a:lnTo>
                    <a:pt x="1520032" y="675502"/>
                  </a:lnTo>
                  <a:lnTo>
                    <a:pt x="1526382" y="675899"/>
                  </a:lnTo>
                  <a:lnTo>
                    <a:pt x="1533922" y="675502"/>
                  </a:lnTo>
                  <a:lnTo>
                    <a:pt x="1541860" y="674311"/>
                  </a:lnTo>
                  <a:lnTo>
                    <a:pt x="1549400" y="673517"/>
                  </a:lnTo>
                  <a:lnTo>
                    <a:pt x="1556941" y="671929"/>
                  </a:lnTo>
                  <a:lnTo>
                    <a:pt x="1551385" y="690589"/>
                  </a:lnTo>
                  <a:lnTo>
                    <a:pt x="1573213" y="881153"/>
                  </a:lnTo>
                  <a:lnTo>
                    <a:pt x="1628776" y="636993"/>
                  </a:lnTo>
                  <a:lnTo>
                    <a:pt x="1635126" y="631832"/>
                  </a:lnTo>
                  <a:lnTo>
                    <a:pt x="1641476" y="626273"/>
                  </a:lnTo>
                  <a:lnTo>
                    <a:pt x="1647826" y="621112"/>
                  </a:lnTo>
                  <a:lnTo>
                    <a:pt x="1654176" y="615157"/>
                  </a:lnTo>
                  <a:lnTo>
                    <a:pt x="1664891" y="614363"/>
                  </a:lnTo>
                  <a:close/>
                  <a:moveTo>
                    <a:pt x="1134938" y="547688"/>
                  </a:moveTo>
                  <a:lnTo>
                    <a:pt x="1149232" y="547688"/>
                  </a:lnTo>
                  <a:lnTo>
                    <a:pt x="1163128" y="548482"/>
                  </a:lnTo>
                  <a:lnTo>
                    <a:pt x="1177421" y="550070"/>
                  </a:lnTo>
                  <a:lnTo>
                    <a:pt x="1191317" y="552055"/>
                  </a:lnTo>
                  <a:lnTo>
                    <a:pt x="1205611" y="554834"/>
                  </a:lnTo>
                  <a:lnTo>
                    <a:pt x="1219507" y="558010"/>
                  </a:lnTo>
                  <a:lnTo>
                    <a:pt x="1233403" y="561979"/>
                  </a:lnTo>
                  <a:lnTo>
                    <a:pt x="1247300" y="566346"/>
                  </a:lnTo>
                  <a:lnTo>
                    <a:pt x="1261196" y="571110"/>
                  </a:lnTo>
                  <a:lnTo>
                    <a:pt x="1274695" y="576667"/>
                  </a:lnTo>
                  <a:lnTo>
                    <a:pt x="1288194" y="582225"/>
                  </a:lnTo>
                  <a:lnTo>
                    <a:pt x="1300899" y="588180"/>
                  </a:lnTo>
                  <a:lnTo>
                    <a:pt x="1313605" y="594531"/>
                  </a:lnTo>
                  <a:lnTo>
                    <a:pt x="1325913" y="600883"/>
                  </a:lnTo>
                  <a:lnTo>
                    <a:pt x="1337824" y="607632"/>
                  </a:lnTo>
                  <a:lnTo>
                    <a:pt x="1349338" y="614777"/>
                  </a:lnTo>
                  <a:lnTo>
                    <a:pt x="1360455" y="621923"/>
                  </a:lnTo>
                  <a:lnTo>
                    <a:pt x="1370381" y="629069"/>
                  </a:lnTo>
                  <a:lnTo>
                    <a:pt x="1380704" y="636214"/>
                  </a:lnTo>
                  <a:lnTo>
                    <a:pt x="1389836" y="643757"/>
                  </a:lnTo>
                  <a:lnTo>
                    <a:pt x="1398173" y="650902"/>
                  </a:lnTo>
                  <a:lnTo>
                    <a:pt x="1405717" y="658048"/>
                  </a:lnTo>
                  <a:lnTo>
                    <a:pt x="1412864" y="665590"/>
                  </a:lnTo>
                  <a:lnTo>
                    <a:pt x="1419216" y="672339"/>
                  </a:lnTo>
                  <a:lnTo>
                    <a:pt x="1425172" y="679485"/>
                  </a:lnTo>
                  <a:lnTo>
                    <a:pt x="1429936" y="686233"/>
                  </a:lnTo>
                  <a:lnTo>
                    <a:pt x="1433907" y="692982"/>
                  </a:lnTo>
                  <a:lnTo>
                    <a:pt x="1436289" y="699334"/>
                  </a:lnTo>
                  <a:lnTo>
                    <a:pt x="1438274" y="705288"/>
                  </a:lnTo>
                  <a:lnTo>
                    <a:pt x="1439068" y="711243"/>
                  </a:lnTo>
                  <a:lnTo>
                    <a:pt x="1439862" y="719182"/>
                  </a:lnTo>
                  <a:lnTo>
                    <a:pt x="1441053" y="727916"/>
                  </a:lnTo>
                  <a:lnTo>
                    <a:pt x="1441450" y="737443"/>
                  </a:lnTo>
                  <a:lnTo>
                    <a:pt x="1441053" y="746971"/>
                  </a:lnTo>
                  <a:lnTo>
                    <a:pt x="1440656" y="756895"/>
                  </a:lnTo>
                  <a:lnTo>
                    <a:pt x="1439465" y="766820"/>
                  </a:lnTo>
                  <a:lnTo>
                    <a:pt x="1438671" y="777538"/>
                  </a:lnTo>
                  <a:lnTo>
                    <a:pt x="1437083" y="787860"/>
                  </a:lnTo>
                  <a:lnTo>
                    <a:pt x="1433112" y="810090"/>
                  </a:lnTo>
                  <a:lnTo>
                    <a:pt x="1428348" y="833512"/>
                  </a:lnTo>
                  <a:lnTo>
                    <a:pt x="1422392" y="857331"/>
                  </a:lnTo>
                  <a:lnTo>
                    <a:pt x="1415643" y="882340"/>
                  </a:lnTo>
                  <a:lnTo>
                    <a:pt x="1407702" y="908144"/>
                  </a:lnTo>
                  <a:lnTo>
                    <a:pt x="1399761" y="933947"/>
                  </a:lnTo>
                  <a:lnTo>
                    <a:pt x="1390630" y="960148"/>
                  </a:lnTo>
                  <a:lnTo>
                    <a:pt x="1381101" y="986348"/>
                  </a:lnTo>
                  <a:lnTo>
                    <a:pt x="1361646" y="1039146"/>
                  </a:lnTo>
                  <a:lnTo>
                    <a:pt x="1342191" y="1091547"/>
                  </a:lnTo>
                  <a:lnTo>
                    <a:pt x="1317972" y="1165385"/>
                  </a:lnTo>
                  <a:lnTo>
                    <a:pt x="1242535" y="1148315"/>
                  </a:lnTo>
                  <a:lnTo>
                    <a:pt x="1238962" y="1207465"/>
                  </a:lnTo>
                  <a:lnTo>
                    <a:pt x="1232212" y="1284875"/>
                  </a:lnTo>
                  <a:lnTo>
                    <a:pt x="1226654" y="1344422"/>
                  </a:lnTo>
                  <a:lnTo>
                    <a:pt x="1221095" y="1398411"/>
                  </a:lnTo>
                  <a:lnTo>
                    <a:pt x="1220698" y="1403572"/>
                  </a:lnTo>
                  <a:lnTo>
                    <a:pt x="1218316" y="1411908"/>
                  </a:lnTo>
                  <a:lnTo>
                    <a:pt x="1214743" y="1420245"/>
                  </a:lnTo>
                  <a:lnTo>
                    <a:pt x="1211169" y="1428581"/>
                  </a:lnTo>
                  <a:lnTo>
                    <a:pt x="1207199" y="1436918"/>
                  </a:lnTo>
                  <a:lnTo>
                    <a:pt x="1203229" y="1444857"/>
                  </a:lnTo>
                  <a:lnTo>
                    <a:pt x="1198464" y="1452797"/>
                  </a:lnTo>
                  <a:lnTo>
                    <a:pt x="1193303" y="1461133"/>
                  </a:lnTo>
                  <a:lnTo>
                    <a:pt x="1187744" y="1469073"/>
                  </a:lnTo>
                  <a:lnTo>
                    <a:pt x="1141688" y="2084388"/>
                  </a:lnTo>
                  <a:lnTo>
                    <a:pt x="1017416" y="2084388"/>
                  </a:lnTo>
                  <a:lnTo>
                    <a:pt x="955478" y="1594915"/>
                  </a:lnTo>
                  <a:lnTo>
                    <a:pt x="947537" y="1595709"/>
                  </a:lnTo>
                  <a:lnTo>
                    <a:pt x="943567" y="1596503"/>
                  </a:lnTo>
                  <a:lnTo>
                    <a:pt x="939597" y="1596503"/>
                  </a:lnTo>
                  <a:lnTo>
                    <a:pt x="934435" y="1595709"/>
                  </a:lnTo>
                  <a:lnTo>
                    <a:pt x="928877" y="1595312"/>
                  </a:lnTo>
                  <a:lnTo>
                    <a:pt x="871306" y="2082006"/>
                  </a:lnTo>
                  <a:lnTo>
                    <a:pt x="741476" y="2084388"/>
                  </a:lnTo>
                  <a:lnTo>
                    <a:pt x="694625" y="1461133"/>
                  </a:lnTo>
                  <a:lnTo>
                    <a:pt x="685890" y="1446842"/>
                  </a:lnTo>
                  <a:lnTo>
                    <a:pt x="681920" y="1439697"/>
                  </a:lnTo>
                  <a:lnTo>
                    <a:pt x="677553" y="1432948"/>
                  </a:lnTo>
                  <a:lnTo>
                    <a:pt x="673582" y="1425802"/>
                  </a:lnTo>
                  <a:lnTo>
                    <a:pt x="670406" y="1418657"/>
                  </a:lnTo>
                  <a:lnTo>
                    <a:pt x="667230" y="1411511"/>
                  </a:lnTo>
                  <a:lnTo>
                    <a:pt x="664848" y="1403969"/>
                  </a:lnTo>
                  <a:lnTo>
                    <a:pt x="664053" y="1398411"/>
                  </a:lnTo>
                  <a:lnTo>
                    <a:pt x="657701" y="1329337"/>
                  </a:lnTo>
                  <a:lnTo>
                    <a:pt x="650554" y="1253514"/>
                  </a:lnTo>
                  <a:lnTo>
                    <a:pt x="642217" y="1157446"/>
                  </a:lnTo>
                  <a:lnTo>
                    <a:pt x="626335" y="1161415"/>
                  </a:lnTo>
                  <a:lnTo>
                    <a:pt x="610057" y="1165782"/>
                  </a:lnTo>
                  <a:lnTo>
                    <a:pt x="594175" y="1168958"/>
                  </a:lnTo>
                  <a:lnTo>
                    <a:pt x="585440" y="1170943"/>
                  </a:lnTo>
                  <a:lnTo>
                    <a:pt x="577500" y="1171737"/>
                  </a:lnTo>
                  <a:lnTo>
                    <a:pt x="569956" y="1172531"/>
                  </a:lnTo>
                  <a:lnTo>
                    <a:pt x="562412" y="1172928"/>
                  </a:lnTo>
                  <a:lnTo>
                    <a:pt x="554869" y="1172928"/>
                  </a:lnTo>
                  <a:lnTo>
                    <a:pt x="548119" y="1172531"/>
                  </a:lnTo>
                  <a:lnTo>
                    <a:pt x="541369" y="1171737"/>
                  </a:lnTo>
                  <a:lnTo>
                    <a:pt x="535017" y="1170149"/>
                  </a:lnTo>
                  <a:lnTo>
                    <a:pt x="529458" y="1167767"/>
                  </a:lnTo>
                  <a:lnTo>
                    <a:pt x="523900" y="1165385"/>
                  </a:lnTo>
                  <a:lnTo>
                    <a:pt x="514768" y="1116557"/>
                  </a:lnTo>
                  <a:lnTo>
                    <a:pt x="504048" y="1055819"/>
                  </a:lnTo>
                  <a:lnTo>
                    <a:pt x="492931" y="988730"/>
                  </a:lnTo>
                  <a:lnTo>
                    <a:pt x="482211" y="919656"/>
                  </a:lnTo>
                  <a:lnTo>
                    <a:pt x="477049" y="885913"/>
                  </a:lnTo>
                  <a:lnTo>
                    <a:pt x="472682" y="853361"/>
                  </a:lnTo>
                  <a:lnTo>
                    <a:pt x="468712" y="822397"/>
                  </a:lnTo>
                  <a:lnTo>
                    <a:pt x="465932" y="794608"/>
                  </a:lnTo>
                  <a:lnTo>
                    <a:pt x="463550" y="770393"/>
                  </a:lnTo>
                  <a:lnTo>
                    <a:pt x="462359" y="748956"/>
                  </a:lnTo>
                  <a:lnTo>
                    <a:pt x="461962" y="740222"/>
                  </a:lnTo>
                  <a:lnTo>
                    <a:pt x="461962" y="732680"/>
                  </a:lnTo>
                  <a:lnTo>
                    <a:pt x="462359" y="726328"/>
                  </a:lnTo>
                  <a:lnTo>
                    <a:pt x="463153" y="720770"/>
                  </a:lnTo>
                  <a:lnTo>
                    <a:pt x="463550" y="716404"/>
                  </a:lnTo>
                  <a:lnTo>
                    <a:pt x="463947" y="711640"/>
                  </a:lnTo>
                  <a:lnTo>
                    <a:pt x="465138" y="707273"/>
                  </a:lnTo>
                  <a:lnTo>
                    <a:pt x="466330" y="702906"/>
                  </a:lnTo>
                  <a:lnTo>
                    <a:pt x="469109" y="694173"/>
                  </a:lnTo>
                  <a:lnTo>
                    <a:pt x="473079" y="685836"/>
                  </a:lnTo>
                  <a:lnTo>
                    <a:pt x="477447" y="677500"/>
                  </a:lnTo>
                  <a:lnTo>
                    <a:pt x="483005" y="669957"/>
                  </a:lnTo>
                  <a:lnTo>
                    <a:pt x="489358" y="662415"/>
                  </a:lnTo>
                  <a:lnTo>
                    <a:pt x="496504" y="654475"/>
                  </a:lnTo>
                  <a:lnTo>
                    <a:pt x="504048" y="647329"/>
                  </a:lnTo>
                  <a:lnTo>
                    <a:pt x="512783" y="640581"/>
                  </a:lnTo>
                  <a:lnTo>
                    <a:pt x="521915" y="634229"/>
                  </a:lnTo>
                  <a:lnTo>
                    <a:pt x="531443" y="628275"/>
                  </a:lnTo>
                  <a:lnTo>
                    <a:pt x="542163" y="621923"/>
                  </a:lnTo>
                  <a:lnTo>
                    <a:pt x="552883" y="616365"/>
                  </a:lnTo>
                  <a:lnTo>
                    <a:pt x="564000" y="610411"/>
                  </a:lnTo>
                  <a:lnTo>
                    <a:pt x="575911" y="605250"/>
                  </a:lnTo>
                  <a:lnTo>
                    <a:pt x="588220" y="600089"/>
                  </a:lnTo>
                  <a:lnTo>
                    <a:pt x="600925" y="595325"/>
                  </a:lnTo>
                  <a:lnTo>
                    <a:pt x="613233" y="590562"/>
                  </a:lnTo>
                  <a:lnTo>
                    <a:pt x="626732" y="586195"/>
                  </a:lnTo>
                  <a:lnTo>
                    <a:pt x="640231" y="582225"/>
                  </a:lnTo>
                  <a:lnTo>
                    <a:pt x="653731" y="577858"/>
                  </a:lnTo>
                  <a:lnTo>
                    <a:pt x="681920" y="570713"/>
                  </a:lnTo>
                  <a:lnTo>
                    <a:pt x="710110" y="564361"/>
                  </a:lnTo>
                  <a:lnTo>
                    <a:pt x="738299" y="558407"/>
                  </a:lnTo>
                  <a:lnTo>
                    <a:pt x="766489" y="554040"/>
                  </a:lnTo>
                  <a:lnTo>
                    <a:pt x="793884" y="549673"/>
                  </a:lnTo>
                  <a:lnTo>
                    <a:pt x="797458" y="549276"/>
                  </a:lnTo>
                  <a:lnTo>
                    <a:pt x="800634" y="549276"/>
                  </a:lnTo>
                  <a:lnTo>
                    <a:pt x="806987" y="549276"/>
                  </a:lnTo>
                  <a:lnTo>
                    <a:pt x="897114" y="881943"/>
                  </a:lnTo>
                  <a:lnTo>
                    <a:pt x="899099" y="868843"/>
                  </a:lnTo>
                  <a:lnTo>
                    <a:pt x="930068" y="640581"/>
                  </a:lnTo>
                  <a:lnTo>
                    <a:pt x="921333" y="617953"/>
                  </a:lnTo>
                  <a:lnTo>
                    <a:pt x="938406" y="588577"/>
                  </a:lnTo>
                  <a:lnTo>
                    <a:pt x="977712" y="588180"/>
                  </a:lnTo>
                  <a:lnTo>
                    <a:pt x="994388" y="617953"/>
                  </a:lnTo>
                  <a:lnTo>
                    <a:pt x="986844" y="644551"/>
                  </a:lnTo>
                  <a:lnTo>
                    <a:pt x="1014636" y="885913"/>
                  </a:lnTo>
                  <a:lnTo>
                    <a:pt x="1088485" y="559597"/>
                  </a:lnTo>
                  <a:lnTo>
                    <a:pt x="1096823" y="556025"/>
                  </a:lnTo>
                  <a:lnTo>
                    <a:pt x="1103175" y="552849"/>
                  </a:lnTo>
                  <a:lnTo>
                    <a:pt x="1106749" y="550467"/>
                  </a:lnTo>
                  <a:lnTo>
                    <a:pt x="1107543" y="550070"/>
                  </a:lnTo>
                  <a:lnTo>
                    <a:pt x="1107543" y="549673"/>
                  </a:lnTo>
                  <a:lnTo>
                    <a:pt x="1121042" y="548085"/>
                  </a:lnTo>
                  <a:lnTo>
                    <a:pt x="1134938" y="547688"/>
                  </a:lnTo>
                  <a:close/>
                  <a:moveTo>
                    <a:pt x="1529566" y="180975"/>
                  </a:moveTo>
                  <a:lnTo>
                    <a:pt x="1542295" y="180975"/>
                  </a:lnTo>
                  <a:lnTo>
                    <a:pt x="1554228" y="181372"/>
                  </a:lnTo>
                  <a:lnTo>
                    <a:pt x="1566162" y="182564"/>
                  </a:lnTo>
                  <a:lnTo>
                    <a:pt x="1577698" y="184153"/>
                  </a:lnTo>
                  <a:lnTo>
                    <a:pt x="1588040" y="186139"/>
                  </a:lnTo>
                  <a:lnTo>
                    <a:pt x="1598781" y="188920"/>
                  </a:lnTo>
                  <a:lnTo>
                    <a:pt x="1608328" y="191700"/>
                  </a:lnTo>
                  <a:lnTo>
                    <a:pt x="1617874" y="195275"/>
                  </a:lnTo>
                  <a:lnTo>
                    <a:pt x="1626626" y="198453"/>
                  </a:lnTo>
                  <a:lnTo>
                    <a:pt x="1634979" y="202426"/>
                  </a:lnTo>
                  <a:lnTo>
                    <a:pt x="1642935" y="206398"/>
                  </a:lnTo>
                  <a:lnTo>
                    <a:pt x="1650095" y="210370"/>
                  </a:lnTo>
                  <a:lnTo>
                    <a:pt x="1656858" y="214740"/>
                  </a:lnTo>
                  <a:lnTo>
                    <a:pt x="1663222" y="218315"/>
                  </a:lnTo>
                  <a:lnTo>
                    <a:pt x="1673962" y="225862"/>
                  </a:lnTo>
                  <a:lnTo>
                    <a:pt x="1682316" y="232615"/>
                  </a:lnTo>
                  <a:lnTo>
                    <a:pt x="1688681" y="238177"/>
                  </a:lnTo>
                  <a:lnTo>
                    <a:pt x="1693454" y="243341"/>
                  </a:lnTo>
                  <a:lnTo>
                    <a:pt x="1691863" y="246519"/>
                  </a:lnTo>
                  <a:lnTo>
                    <a:pt x="1689476" y="250888"/>
                  </a:lnTo>
                  <a:lnTo>
                    <a:pt x="1686692" y="256052"/>
                  </a:lnTo>
                  <a:lnTo>
                    <a:pt x="1682714" y="262011"/>
                  </a:lnTo>
                  <a:lnTo>
                    <a:pt x="1677940" y="268367"/>
                  </a:lnTo>
                  <a:lnTo>
                    <a:pt x="1671973" y="275120"/>
                  </a:lnTo>
                  <a:lnTo>
                    <a:pt x="1665211" y="281078"/>
                  </a:lnTo>
                  <a:lnTo>
                    <a:pt x="1661233" y="284256"/>
                  </a:lnTo>
                  <a:lnTo>
                    <a:pt x="1656858" y="286639"/>
                  </a:lnTo>
                  <a:lnTo>
                    <a:pt x="1652880" y="289420"/>
                  </a:lnTo>
                  <a:lnTo>
                    <a:pt x="1648106" y="291803"/>
                  </a:lnTo>
                  <a:lnTo>
                    <a:pt x="1643333" y="293790"/>
                  </a:lnTo>
                  <a:lnTo>
                    <a:pt x="1638162" y="295776"/>
                  </a:lnTo>
                  <a:lnTo>
                    <a:pt x="1632593" y="296967"/>
                  </a:lnTo>
                  <a:lnTo>
                    <a:pt x="1627024" y="297762"/>
                  </a:lnTo>
                  <a:lnTo>
                    <a:pt x="1621057" y="298159"/>
                  </a:lnTo>
                  <a:lnTo>
                    <a:pt x="1614692" y="298159"/>
                  </a:lnTo>
                  <a:lnTo>
                    <a:pt x="1607930" y="297762"/>
                  </a:lnTo>
                  <a:lnTo>
                    <a:pt x="1601167" y="296570"/>
                  </a:lnTo>
                  <a:lnTo>
                    <a:pt x="1594007" y="294584"/>
                  </a:lnTo>
                  <a:lnTo>
                    <a:pt x="1586449" y="292201"/>
                  </a:lnTo>
                  <a:lnTo>
                    <a:pt x="1578891" y="289420"/>
                  </a:lnTo>
                  <a:lnTo>
                    <a:pt x="1570936" y="285448"/>
                  </a:lnTo>
                  <a:lnTo>
                    <a:pt x="1561389" y="280681"/>
                  </a:lnTo>
                  <a:lnTo>
                    <a:pt x="1551842" y="276708"/>
                  </a:lnTo>
                  <a:lnTo>
                    <a:pt x="1590825" y="295776"/>
                  </a:lnTo>
                  <a:lnTo>
                    <a:pt x="1608328" y="303720"/>
                  </a:lnTo>
                  <a:lnTo>
                    <a:pt x="1617477" y="306898"/>
                  </a:lnTo>
                  <a:lnTo>
                    <a:pt x="1625830" y="310473"/>
                  </a:lnTo>
                  <a:lnTo>
                    <a:pt x="1633786" y="312857"/>
                  </a:lnTo>
                  <a:lnTo>
                    <a:pt x="1641344" y="314446"/>
                  </a:lnTo>
                  <a:lnTo>
                    <a:pt x="1648902" y="316035"/>
                  </a:lnTo>
                  <a:lnTo>
                    <a:pt x="1655664" y="316432"/>
                  </a:lnTo>
                  <a:lnTo>
                    <a:pt x="1662427" y="316035"/>
                  </a:lnTo>
                  <a:lnTo>
                    <a:pt x="1665609" y="315240"/>
                  </a:lnTo>
                  <a:lnTo>
                    <a:pt x="1668393" y="314446"/>
                  </a:lnTo>
                  <a:lnTo>
                    <a:pt x="1671576" y="313651"/>
                  </a:lnTo>
                  <a:lnTo>
                    <a:pt x="1674360" y="312460"/>
                  </a:lnTo>
                  <a:lnTo>
                    <a:pt x="1676747" y="310871"/>
                  </a:lnTo>
                  <a:lnTo>
                    <a:pt x="1679531" y="309282"/>
                  </a:lnTo>
                  <a:lnTo>
                    <a:pt x="1680725" y="321993"/>
                  </a:lnTo>
                  <a:lnTo>
                    <a:pt x="1681123" y="333910"/>
                  </a:lnTo>
                  <a:lnTo>
                    <a:pt x="1681123" y="345430"/>
                  </a:lnTo>
                  <a:lnTo>
                    <a:pt x="1680327" y="356950"/>
                  </a:lnTo>
                  <a:lnTo>
                    <a:pt x="1682316" y="354566"/>
                  </a:lnTo>
                  <a:lnTo>
                    <a:pt x="1683509" y="353772"/>
                  </a:lnTo>
                  <a:lnTo>
                    <a:pt x="1684703" y="353772"/>
                  </a:lnTo>
                  <a:lnTo>
                    <a:pt x="1685896" y="354169"/>
                  </a:lnTo>
                  <a:lnTo>
                    <a:pt x="1687487" y="354964"/>
                  </a:lnTo>
                  <a:lnTo>
                    <a:pt x="1688681" y="356553"/>
                  </a:lnTo>
                  <a:lnTo>
                    <a:pt x="1689874" y="358142"/>
                  </a:lnTo>
                  <a:lnTo>
                    <a:pt x="1692261" y="363703"/>
                  </a:lnTo>
                  <a:lnTo>
                    <a:pt x="1694250" y="370456"/>
                  </a:lnTo>
                  <a:lnTo>
                    <a:pt x="1695841" y="378401"/>
                  </a:lnTo>
                  <a:lnTo>
                    <a:pt x="1697034" y="387934"/>
                  </a:lnTo>
                  <a:lnTo>
                    <a:pt x="1698227" y="398660"/>
                  </a:lnTo>
                  <a:lnTo>
                    <a:pt x="1698625" y="409782"/>
                  </a:lnTo>
                  <a:lnTo>
                    <a:pt x="1698227" y="420905"/>
                  </a:lnTo>
                  <a:lnTo>
                    <a:pt x="1697034" y="431630"/>
                  </a:lnTo>
                  <a:lnTo>
                    <a:pt x="1695841" y="441164"/>
                  </a:lnTo>
                  <a:lnTo>
                    <a:pt x="1694250" y="449108"/>
                  </a:lnTo>
                  <a:lnTo>
                    <a:pt x="1692261" y="456259"/>
                  </a:lnTo>
                  <a:lnTo>
                    <a:pt x="1689874" y="461423"/>
                  </a:lnTo>
                  <a:lnTo>
                    <a:pt x="1688681" y="463012"/>
                  </a:lnTo>
                  <a:lnTo>
                    <a:pt x="1687487" y="464998"/>
                  </a:lnTo>
                  <a:lnTo>
                    <a:pt x="1685896" y="465792"/>
                  </a:lnTo>
                  <a:lnTo>
                    <a:pt x="1684703" y="465792"/>
                  </a:lnTo>
                  <a:lnTo>
                    <a:pt x="1683112" y="465792"/>
                  </a:lnTo>
                  <a:lnTo>
                    <a:pt x="1681520" y="464203"/>
                  </a:lnTo>
                  <a:lnTo>
                    <a:pt x="1680327" y="463012"/>
                  </a:lnTo>
                  <a:lnTo>
                    <a:pt x="1679134" y="461025"/>
                  </a:lnTo>
                  <a:lnTo>
                    <a:pt x="1677940" y="458642"/>
                  </a:lnTo>
                  <a:lnTo>
                    <a:pt x="1676349" y="455464"/>
                  </a:lnTo>
                  <a:lnTo>
                    <a:pt x="1674758" y="447917"/>
                  </a:lnTo>
                  <a:lnTo>
                    <a:pt x="1673565" y="457450"/>
                  </a:lnTo>
                  <a:lnTo>
                    <a:pt x="1671973" y="467381"/>
                  </a:lnTo>
                  <a:lnTo>
                    <a:pt x="1669587" y="476518"/>
                  </a:lnTo>
                  <a:lnTo>
                    <a:pt x="1667200" y="485654"/>
                  </a:lnTo>
                  <a:lnTo>
                    <a:pt x="1664813" y="494393"/>
                  </a:lnTo>
                  <a:lnTo>
                    <a:pt x="1661631" y="502735"/>
                  </a:lnTo>
                  <a:lnTo>
                    <a:pt x="1658449" y="511077"/>
                  </a:lnTo>
                  <a:lnTo>
                    <a:pt x="1654869" y="519419"/>
                  </a:lnTo>
                  <a:lnTo>
                    <a:pt x="1651289" y="526966"/>
                  </a:lnTo>
                  <a:lnTo>
                    <a:pt x="1646913" y="534514"/>
                  </a:lnTo>
                  <a:lnTo>
                    <a:pt x="1642537" y="541664"/>
                  </a:lnTo>
                  <a:lnTo>
                    <a:pt x="1638162" y="548417"/>
                  </a:lnTo>
                  <a:lnTo>
                    <a:pt x="1633388" y="555170"/>
                  </a:lnTo>
                  <a:lnTo>
                    <a:pt x="1628217" y="561526"/>
                  </a:lnTo>
                  <a:lnTo>
                    <a:pt x="1623046" y="567485"/>
                  </a:lnTo>
                  <a:lnTo>
                    <a:pt x="1618272" y="573443"/>
                  </a:lnTo>
                  <a:lnTo>
                    <a:pt x="1612703" y="578607"/>
                  </a:lnTo>
                  <a:lnTo>
                    <a:pt x="1607134" y="583771"/>
                  </a:lnTo>
                  <a:lnTo>
                    <a:pt x="1601565" y="588538"/>
                  </a:lnTo>
                  <a:lnTo>
                    <a:pt x="1596394" y="592510"/>
                  </a:lnTo>
                  <a:lnTo>
                    <a:pt x="1590427" y="596880"/>
                  </a:lnTo>
                  <a:lnTo>
                    <a:pt x="1584460" y="600852"/>
                  </a:lnTo>
                  <a:lnTo>
                    <a:pt x="1578891" y="604030"/>
                  </a:lnTo>
                  <a:lnTo>
                    <a:pt x="1572924" y="607605"/>
                  </a:lnTo>
                  <a:lnTo>
                    <a:pt x="1566958" y="609989"/>
                  </a:lnTo>
                  <a:lnTo>
                    <a:pt x="1560991" y="612372"/>
                  </a:lnTo>
                  <a:lnTo>
                    <a:pt x="1555024" y="614756"/>
                  </a:lnTo>
                  <a:lnTo>
                    <a:pt x="1549853" y="616344"/>
                  </a:lnTo>
                  <a:lnTo>
                    <a:pt x="1543886" y="617536"/>
                  </a:lnTo>
                  <a:lnTo>
                    <a:pt x="1538317" y="618331"/>
                  </a:lnTo>
                  <a:lnTo>
                    <a:pt x="1532748" y="618728"/>
                  </a:lnTo>
                  <a:lnTo>
                    <a:pt x="1527179" y="619125"/>
                  </a:lnTo>
                  <a:lnTo>
                    <a:pt x="1523201" y="618728"/>
                  </a:lnTo>
                  <a:lnTo>
                    <a:pt x="1518428" y="618331"/>
                  </a:lnTo>
                  <a:lnTo>
                    <a:pt x="1513654" y="617536"/>
                  </a:lnTo>
                  <a:lnTo>
                    <a:pt x="1508881" y="615947"/>
                  </a:lnTo>
                  <a:lnTo>
                    <a:pt x="1503709" y="614358"/>
                  </a:lnTo>
                  <a:lnTo>
                    <a:pt x="1498538" y="611975"/>
                  </a:lnTo>
                  <a:lnTo>
                    <a:pt x="1492969" y="609592"/>
                  </a:lnTo>
                  <a:lnTo>
                    <a:pt x="1487798" y="606414"/>
                  </a:lnTo>
                  <a:lnTo>
                    <a:pt x="1482229" y="603633"/>
                  </a:lnTo>
                  <a:lnTo>
                    <a:pt x="1476660" y="599661"/>
                  </a:lnTo>
                  <a:lnTo>
                    <a:pt x="1465522" y="591716"/>
                  </a:lnTo>
                  <a:lnTo>
                    <a:pt x="1454384" y="582580"/>
                  </a:lnTo>
                  <a:lnTo>
                    <a:pt x="1443246" y="572251"/>
                  </a:lnTo>
                  <a:lnTo>
                    <a:pt x="1432108" y="560732"/>
                  </a:lnTo>
                  <a:lnTo>
                    <a:pt x="1421765" y="548020"/>
                  </a:lnTo>
                  <a:lnTo>
                    <a:pt x="1416992" y="541664"/>
                  </a:lnTo>
                  <a:lnTo>
                    <a:pt x="1411821" y="534514"/>
                  </a:lnTo>
                  <a:lnTo>
                    <a:pt x="1407445" y="527364"/>
                  </a:lnTo>
                  <a:lnTo>
                    <a:pt x="1402671" y="520213"/>
                  </a:lnTo>
                  <a:lnTo>
                    <a:pt x="1398296" y="512666"/>
                  </a:lnTo>
                  <a:lnTo>
                    <a:pt x="1394318" y="504721"/>
                  </a:lnTo>
                  <a:lnTo>
                    <a:pt x="1390340" y="496777"/>
                  </a:lnTo>
                  <a:lnTo>
                    <a:pt x="1386760" y="488435"/>
                  </a:lnTo>
                  <a:lnTo>
                    <a:pt x="1383180" y="480490"/>
                  </a:lnTo>
                  <a:lnTo>
                    <a:pt x="1380395" y="472148"/>
                  </a:lnTo>
                  <a:lnTo>
                    <a:pt x="1377213" y="463012"/>
                  </a:lnTo>
                  <a:lnTo>
                    <a:pt x="1374826" y="454272"/>
                  </a:lnTo>
                  <a:lnTo>
                    <a:pt x="1373235" y="460231"/>
                  </a:lnTo>
                  <a:lnTo>
                    <a:pt x="1370848" y="464998"/>
                  </a:lnTo>
                  <a:lnTo>
                    <a:pt x="1369655" y="466189"/>
                  </a:lnTo>
                  <a:lnTo>
                    <a:pt x="1368462" y="467381"/>
                  </a:lnTo>
                  <a:lnTo>
                    <a:pt x="1367268" y="468176"/>
                  </a:lnTo>
                  <a:lnTo>
                    <a:pt x="1366075" y="468573"/>
                  </a:lnTo>
                  <a:lnTo>
                    <a:pt x="1364484" y="468176"/>
                  </a:lnTo>
                  <a:lnTo>
                    <a:pt x="1363291" y="467381"/>
                  </a:lnTo>
                  <a:lnTo>
                    <a:pt x="1361699" y="466189"/>
                  </a:lnTo>
                  <a:lnTo>
                    <a:pt x="1360506" y="463806"/>
                  </a:lnTo>
                  <a:lnTo>
                    <a:pt x="1358119" y="459039"/>
                  </a:lnTo>
                  <a:lnTo>
                    <a:pt x="1356130" y="452286"/>
                  </a:lnTo>
                  <a:lnTo>
                    <a:pt x="1354539" y="443547"/>
                  </a:lnTo>
                  <a:lnTo>
                    <a:pt x="1353346" y="434411"/>
                  </a:lnTo>
                  <a:lnTo>
                    <a:pt x="1352550" y="423685"/>
                  </a:lnTo>
                  <a:lnTo>
                    <a:pt x="1352550" y="412563"/>
                  </a:lnTo>
                  <a:lnTo>
                    <a:pt x="1352550" y="401043"/>
                  </a:lnTo>
                  <a:lnTo>
                    <a:pt x="1353346" y="390715"/>
                  </a:lnTo>
                  <a:lnTo>
                    <a:pt x="1354539" y="381181"/>
                  </a:lnTo>
                  <a:lnTo>
                    <a:pt x="1356130" y="372839"/>
                  </a:lnTo>
                  <a:lnTo>
                    <a:pt x="1358119" y="366086"/>
                  </a:lnTo>
                  <a:lnTo>
                    <a:pt x="1360506" y="360922"/>
                  </a:lnTo>
                  <a:lnTo>
                    <a:pt x="1361699" y="358936"/>
                  </a:lnTo>
                  <a:lnTo>
                    <a:pt x="1363291" y="357744"/>
                  </a:lnTo>
                  <a:lnTo>
                    <a:pt x="1364484" y="356950"/>
                  </a:lnTo>
                  <a:lnTo>
                    <a:pt x="1366075" y="356553"/>
                  </a:lnTo>
                  <a:lnTo>
                    <a:pt x="1366871" y="356950"/>
                  </a:lnTo>
                  <a:lnTo>
                    <a:pt x="1367666" y="357347"/>
                  </a:lnTo>
                  <a:lnTo>
                    <a:pt x="1368064" y="349800"/>
                  </a:lnTo>
                  <a:lnTo>
                    <a:pt x="1368462" y="342252"/>
                  </a:lnTo>
                  <a:lnTo>
                    <a:pt x="1369257" y="335499"/>
                  </a:lnTo>
                  <a:lnTo>
                    <a:pt x="1370053" y="329541"/>
                  </a:lnTo>
                  <a:lnTo>
                    <a:pt x="1369655" y="321596"/>
                  </a:lnTo>
                  <a:lnTo>
                    <a:pt x="1369257" y="314049"/>
                  </a:lnTo>
                  <a:lnTo>
                    <a:pt x="1369257" y="307296"/>
                  </a:lnTo>
                  <a:lnTo>
                    <a:pt x="1369655" y="300543"/>
                  </a:lnTo>
                  <a:lnTo>
                    <a:pt x="1370053" y="294584"/>
                  </a:lnTo>
                  <a:lnTo>
                    <a:pt x="1370848" y="289023"/>
                  </a:lnTo>
                  <a:lnTo>
                    <a:pt x="1372440" y="283461"/>
                  </a:lnTo>
                  <a:lnTo>
                    <a:pt x="1374031" y="278297"/>
                  </a:lnTo>
                  <a:lnTo>
                    <a:pt x="1375622" y="273531"/>
                  </a:lnTo>
                  <a:lnTo>
                    <a:pt x="1377213" y="269558"/>
                  </a:lnTo>
                  <a:lnTo>
                    <a:pt x="1379998" y="265189"/>
                  </a:lnTo>
                  <a:lnTo>
                    <a:pt x="1382384" y="262011"/>
                  </a:lnTo>
                  <a:lnTo>
                    <a:pt x="1384771" y="258436"/>
                  </a:lnTo>
                  <a:lnTo>
                    <a:pt x="1387953" y="255655"/>
                  </a:lnTo>
                  <a:lnTo>
                    <a:pt x="1391136" y="252477"/>
                  </a:lnTo>
                  <a:lnTo>
                    <a:pt x="1394716" y="250491"/>
                  </a:lnTo>
                  <a:lnTo>
                    <a:pt x="1379600" y="250491"/>
                  </a:lnTo>
                  <a:lnTo>
                    <a:pt x="1367666" y="250888"/>
                  </a:lnTo>
                  <a:lnTo>
                    <a:pt x="1357324" y="251683"/>
                  </a:lnTo>
                  <a:lnTo>
                    <a:pt x="1364484" y="248108"/>
                  </a:lnTo>
                  <a:lnTo>
                    <a:pt x="1371644" y="243341"/>
                  </a:lnTo>
                  <a:lnTo>
                    <a:pt x="1379202" y="238177"/>
                  </a:lnTo>
                  <a:lnTo>
                    <a:pt x="1386362" y="232615"/>
                  </a:lnTo>
                  <a:lnTo>
                    <a:pt x="1400285" y="222287"/>
                  </a:lnTo>
                  <a:lnTo>
                    <a:pt x="1406649" y="217520"/>
                  </a:lnTo>
                  <a:lnTo>
                    <a:pt x="1412218" y="214343"/>
                  </a:lnTo>
                  <a:lnTo>
                    <a:pt x="1428528" y="206398"/>
                  </a:lnTo>
                  <a:lnTo>
                    <a:pt x="1444041" y="199645"/>
                  </a:lnTo>
                  <a:lnTo>
                    <a:pt x="1459157" y="194481"/>
                  </a:lnTo>
                  <a:lnTo>
                    <a:pt x="1474273" y="189714"/>
                  </a:lnTo>
                  <a:lnTo>
                    <a:pt x="1488594" y="186139"/>
                  </a:lnTo>
                  <a:lnTo>
                    <a:pt x="1502914" y="183756"/>
                  </a:lnTo>
                  <a:lnTo>
                    <a:pt x="1516439" y="182167"/>
                  </a:lnTo>
                  <a:lnTo>
                    <a:pt x="1529566" y="180975"/>
                  </a:lnTo>
                  <a:close/>
                  <a:moveTo>
                    <a:pt x="392103" y="180975"/>
                  </a:moveTo>
                  <a:lnTo>
                    <a:pt x="405170" y="180975"/>
                  </a:lnTo>
                  <a:lnTo>
                    <a:pt x="417445" y="181372"/>
                  </a:lnTo>
                  <a:lnTo>
                    <a:pt x="428532" y="182564"/>
                  </a:lnTo>
                  <a:lnTo>
                    <a:pt x="440015" y="184153"/>
                  </a:lnTo>
                  <a:lnTo>
                    <a:pt x="451102" y="186139"/>
                  </a:lnTo>
                  <a:lnTo>
                    <a:pt x="461001" y="188920"/>
                  </a:lnTo>
                  <a:lnTo>
                    <a:pt x="471296" y="191700"/>
                  </a:lnTo>
                  <a:lnTo>
                    <a:pt x="480404" y="195275"/>
                  </a:lnTo>
                  <a:lnTo>
                    <a:pt x="489115" y="198453"/>
                  </a:lnTo>
                  <a:lnTo>
                    <a:pt x="497430" y="202426"/>
                  </a:lnTo>
                  <a:lnTo>
                    <a:pt x="505349" y="206398"/>
                  </a:lnTo>
                  <a:lnTo>
                    <a:pt x="512873" y="210370"/>
                  </a:lnTo>
                  <a:lnTo>
                    <a:pt x="519604" y="214740"/>
                  </a:lnTo>
                  <a:lnTo>
                    <a:pt x="525543" y="218315"/>
                  </a:lnTo>
                  <a:lnTo>
                    <a:pt x="536234" y="225862"/>
                  </a:lnTo>
                  <a:lnTo>
                    <a:pt x="544550" y="232615"/>
                  </a:lnTo>
                  <a:lnTo>
                    <a:pt x="550489" y="238177"/>
                  </a:lnTo>
                  <a:lnTo>
                    <a:pt x="555637" y="243341"/>
                  </a:lnTo>
                  <a:lnTo>
                    <a:pt x="554053" y="246519"/>
                  </a:lnTo>
                  <a:lnTo>
                    <a:pt x="551677" y="250888"/>
                  </a:lnTo>
                  <a:lnTo>
                    <a:pt x="548905" y="256052"/>
                  </a:lnTo>
                  <a:lnTo>
                    <a:pt x="544946" y="262011"/>
                  </a:lnTo>
                  <a:lnTo>
                    <a:pt x="540194" y="268367"/>
                  </a:lnTo>
                  <a:lnTo>
                    <a:pt x="534255" y="275120"/>
                  </a:lnTo>
                  <a:lnTo>
                    <a:pt x="527523" y="281078"/>
                  </a:lnTo>
                  <a:lnTo>
                    <a:pt x="523564" y="284256"/>
                  </a:lnTo>
                  <a:lnTo>
                    <a:pt x="519604" y="286639"/>
                  </a:lnTo>
                  <a:lnTo>
                    <a:pt x="515248" y="289420"/>
                  </a:lnTo>
                  <a:lnTo>
                    <a:pt x="510497" y="291803"/>
                  </a:lnTo>
                  <a:lnTo>
                    <a:pt x="505745" y="293790"/>
                  </a:lnTo>
                  <a:lnTo>
                    <a:pt x="500598" y="295776"/>
                  </a:lnTo>
                  <a:lnTo>
                    <a:pt x="495054" y="296967"/>
                  </a:lnTo>
                  <a:lnTo>
                    <a:pt x="489511" y="297762"/>
                  </a:lnTo>
                  <a:lnTo>
                    <a:pt x="483175" y="298159"/>
                  </a:lnTo>
                  <a:lnTo>
                    <a:pt x="477236" y="298159"/>
                  </a:lnTo>
                  <a:lnTo>
                    <a:pt x="470504" y="297762"/>
                  </a:lnTo>
                  <a:lnTo>
                    <a:pt x="463773" y="296570"/>
                  </a:lnTo>
                  <a:lnTo>
                    <a:pt x="456646" y="294584"/>
                  </a:lnTo>
                  <a:lnTo>
                    <a:pt x="449122" y="292201"/>
                  </a:lnTo>
                  <a:lnTo>
                    <a:pt x="441599" y="289420"/>
                  </a:lnTo>
                  <a:lnTo>
                    <a:pt x="433680" y="285448"/>
                  </a:lnTo>
                  <a:lnTo>
                    <a:pt x="424572" y="280681"/>
                  </a:lnTo>
                  <a:lnTo>
                    <a:pt x="414673" y="276708"/>
                  </a:lnTo>
                  <a:lnTo>
                    <a:pt x="453082" y="295776"/>
                  </a:lnTo>
                  <a:lnTo>
                    <a:pt x="471296" y="303720"/>
                  </a:lnTo>
                  <a:lnTo>
                    <a:pt x="480008" y="306898"/>
                  </a:lnTo>
                  <a:lnTo>
                    <a:pt x="488323" y="310473"/>
                  </a:lnTo>
                  <a:lnTo>
                    <a:pt x="496242" y="312857"/>
                  </a:lnTo>
                  <a:lnTo>
                    <a:pt x="503765" y="314446"/>
                  </a:lnTo>
                  <a:lnTo>
                    <a:pt x="511289" y="316035"/>
                  </a:lnTo>
                  <a:lnTo>
                    <a:pt x="518020" y="316432"/>
                  </a:lnTo>
                  <a:lnTo>
                    <a:pt x="524751" y="316035"/>
                  </a:lnTo>
                  <a:lnTo>
                    <a:pt x="527919" y="315240"/>
                  </a:lnTo>
                  <a:lnTo>
                    <a:pt x="530691" y="314446"/>
                  </a:lnTo>
                  <a:lnTo>
                    <a:pt x="533859" y="313651"/>
                  </a:lnTo>
                  <a:lnTo>
                    <a:pt x="536234" y="312460"/>
                  </a:lnTo>
                  <a:lnTo>
                    <a:pt x="539402" y="310871"/>
                  </a:lnTo>
                  <a:lnTo>
                    <a:pt x="541382" y="309282"/>
                  </a:lnTo>
                  <a:lnTo>
                    <a:pt x="542966" y="321993"/>
                  </a:lnTo>
                  <a:lnTo>
                    <a:pt x="543362" y="333910"/>
                  </a:lnTo>
                  <a:lnTo>
                    <a:pt x="542966" y="345430"/>
                  </a:lnTo>
                  <a:lnTo>
                    <a:pt x="542570" y="356950"/>
                  </a:lnTo>
                  <a:lnTo>
                    <a:pt x="544550" y="354566"/>
                  </a:lnTo>
                  <a:lnTo>
                    <a:pt x="545738" y="353772"/>
                  </a:lnTo>
                  <a:lnTo>
                    <a:pt x="546925" y="353772"/>
                  </a:lnTo>
                  <a:lnTo>
                    <a:pt x="548113" y="354169"/>
                  </a:lnTo>
                  <a:lnTo>
                    <a:pt x="549301" y="354964"/>
                  </a:lnTo>
                  <a:lnTo>
                    <a:pt x="550489" y="356553"/>
                  </a:lnTo>
                  <a:lnTo>
                    <a:pt x="551677" y="358142"/>
                  </a:lnTo>
                  <a:lnTo>
                    <a:pt x="554449" y="363703"/>
                  </a:lnTo>
                  <a:lnTo>
                    <a:pt x="556429" y="370456"/>
                  </a:lnTo>
                  <a:lnTo>
                    <a:pt x="558012" y="378401"/>
                  </a:lnTo>
                  <a:lnTo>
                    <a:pt x="559596" y="387934"/>
                  </a:lnTo>
                  <a:lnTo>
                    <a:pt x="560388" y="398660"/>
                  </a:lnTo>
                  <a:lnTo>
                    <a:pt x="560388" y="409782"/>
                  </a:lnTo>
                  <a:lnTo>
                    <a:pt x="560388" y="420905"/>
                  </a:lnTo>
                  <a:lnTo>
                    <a:pt x="559596" y="431630"/>
                  </a:lnTo>
                  <a:lnTo>
                    <a:pt x="558012" y="441164"/>
                  </a:lnTo>
                  <a:lnTo>
                    <a:pt x="556429" y="449108"/>
                  </a:lnTo>
                  <a:lnTo>
                    <a:pt x="554449" y="456259"/>
                  </a:lnTo>
                  <a:lnTo>
                    <a:pt x="551677" y="461423"/>
                  </a:lnTo>
                  <a:lnTo>
                    <a:pt x="550489" y="463012"/>
                  </a:lnTo>
                  <a:lnTo>
                    <a:pt x="549301" y="464998"/>
                  </a:lnTo>
                  <a:lnTo>
                    <a:pt x="548113" y="465792"/>
                  </a:lnTo>
                  <a:lnTo>
                    <a:pt x="546925" y="465792"/>
                  </a:lnTo>
                  <a:lnTo>
                    <a:pt x="544946" y="465792"/>
                  </a:lnTo>
                  <a:lnTo>
                    <a:pt x="543758" y="464203"/>
                  </a:lnTo>
                  <a:lnTo>
                    <a:pt x="542570" y="463012"/>
                  </a:lnTo>
                  <a:lnTo>
                    <a:pt x="541382" y="461025"/>
                  </a:lnTo>
                  <a:lnTo>
                    <a:pt x="540194" y="458642"/>
                  </a:lnTo>
                  <a:lnTo>
                    <a:pt x="539006" y="455464"/>
                  </a:lnTo>
                  <a:lnTo>
                    <a:pt x="536630" y="447917"/>
                  </a:lnTo>
                  <a:lnTo>
                    <a:pt x="535442" y="457450"/>
                  </a:lnTo>
                  <a:lnTo>
                    <a:pt x="533859" y="467381"/>
                  </a:lnTo>
                  <a:lnTo>
                    <a:pt x="531483" y="476518"/>
                  </a:lnTo>
                  <a:lnTo>
                    <a:pt x="529503" y="485654"/>
                  </a:lnTo>
                  <a:lnTo>
                    <a:pt x="527127" y="494393"/>
                  </a:lnTo>
                  <a:lnTo>
                    <a:pt x="523564" y="502735"/>
                  </a:lnTo>
                  <a:lnTo>
                    <a:pt x="520792" y="511077"/>
                  </a:lnTo>
                  <a:lnTo>
                    <a:pt x="516832" y="519419"/>
                  </a:lnTo>
                  <a:lnTo>
                    <a:pt x="513269" y="526966"/>
                  </a:lnTo>
                  <a:lnTo>
                    <a:pt x="508913" y="534514"/>
                  </a:lnTo>
                  <a:lnTo>
                    <a:pt x="504557" y="541664"/>
                  </a:lnTo>
                  <a:lnTo>
                    <a:pt x="500598" y="548417"/>
                  </a:lnTo>
                  <a:lnTo>
                    <a:pt x="495450" y="555170"/>
                  </a:lnTo>
                  <a:lnTo>
                    <a:pt x="490699" y="561526"/>
                  </a:lnTo>
                  <a:lnTo>
                    <a:pt x="485947" y="567485"/>
                  </a:lnTo>
                  <a:lnTo>
                    <a:pt x="480404" y="573443"/>
                  </a:lnTo>
                  <a:lnTo>
                    <a:pt x="475256" y="578607"/>
                  </a:lnTo>
                  <a:lnTo>
                    <a:pt x="469713" y="583771"/>
                  </a:lnTo>
                  <a:lnTo>
                    <a:pt x="464565" y="588538"/>
                  </a:lnTo>
                  <a:lnTo>
                    <a:pt x="458625" y="592510"/>
                  </a:lnTo>
                  <a:lnTo>
                    <a:pt x="453082" y="596880"/>
                  </a:lnTo>
                  <a:lnTo>
                    <a:pt x="447142" y="600852"/>
                  </a:lnTo>
                  <a:lnTo>
                    <a:pt x="441203" y="604030"/>
                  </a:lnTo>
                  <a:lnTo>
                    <a:pt x="435263" y="607605"/>
                  </a:lnTo>
                  <a:lnTo>
                    <a:pt x="429720" y="609989"/>
                  </a:lnTo>
                  <a:lnTo>
                    <a:pt x="424177" y="612372"/>
                  </a:lnTo>
                  <a:lnTo>
                    <a:pt x="418237" y="614756"/>
                  </a:lnTo>
                  <a:lnTo>
                    <a:pt x="412298" y="616344"/>
                  </a:lnTo>
                  <a:lnTo>
                    <a:pt x="406754" y="617536"/>
                  </a:lnTo>
                  <a:lnTo>
                    <a:pt x="401211" y="618331"/>
                  </a:lnTo>
                  <a:lnTo>
                    <a:pt x="395667" y="618728"/>
                  </a:lnTo>
                  <a:lnTo>
                    <a:pt x="390520" y="619125"/>
                  </a:lnTo>
                  <a:lnTo>
                    <a:pt x="385768" y="618728"/>
                  </a:lnTo>
                  <a:lnTo>
                    <a:pt x="381017" y="618331"/>
                  </a:lnTo>
                  <a:lnTo>
                    <a:pt x="376265" y="617536"/>
                  </a:lnTo>
                  <a:lnTo>
                    <a:pt x="371909" y="615947"/>
                  </a:lnTo>
                  <a:lnTo>
                    <a:pt x="366762" y="614358"/>
                  </a:lnTo>
                  <a:lnTo>
                    <a:pt x="361218" y="611975"/>
                  </a:lnTo>
                  <a:lnTo>
                    <a:pt x="356467" y="609592"/>
                  </a:lnTo>
                  <a:lnTo>
                    <a:pt x="350923" y="606414"/>
                  </a:lnTo>
                  <a:lnTo>
                    <a:pt x="345380" y="603633"/>
                  </a:lnTo>
                  <a:lnTo>
                    <a:pt x="339836" y="599661"/>
                  </a:lnTo>
                  <a:lnTo>
                    <a:pt x="328353" y="591716"/>
                  </a:lnTo>
                  <a:lnTo>
                    <a:pt x="317662" y="582580"/>
                  </a:lnTo>
                  <a:lnTo>
                    <a:pt x="306575" y="572251"/>
                  </a:lnTo>
                  <a:lnTo>
                    <a:pt x="295884" y="560732"/>
                  </a:lnTo>
                  <a:lnTo>
                    <a:pt x="285193" y="548020"/>
                  </a:lnTo>
                  <a:lnTo>
                    <a:pt x="280046" y="541664"/>
                  </a:lnTo>
                  <a:lnTo>
                    <a:pt x="275690" y="534514"/>
                  </a:lnTo>
                  <a:lnTo>
                    <a:pt x="270543" y="527364"/>
                  </a:lnTo>
                  <a:lnTo>
                    <a:pt x="266187" y="520213"/>
                  </a:lnTo>
                  <a:lnTo>
                    <a:pt x="261832" y="512666"/>
                  </a:lnTo>
                  <a:lnTo>
                    <a:pt x="257872" y="504721"/>
                  </a:lnTo>
                  <a:lnTo>
                    <a:pt x="253516" y="496777"/>
                  </a:lnTo>
                  <a:lnTo>
                    <a:pt x="250349" y="488435"/>
                  </a:lnTo>
                  <a:lnTo>
                    <a:pt x="246785" y="480490"/>
                  </a:lnTo>
                  <a:lnTo>
                    <a:pt x="244013" y="472148"/>
                  </a:lnTo>
                  <a:lnTo>
                    <a:pt x="240846" y="463012"/>
                  </a:lnTo>
                  <a:lnTo>
                    <a:pt x="238470" y="454272"/>
                  </a:lnTo>
                  <a:lnTo>
                    <a:pt x="236490" y="460231"/>
                  </a:lnTo>
                  <a:lnTo>
                    <a:pt x="234114" y="464998"/>
                  </a:lnTo>
                  <a:lnTo>
                    <a:pt x="233322" y="466189"/>
                  </a:lnTo>
                  <a:lnTo>
                    <a:pt x="232134" y="467381"/>
                  </a:lnTo>
                  <a:lnTo>
                    <a:pt x="230946" y="468176"/>
                  </a:lnTo>
                  <a:lnTo>
                    <a:pt x="229759" y="468573"/>
                  </a:lnTo>
                  <a:lnTo>
                    <a:pt x="228175" y="468176"/>
                  </a:lnTo>
                  <a:lnTo>
                    <a:pt x="226591" y="467381"/>
                  </a:lnTo>
                  <a:lnTo>
                    <a:pt x="225403" y="466189"/>
                  </a:lnTo>
                  <a:lnTo>
                    <a:pt x="224215" y="463806"/>
                  </a:lnTo>
                  <a:lnTo>
                    <a:pt x="222235" y="459039"/>
                  </a:lnTo>
                  <a:lnTo>
                    <a:pt x="219860" y="452286"/>
                  </a:lnTo>
                  <a:lnTo>
                    <a:pt x="218276" y="443547"/>
                  </a:lnTo>
                  <a:lnTo>
                    <a:pt x="217088" y="434411"/>
                  </a:lnTo>
                  <a:lnTo>
                    <a:pt x="216296" y="423685"/>
                  </a:lnTo>
                  <a:lnTo>
                    <a:pt x="215900" y="412563"/>
                  </a:lnTo>
                  <a:lnTo>
                    <a:pt x="216296" y="401043"/>
                  </a:lnTo>
                  <a:lnTo>
                    <a:pt x="217088" y="390715"/>
                  </a:lnTo>
                  <a:lnTo>
                    <a:pt x="218276" y="381181"/>
                  </a:lnTo>
                  <a:lnTo>
                    <a:pt x="219860" y="372839"/>
                  </a:lnTo>
                  <a:lnTo>
                    <a:pt x="222235" y="366086"/>
                  </a:lnTo>
                  <a:lnTo>
                    <a:pt x="224215" y="360922"/>
                  </a:lnTo>
                  <a:lnTo>
                    <a:pt x="225403" y="358936"/>
                  </a:lnTo>
                  <a:lnTo>
                    <a:pt x="226591" y="357744"/>
                  </a:lnTo>
                  <a:lnTo>
                    <a:pt x="228175" y="356950"/>
                  </a:lnTo>
                  <a:lnTo>
                    <a:pt x="229759" y="356553"/>
                  </a:lnTo>
                  <a:lnTo>
                    <a:pt x="230551" y="356950"/>
                  </a:lnTo>
                  <a:lnTo>
                    <a:pt x="231342" y="357347"/>
                  </a:lnTo>
                  <a:lnTo>
                    <a:pt x="232134" y="342252"/>
                  </a:lnTo>
                  <a:lnTo>
                    <a:pt x="232530" y="335499"/>
                  </a:lnTo>
                  <a:lnTo>
                    <a:pt x="233718" y="329541"/>
                  </a:lnTo>
                  <a:lnTo>
                    <a:pt x="232926" y="321596"/>
                  </a:lnTo>
                  <a:lnTo>
                    <a:pt x="232926" y="314049"/>
                  </a:lnTo>
                  <a:lnTo>
                    <a:pt x="232926" y="307296"/>
                  </a:lnTo>
                  <a:lnTo>
                    <a:pt x="232926" y="300543"/>
                  </a:lnTo>
                  <a:lnTo>
                    <a:pt x="233718" y="294584"/>
                  </a:lnTo>
                  <a:lnTo>
                    <a:pt x="234906" y="289023"/>
                  </a:lnTo>
                  <a:lnTo>
                    <a:pt x="236094" y="283461"/>
                  </a:lnTo>
                  <a:lnTo>
                    <a:pt x="237282" y="278297"/>
                  </a:lnTo>
                  <a:lnTo>
                    <a:pt x="238866" y="273531"/>
                  </a:lnTo>
                  <a:lnTo>
                    <a:pt x="240846" y="269558"/>
                  </a:lnTo>
                  <a:lnTo>
                    <a:pt x="243617" y="265189"/>
                  </a:lnTo>
                  <a:lnTo>
                    <a:pt x="245597" y="262011"/>
                  </a:lnTo>
                  <a:lnTo>
                    <a:pt x="248765" y="258436"/>
                  </a:lnTo>
                  <a:lnTo>
                    <a:pt x="251537" y="255655"/>
                  </a:lnTo>
                  <a:lnTo>
                    <a:pt x="255100" y="252477"/>
                  </a:lnTo>
                  <a:lnTo>
                    <a:pt x="258268" y="250491"/>
                  </a:lnTo>
                  <a:lnTo>
                    <a:pt x="243221" y="250491"/>
                  </a:lnTo>
                  <a:lnTo>
                    <a:pt x="231342" y="250888"/>
                  </a:lnTo>
                  <a:lnTo>
                    <a:pt x="221443" y="251683"/>
                  </a:lnTo>
                  <a:lnTo>
                    <a:pt x="228175" y="248108"/>
                  </a:lnTo>
                  <a:lnTo>
                    <a:pt x="235302" y="243341"/>
                  </a:lnTo>
                  <a:lnTo>
                    <a:pt x="242825" y="238177"/>
                  </a:lnTo>
                  <a:lnTo>
                    <a:pt x="249953" y="232615"/>
                  </a:lnTo>
                  <a:lnTo>
                    <a:pt x="263811" y="222287"/>
                  </a:lnTo>
                  <a:lnTo>
                    <a:pt x="270147" y="217520"/>
                  </a:lnTo>
                  <a:lnTo>
                    <a:pt x="276086" y="214343"/>
                  </a:lnTo>
                  <a:lnTo>
                    <a:pt x="291925" y="206398"/>
                  </a:lnTo>
                  <a:lnTo>
                    <a:pt x="307367" y="199645"/>
                  </a:lnTo>
                  <a:lnTo>
                    <a:pt x="322810" y="194481"/>
                  </a:lnTo>
                  <a:lnTo>
                    <a:pt x="337461" y="189714"/>
                  </a:lnTo>
                  <a:lnTo>
                    <a:pt x="351715" y="186139"/>
                  </a:lnTo>
                  <a:lnTo>
                    <a:pt x="365574" y="183756"/>
                  </a:lnTo>
                  <a:lnTo>
                    <a:pt x="379037" y="182167"/>
                  </a:lnTo>
                  <a:lnTo>
                    <a:pt x="392103" y="180975"/>
                  </a:lnTo>
                  <a:close/>
                  <a:moveTo>
                    <a:pt x="958250" y="0"/>
                  </a:moveTo>
                  <a:lnTo>
                    <a:pt x="974507" y="0"/>
                  </a:lnTo>
                  <a:lnTo>
                    <a:pt x="989971" y="397"/>
                  </a:lnTo>
                  <a:lnTo>
                    <a:pt x="1004642" y="1986"/>
                  </a:lnTo>
                  <a:lnTo>
                    <a:pt x="1018917" y="4369"/>
                  </a:lnTo>
                  <a:lnTo>
                    <a:pt x="1032795" y="6752"/>
                  </a:lnTo>
                  <a:lnTo>
                    <a:pt x="1045880" y="9929"/>
                  </a:lnTo>
                  <a:lnTo>
                    <a:pt x="1058172" y="13900"/>
                  </a:lnTo>
                  <a:lnTo>
                    <a:pt x="1070067" y="18269"/>
                  </a:lnTo>
                  <a:lnTo>
                    <a:pt x="1081170" y="22241"/>
                  </a:lnTo>
                  <a:lnTo>
                    <a:pt x="1091876" y="27404"/>
                  </a:lnTo>
                  <a:lnTo>
                    <a:pt x="1101392" y="32170"/>
                  </a:lnTo>
                  <a:lnTo>
                    <a:pt x="1110908" y="36936"/>
                  </a:lnTo>
                  <a:lnTo>
                    <a:pt x="1119235" y="42099"/>
                  </a:lnTo>
                  <a:lnTo>
                    <a:pt x="1127166" y="47262"/>
                  </a:lnTo>
                  <a:lnTo>
                    <a:pt x="1134303" y="52425"/>
                  </a:lnTo>
                  <a:lnTo>
                    <a:pt x="1140647" y="56794"/>
                  </a:lnTo>
                  <a:lnTo>
                    <a:pt x="1151353" y="65531"/>
                  </a:lnTo>
                  <a:lnTo>
                    <a:pt x="1159283" y="72680"/>
                  </a:lnTo>
                  <a:lnTo>
                    <a:pt x="1165628" y="78240"/>
                  </a:lnTo>
                  <a:lnTo>
                    <a:pt x="1163645" y="83006"/>
                  </a:lnTo>
                  <a:lnTo>
                    <a:pt x="1160473" y="88567"/>
                  </a:lnTo>
                  <a:lnTo>
                    <a:pt x="1156904" y="94921"/>
                  </a:lnTo>
                  <a:lnTo>
                    <a:pt x="1151749" y="102467"/>
                  </a:lnTo>
                  <a:lnTo>
                    <a:pt x="1145802" y="110410"/>
                  </a:lnTo>
                  <a:lnTo>
                    <a:pt x="1141837" y="114779"/>
                  </a:lnTo>
                  <a:lnTo>
                    <a:pt x="1138268" y="118354"/>
                  </a:lnTo>
                  <a:lnTo>
                    <a:pt x="1133906" y="122722"/>
                  </a:lnTo>
                  <a:lnTo>
                    <a:pt x="1129545" y="126694"/>
                  </a:lnTo>
                  <a:lnTo>
                    <a:pt x="1124786" y="130268"/>
                  </a:lnTo>
                  <a:lnTo>
                    <a:pt x="1119632" y="134240"/>
                  </a:lnTo>
                  <a:lnTo>
                    <a:pt x="1114081" y="137020"/>
                  </a:lnTo>
                  <a:lnTo>
                    <a:pt x="1108133" y="140197"/>
                  </a:lnTo>
                  <a:lnTo>
                    <a:pt x="1101789" y="142580"/>
                  </a:lnTo>
                  <a:lnTo>
                    <a:pt x="1095841" y="144566"/>
                  </a:lnTo>
                  <a:lnTo>
                    <a:pt x="1089100" y="146552"/>
                  </a:lnTo>
                  <a:lnTo>
                    <a:pt x="1081170" y="147743"/>
                  </a:lnTo>
                  <a:lnTo>
                    <a:pt x="1073636" y="148140"/>
                  </a:lnTo>
                  <a:lnTo>
                    <a:pt x="1066102" y="148140"/>
                  </a:lnTo>
                  <a:lnTo>
                    <a:pt x="1057775" y="147743"/>
                  </a:lnTo>
                  <a:lnTo>
                    <a:pt x="1049052" y="145758"/>
                  </a:lnTo>
                  <a:lnTo>
                    <a:pt x="1039932" y="143772"/>
                  </a:lnTo>
                  <a:lnTo>
                    <a:pt x="1030812" y="140992"/>
                  </a:lnTo>
                  <a:lnTo>
                    <a:pt x="1021296" y="136623"/>
                  </a:lnTo>
                  <a:lnTo>
                    <a:pt x="1010590" y="131857"/>
                  </a:lnTo>
                  <a:lnTo>
                    <a:pt x="998695" y="126297"/>
                  </a:lnTo>
                  <a:lnTo>
                    <a:pt x="987196" y="121134"/>
                  </a:lnTo>
                  <a:lnTo>
                    <a:pt x="1011383" y="133446"/>
                  </a:lnTo>
                  <a:lnTo>
                    <a:pt x="1035571" y="144566"/>
                  </a:lnTo>
                  <a:lnTo>
                    <a:pt x="1047070" y="150126"/>
                  </a:lnTo>
                  <a:lnTo>
                    <a:pt x="1058172" y="155289"/>
                  </a:lnTo>
                  <a:lnTo>
                    <a:pt x="1069274" y="159261"/>
                  </a:lnTo>
                  <a:lnTo>
                    <a:pt x="1079980" y="163233"/>
                  </a:lnTo>
                  <a:lnTo>
                    <a:pt x="1090290" y="166807"/>
                  </a:lnTo>
                  <a:lnTo>
                    <a:pt x="1099806" y="169190"/>
                  </a:lnTo>
                  <a:lnTo>
                    <a:pt x="1109322" y="170381"/>
                  </a:lnTo>
                  <a:lnTo>
                    <a:pt x="1118046" y="171176"/>
                  </a:lnTo>
                  <a:lnTo>
                    <a:pt x="1122011" y="171176"/>
                  </a:lnTo>
                  <a:lnTo>
                    <a:pt x="1126373" y="170779"/>
                  </a:lnTo>
                  <a:lnTo>
                    <a:pt x="1130338" y="169984"/>
                  </a:lnTo>
                  <a:lnTo>
                    <a:pt x="1133906" y="169190"/>
                  </a:lnTo>
                  <a:lnTo>
                    <a:pt x="1137475" y="167998"/>
                  </a:lnTo>
                  <a:lnTo>
                    <a:pt x="1141044" y="166013"/>
                  </a:lnTo>
                  <a:lnTo>
                    <a:pt x="1144612" y="164027"/>
                  </a:lnTo>
                  <a:lnTo>
                    <a:pt x="1147388" y="162041"/>
                  </a:lnTo>
                  <a:lnTo>
                    <a:pt x="1148181" y="170381"/>
                  </a:lnTo>
                  <a:lnTo>
                    <a:pt x="1148974" y="178325"/>
                  </a:lnTo>
                  <a:lnTo>
                    <a:pt x="1150163" y="193417"/>
                  </a:lnTo>
                  <a:lnTo>
                    <a:pt x="1149767" y="208112"/>
                  </a:lnTo>
                  <a:lnTo>
                    <a:pt x="1148577" y="222012"/>
                  </a:lnTo>
                  <a:lnTo>
                    <a:pt x="1150163" y="220424"/>
                  </a:lnTo>
                  <a:lnTo>
                    <a:pt x="1151353" y="219232"/>
                  </a:lnTo>
                  <a:lnTo>
                    <a:pt x="1152543" y="218835"/>
                  </a:lnTo>
                  <a:lnTo>
                    <a:pt x="1154129" y="218438"/>
                  </a:lnTo>
                  <a:lnTo>
                    <a:pt x="1155715" y="218835"/>
                  </a:lnTo>
                  <a:lnTo>
                    <a:pt x="1157697" y="219629"/>
                  </a:lnTo>
                  <a:lnTo>
                    <a:pt x="1159283" y="222012"/>
                  </a:lnTo>
                  <a:lnTo>
                    <a:pt x="1160869" y="223998"/>
                  </a:lnTo>
                  <a:lnTo>
                    <a:pt x="1162059" y="226778"/>
                  </a:lnTo>
                  <a:lnTo>
                    <a:pt x="1164041" y="230750"/>
                  </a:lnTo>
                  <a:lnTo>
                    <a:pt x="1166421" y="239090"/>
                  </a:lnTo>
                  <a:lnTo>
                    <a:pt x="1168403" y="249813"/>
                  </a:lnTo>
                  <a:lnTo>
                    <a:pt x="1169989" y="261728"/>
                  </a:lnTo>
                  <a:lnTo>
                    <a:pt x="1171179" y="275232"/>
                  </a:lnTo>
                  <a:lnTo>
                    <a:pt x="1171575" y="289529"/>
                  </a:lnTo>
                  <a:lnTo>
                    <a:pt x="1171179" y="303827"/>
                  </a:lnTo>
                  <a:lnTo>
                    <a:pt x="1169989" y="316933"/>
                  </a:lnTo>
                  <a:lnTo>
                    <a:pt x="1168403" y="328848"/>
                  </a:lnTo>
                  <a:lnTo>
                    <a:pt x="1166421" y="339174"/>
                  </a:lnTo>
                  <a:lnTo>
                    <a:pt x="1164041" y="347912"/>
                  </a:lnTo>
                  <a:lnTo>
                    <a:pt x="1162059" y="351486"/>
                  </a:lnTo>
                  <a:lnTo>
                    <a:pt x="1160869" y="354266"/>
                  </a:lnTo>
                  <a:lnTo>
                    <a:pt x="1159283" y="357047"/>
                  </a:lnTo>
                  <a:lnTo>
                    <a:pt x="1157697" y="358635"/>
                  </a:lnTo>
                  <a:lnTo>
                    <a:pt x="1155715" y="359827"/>
                  </a:lnTo>
                  <a:lnTo>
                    <a:pt x="1154129" y="360224"/>
                  </a:lnTo>
                  <a:lnTo>
                    <a:pt x="1152146" y="359827"/>
                  </a:lnTo>
                  <a:lnTo>
                    <a:pt x="1150560" y="358635"/>
                  </a:lnTo>
                  <a:lnTo>
                    <a:pt x="1148577" y="356649"/>
                  </a:lnTo>
                  <a:lnTo>
                    <a:pt x="1146991" y="353869"/>
                  </a:lnTo>
                  <a:lnTo>
                    <a:pt x="1145405" y="351089"/>
                  </a:lnTo>
                  <a:lnTo>
                    <a:pt x="1144216" y="346720"/>
                  </a:lnTo>
                  <a:lnTo>
                    <a:pt x="1141440" y="337586"/>
                  </a:lnTo>
                  <a:lnTo>
                    <a:pt x="1139854" y="350295"/>
                  </a:lnTo>
                  <a:lnTo>
                    <a:pt x="1137871" y="361812"/>
                  </a:lnTo>
                  <a:lnTo>
                    <a:pt x="1135096" y="373727"/>
                  </a:lnTo>
                  <a:lnTo>
                    <a:pt x="1132320" y="385245"/>
                  </a:lnTo>
                  <a:lnTo>
                    <a:pt x="1128752" y="395968"/>
                  </a:lnTo>
                  <a:lnTo>
                    <a:pt x="1125183" y="407089"/>
                  </a:lnTo>
                  <a:lnTo>
                    <a:pt x="1120821" y="417812"/>
                  </a:lnTo>
                  <a:lnTo>
                    <a:pt x="1116460" y="427741"/>
                  </a:lnTo>
                  <a:lnTo>
                    <a:pt x="1111701" y="437273"/>
                  </a:lnTo>
                  <a:lnTo>
                    <a:pt x="1106547" y="446805"/>
                  </a:lnTo>
                  <a:lnTo>
                    <a:pt x="1100996" y="455939"/>
                  </a:lnTo>
                  <a:lnTo>
                    <a:pt x="1095444" y="464280"/>
                  </a:lnTo>
                  <a:lnTo>
                    <a:pt x="1089497" y="473017"/>
                  </a:lnTo>
                  <a:lnTo>
                    <a:pt x="1083152" y="480960"/>
                  </a:lnTo>
                  <a:lnTo>
                    <a:pt x="1076808" y="488506"/>
                  </a:lnTo>
                  <a:lnTo>
                    <a:pt x="1070464" y="495655"/>
                  </a:lnTo>
                  <a:lnTo>
                    <a:pt x="1063723" y="502407"/>
                  </a:lnTo>
                  <a:lnTo>
                    <a:pt x="1056586" y="509159"/>
                  </a:lnTo>
                  <a:lnTo>
                    <a:pt x="1049845" y="515116"/>
                  </a:lnTo>
                  <a:lnTo>
                    <a:pt x="1042708" y="520676"/>
                  </a:lnTo>
                  <a:lnTo>
                    <a:pt x="1035174" y="525442"/>
                  </a:lnTo>
                  <a:lnTo>
                    <a:pt x="1028037" y="530605"/>
                  </a:lnTo>
                  <a:lnTo>
                    <a:pt x="1020503" y="534974"/>
                  </a:lnTo>
                  <a:lnTo>
                    <a:pt x="1012969" y="538549"/>
                  </a:lnTo>
                  <a:lnTo>
                    <a:pt x="1005832" y="542520"/>
                  </a:lnTo>
                  <a:lnTo>
                    <a:pt x="998298" y="545300"/>
                  </a:lnTo>
                  <a:lnTo>
                    <a:pt x="991161" y="548081"/>
                  </a:lnTo>
                  <a:lnTo>
                    <a:pt x="984024" y="550067"/>
                  </a:lnTo>
                  <a:lnTo>
                    <a:pt x="976886" y="551655"/>
                  </a:lnTo>
                  <a:lnTo>
                    <a:pt x="969749" y="553244"/>
                  </a:lnTo>
                  <a:lnTo>
                    <a:pt x="962612" y="554038"/>
                  </a:lnTo>
                  <a:lnTo>
                    <a:pt x="955871" y="554038"/>
                  </a:lnTo>
                  <a:lnTo>
                    <a:pt x="950320" y="553641"/>
                  </a:lnTo>
                  <a:lnTo>
                    <a:pt x="944372" y="553244"/>
                  </a:lnTo>
                  <a:lnTo>
                    <a:pt x="938424" y="551655"/>
                  </a:lnTo>
                  <a:lnTo>
                    <a:pt x="932080" y="549669"/>
                  </a:lnTo>
                  <a:lnTo>
                    <a:pt x="925736" y="547683"/>
                  </a:lnTo>
                  <a:lnTo>
                    <a:pt x="919788" y="544903"/>
                  </a:lnTo>
                  <a:lnTo>
                    <a:pt x="913047" y="541726"/>
                  </a:lnTo>
                  <a:lnTo>
                    <a:pt x="906307" y="538151"/>
                  </a:lnTo>
                  <a:lnTo>
                    <a:pt x="898773" y="534180"/>
                  </a:lnTo>
                  <a:lnTo>
                    <a:pt x="892429" y="529811"/>
                  </a:lnTo>
                  <a:lnTo>
                    <a:pt x="884895" y="524648"/>
                  </a:lnTo>
                  <a:lnTo>
                    <a:pt x="877758" y="519882"/>
                  </a:lnTo>
                  <a:lnTo>
                    <a:pt x="870620" y="513925"/>
                  </a:lnTo>
                  <a:lnTo>
                    <a:pt x="863880" y="507967"/>
                  </a:lnTo>
                  <a:lnTo>
                    <a:pt x="856742" y="501613"/>
                  </a:lnTo>
                  <a:lnTo>
                    <a:pt x="849605" y="494861"/>
                  </a:lnTo>
                  <a:lnTo>
                    <a:pt x="842864" y="487712"/>
                  </a:lnTo>
                  <a:lnTo>
                    <a:pt x="836124" y="480166"/>
                  </a:lnTo>
                  <a:lnTo>
                    <a:pt x="829383" y="472223"/>
                  </a:lnTo>
                  <a:lnTo>
                    <a:pt x="823039" y="463883"/>
                  </a:lnTo>
                  <a:lnTo>
                    <a:pt x="816694" y="455542"/>
                  </a:lnTo>
                  <a:lnTo>
                    <a:pt x="810350" y="446805"/>
                  </a:lnTo>
                  <a:lnTo>
                    <a:pt x="804799" y="438067"/>
                  </a:lnTo>
                  <a:lnTo>
                    <a:pt x="798851" y="428535"/>
                  </a:lnTo>
                  <a:lnTo>
                    <a:pt x="793300" y="419004"/>
                  </a:lnTo>
                  <a:lnTo>
                    <a:pt x="788145" y="409075"/>
                  </a:lnTo>
                  <a:lnTo>
                    <a:pt x="782991" y="399146"/>
                  </a:lnTo>
                  <a:lnTo>
                    <a:pt x="778629" y="388819"/>
                  </a:lnTo>
                  <a:lnTo>
                    <a:pt x="774267" y="378493"/>
                  </a:lnTo>
                  <a:lnTo>
                    <a:pt x="770699" y="367770"/>
                  </a:lnTo>
                  <a:lnTo>
                    <a:pt x="767130" y="357047"/>
                  </a:lnTo>
                  <a:lnTo>
                    <a:pt x="763958" y="345529"/>
                  </a:lnTo>
                  <a:lnTo>
                    <a:pt x="761579" y="353075"/>
                  </a:lnTo>
                  <a:lnTo>
                    <a:pt x="759993" y="355855"/>
                  </a:lnTo>
                  <a:lnTo>
                    <a:pt x="758803" y="358635"/>
                  </a:lnTo>
                  <a:lnTo>
                    <a:pt x="757614" y="360621"/>
                  </a:lnTo>
                  <a:lnTo>
                    <a:pt x="755631" y="362210"/>
                  </a:lnTo>
                  <a:lnTo>
                    <a:pt x="754045" y="363401"/>
                  </a:lnTo>
                  <a:lnTo>
                    <a:pt x="752459" y="363798"/>
                  </a:lnTo>
                  <a:lnTo>
                    <a:pt x="750873" y="363401"/>
                  </a:lnTo>
                  <a:lnTo>
                    <a:pt x="748890" y="361812"/>
                  </a:lnTo>
                  <a:lnTo>
                    <a:pt x="747304" y="360224"/>
                  </a:lnTo>
                  <a:lnTo>
                    <a:pt x="745718" y="357841"/>
                  </a:lnTo>
                  <a:lnTo>
                    <a:pt x="744528" y="354664"/>
                  </a:lnTo>
                  <a:lnTo>
                    <a:pt x="742546" y="351486"/>
                  </a:lnTo>
                  <a:lnTo>
                    <a:pt x="740167" y="342352"/>
                  </a:lnTo>
                  <a:lnTo>
                    <a:pt x="738184" y="332423"/>
                  </a:lnTo>
                  <a:lnTo>
                    <a:pt x="736202" y="320111"/>
                  </a:lnTo>
                  <a:lnTo>
                    <a:pt x="735409" y="307004"/>
                  </a:lnTo>
                  <a:lnTo>
                    <a:pt x="735012" y="292707"/>
                  </a:lnTo>
                  <a:lnTo>
                    <a:pt x="735409" y="278409"/>
                  </a:lnTo>
                  <a:lnTo>
                    <a:pt x="736202" y="264905"/>
                  </a:lnTo>
                  <a:lnTo>
                    <a:pt x="738184" y="252991"/>
                  </a:lnTo>
                  <a:lnTo>
                    <a:pt x="740167" y="242665"/>
                  </a:lnTo>
                  <a:lnTo>
                    <a:pt x="742546" y="233927"/>
                  </a:lnTo>
                  <a:lnTo>
                    <a:pt x="744528" y="230353"/>
                  </a:lnTo>
                  <a:lnTo>
                    <a:pt x="745718" y="227175"/>
                  </a:lnTo>
                  <a:lnTo>
                    <a:pt x="747304" y="224792"/>
                  </a:lnTo>
                  <a:lnTo>
                    <a:pt x="748890" y="223204"/>
                  </a:lnTo>
                  <a:lnTo>
                    <a:pt x="750873" y="222409"/>
                  </a:lnTo>
                  <a:lnTo>
                    <a:pt x="752459" y="222012"/>
                  </a:lnTo>
                  <a:lnTo>
                    <a:pt x="753648" y="222409"/>
                  </a:lnTo>
                  <a:lnTo>
                    <a:pt x="754441" y="222807"/>
                  </a:lnTo>
                  <a:lnTo>
                    <a:pt x="754838" y="213275"/>
                  </a:lnTo>
                  <a:lnTo>
                    <a:pt x="755631" y="204140"/>
                  </a:lnTo>
                  <a:lnTo>
                    <a:pt x="756424" y="195800"/>
                  </a:lnTo>
                  <a:lnTo>
                    <a:pt x="758010" y="187856"/>
                  </a:lnTo>
                  <a:lnTo>
                    <a:pt x="757217" y="177927"/>
                  </a:lnTo>
                  <a:lnTo>
                    <a:pt x="756424" y="168793"/>
                  </a:lnTo>
                  <a:lnTo>
                    <a:pt x="756424" y="160055"/>
                  </a:lnTo>
                  <a:lnTo>
                    <a:pt x="757217" y="151318"/>
                  </a:lnTo>
                  <a:lnTo>
                    <a:pt x="758010" y="143772"/>
                  </a:lnTo>
                  <a:lnTo>
                    <a:pt x="759200" y="136226"/>
                  </a:lnTo>
                  <a:lnTo>
                    <a:pt x="760389" y="129474"/>
                  </a:lnTo>
                  <a:lnTo>
                    <a:pt x="762372" y="123119"/>
                  </a:lnTo>
                  <a:lnTo>
                    <a:pt x="764751" y="117162"/>
                  </a:lnTo>
                  <a:lnTo>
                    <a:pt x="767130" y="111602"/>
                  </a:lnTo>
                  <a:lnTo>
                    <a:pt x="769906" y="106836"/>
                  </a:lnTo>
                  <a:lnTo>
                    <a:pt x="773078" y="102070"/>
                  </a:lnTo>
                  <a:lnTo>
                    <a:pt x="776646" y="97701"/>
                  </a:lnTo>
                  <a:lnTo>
                    <a:pt x="780215" y="94127"/>
                  </a:lnTo>
                  <a:lnTo>
                    <a:pt x="784577" y="90552"/>
                  </a:lnTo>
                  <a:lnTo>
                    <a:pt x="788542" y="87772"/>
                  </a:lnTo>
                  <a:lnTo>
                    <a:pt x="769113" y="88169"/>
                  </a:lnTo>
                  <a:lnTo>
                    <a:pt x="754441" y="88567"/>
                  </a:lnTo>
                  <a:lnTo>
                    <a:pt x="741753" y="89361"/>
                  </a:lnTo>
                  <a:lnTo>
                    <a:pt x="746115" y="86978"/>
                  </a:lnTo>
                  <a:lnTo>
                    <a:pt x="750873" y="84198"/>
                  </a:lnTo>
                  <a:lnTo>
                    <a:pt x="759993" y="79035"/>
                  </a:lnTo>
                  <a:lnTo>
                    <a:pt x="768716" y="72283"/>
                  </a:lnTo>
                  <a:lnTo>
                    <a:pt x="778232" y="65531"/>
                  </a:lnTo>
                  <a:lnTo>
                    <a:pt x="795283" y="52425"/>
                  </a:lnTo>
                  <a:lnTo>
                    <a:pt x="803609" y="46468"/>
                  </a:lnTo>
                  <a:lnTo>
                    <a:pt x="810747" y="42099"/>
                  </a:lnTo>
                  <a:lnTo>
                    <a:pt x="821453" y="36936"/>
                  </a:lnTo>
                  <a:lnTo>
                    <a:pt x="830969" y="32567"/>
                  </a:lnTo>
                  <a:lnTo>
                    <a:pt x="841278" y="27801"/>
                  </a:lnTo>
                  <a:lnTo>
                    <a:pt x="850795" y="23829"/>
                  </a:lnTo>
                  <a:lnTo>
                    <a:pt x="860707" y="20255"/>
                  </a:lnTo>
                  <a:lnTo>
                    <a:pt x="870224" y="16681"/>
                  </a:lnTo>
                  <a:lnTo>
                    <a:pt x="879740" y="13900"/>
                  </a:lnTo>
                  <a:lnTo>
                    <a:pt x="888860" y="11518"/>
                  </a:lnTo>
                  <a:lnTo>
                    <a:pt x="897980" y="8737"/>
                  </a:lnTo>
                  <a:lnTo>
                    <a:pt x="907100" y="6752"/>
                  </a:lnTo>
                  <a:lnTo>
                    <a:pt x="915823" y="5163"/>
                  </a:lnTo>
                  <a:lnTo>
                    <a:pt x="924546" y="3177"/>
                  </a:lnTo>
                  <a:lnTo>
                    <a:pt x="941993" y="1191"/>
                  </a:lnTo>
                  <a:lnTo>
                    <a:pt x="958250"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5" name="原创设计师QQ598969553        _27"/>
          <p:cNvGrpSpPr/>
          <p:nvPr/>
        </p:nvGrpSpPr>
        <p:grpSpPr>
          <a:xfrm>
            <a:off x="10706031" y="6117299"/>
            <a:ext cx="480053" cy="474507"/>
            <a:chOff x="8029523" y="5386476"/>
            <a:chExt cx="360040" cy="355880"/>
          </a:xfrm>
        </p:grpSpPr>
        <p:sp>
          <p:nvSpPr>
            <p:cNvPr id="50" name="MH_Other_4"/>
            <p:cNvSpPr/>
            <p:nvPr>
              <p:custDataLst>
                <p:tags r:id="rId6"/>
              </p:custDataLst>
            </p:nvPr>
          </p:nvSpPr>
          <p:spPr>
            <a:xfrm>
              <a:off x="8029523" y="5386476"/>
              <a:ext cx="360040" cy="355880"/>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1143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prstClr val="white"/>
                </a:solidFill>
                <a:sym typeface="+mn-lt"/>
              </a:endParaRPr>
            </a:p>
          </p:txBody>
        </p:sp>
        <p:sp>
          <p:nvSpPr>
            <p:cNvPr id="51" name="MH_Other_9"/>
            <p:cNvSpPr/>
            <p:nvPr>
              <p:custDataLst>
                <p:tags r:id="rId7"/>
              </p:custDataLst>
            </p:nvPr>
          </p:nvSpPr>
          <p:spPr>
            <a:xfrm>
              <a:off x="8065543" y="5420416"/>
              <a:ext cx="288000" cy="288000"/>
            </a:xfrm>
            <a:prstGeom prst="ellipse">
              <a:avLst/>
            </a:prstGeom>
            <a:solidFill>
              <a:schemeClr val="accent1"/>
            </a:solidFill>
            <a:ln>
              <a:noFill/>
            </a:ln>
            <a:effectLst>
              <a:innerShdw blurRad="25400" dist="50800" dir="186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200" dirty="0">
                <a:latin typeface="Calibri" panose="020F0502020204030204" pitchFamily="34" charset="0"/>
                <a:ea typeface="微软雅黑" panose="020B0503020204020204" pitchFamily="34" charset="-122"/>
              </a:endParaRPr>
            </a:p>
          </p:txBody>
        </p:sp>
        <p:sp>
          <p:nvSpPr>
            <p:cNvPr id="52" name="KSO_Shape"/>
            <p:cNvSpPr>
              <a:spLocks noChangeAspect="1"/>
            </p:cNvSpPr>
            <p:nvPr/>
          </p:nvSpPr>
          <p:spPr bwMode="auto">
            <a:xfrm>
              <a:off x="8103472" y="5465416"/>
              <a:ext cx="212143" cy="198000"/>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6" name="原创设计师QQ598969553        _28"/>
          <p:cNvGrpSpPr/>
          <p:nvPr/>
        </p:nvGrpSpPr>
        <p:grpSpPr>
          <a:xfrm>
            <a:off x="11376587" y="6117299"/>
            <a:ext cx="480053" cy="474507"/>
            <a:chOff x="8532440" y="5386476"/>
            <a:chExt cx="360040" cy="355880"/>
          </a:xfrm>
        </p:grpSpPr>
        <p:sp>
          <p:nvSpPr>
            <p:cNvPr id="54" name="MH_Other_4"/>
            <p:cNvSpPr/>
            <p:nvPr>
              <p:custDataLst>
                <p:tags r:id="rId4"/>
              </p:custDataLst>
            </p:nvPr>
          </p:nvSpPr>
          <p:spPr>
            <a:xfrm>
              <a:off x="8532440" y="5386476"/>
              <a:ext cx="360040" cy="355880"/>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1143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prstClr val="white"/>
                </a:solidFill>
                <a:sym typeface="+mn-lt"/>
              </a:endParaRPr>
            </a:p>
          </p:txBody>
        </p:sp>
        <p:sp>
          <p:nvSpPr>
            <p:cNvPr id="55" name="MH_Other_9"/>
            <p:cNvSpPr/>
            <p:nvPr>
              <p:custDataLst>
                <p:tags r:id="rId5"/>
              </p:custDataLst>
            </p:nvPr>
          </p:nvSpPr>
          <p:spPr>
            <a:xfrm>
              <a:off x="8568460" y="5420416"/>
              <a:ext cx="288000" cy="288000"/>
            </a:xfrm>
            <a:prstGeom prst="ellipse">
              <a:avLst/>
            </a:prstGeom>
            <a:solidFill>
              <a:schemeClr val="accent1"/>
            </a:solidFill>
            <a:ln>
              <a:noFill/>
            </a:ln>
            <a:effectLst>
              <a:innerShdw blurRad="25400" dist="50800" dir="186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200" dirty="0">
                <a:latin typeface="Calibri" panose="020F0502020204030204" pitchFamily="34" charset="0"/>
                <a:ea typeface="微软雅黑" panose="020B0503020204020204" pitchFamily="34" charset="-122"/>
              </a:endParaRPr>
            </a:p>
          </p:txBody>
        </p:sp>
        <p:sp>
          <p:nvSpPr>
            <p:cNvPr id="56" name="KSO_Shape"/>
            <p:cNvSpPr>
              <a:spLocks noChangeAspect="1"/>
            </p:cNvSpPr>
            <p:nvPr/>
          </p:nvSpPr>
          <p:spPr bwMode="auto">
            <a:xfrm>
              <a:off x="8559148" y="5483416"/>
              <a:ext cx="306625" cy="162000"/>
            </a:xfrm>
            <a:custGeom>
              <a:avLst/>
              <a:gdLst>
                <a:gd name="T0" fmla="*/ 1080063 w 2505075"/>
                <a:gd name="T1" fmla="*/ 966238 h 1325562"/>
                <a:gd name="T2" fmla="*/ 1088548 w 2505075"/>
                <a:gd name="T3" fmla="*/ 914266 h 1325562"/>
                <a:gd name="T4" fmla="*/ 445929 w 2505075"/>
                <a:gd name="T5" fmla="*/ 319311 h 1325562"/>
                <a:gd name="T6" fmla="*/ 395237 w 2505075"/>
                <a:gd name="T7" fmla="*/ 468695 h 1325562"/>
                <a:gd name="T8" fmla="*/ 512532 w 2505075"/>
                <a:gd name="T9" fmla="*/ 623196 h 1325562"/>
                <a:gd name="T10" fmla="*/ 620333 w 2505075"/>
                <a:gd name="T11" fmla="*/ 560492 h 1325562"/>
                <a:gd name="T12" fmla="*/ 663973 w 2505075"/>
                <a:gd name="T13" fmla="*/ 607742 h 1325562"/>
                <a:gd name="T14" fmla="*/ 627744 w 2505075"/>
                <a:gd name="T15" fmla="*/ 704255 h 1325562"/>
                <a:gd name="T16" fmla="*/ 757606 w 2505075"/>
                <a:gd name="T17" fmla="*/ 646073 h 1325562"/>
                <a:gd name="T18" fmla="*/ 808359 w 2505075"/>
                <a:gd name="T19" fmla="*/ 688124 h 1325562"/>
                <a:gd name="T20" fmla="*/ 784197 w 2505075"/>
                <a:gd name="T21" fmla="*/ 779867 h 1325562"/>
                <a:gd name="T22" fmla="*/ 928622 w 2505075"/>
                <a:gd name="T23" fmla="*/ 732135 h 1325562"/>
                <a:gd name="T24" fmla="*/ 906958 w 2505075"/>
                <a:gd name="T25" fmla="*/ 833145 h 1325562"/>
                <a:gd name="T26" fmla="*/ 948878 w 2505075"/>
                <a:gd name="T27" fmla="*/ 791644 h 1325562"/>
                <a:gd name="T28" fmla="*/ 967469 w 2505075"/>
                <a:gd name="T29" fmla="*/ 765403 h 1325562"/>
                <a:gd name="T30" fmla="*/ 1192310 w 2505075"/>
                <a:gd name="T31" fmla="*/ 919736 h 1325562"/>
                <a:gd name="T32" fmla="*/ 1202207 w 2505075"/>
                <a:gd name="T33" fmla="*/ 871307 h 1325562"/>
                <a:gd name="T34" fmla="*/ 973023 w 2505075"/>
                <a:gd name="T35" fmla="*/ 652581 h 1325562"/>
                <a:gd name="T36" fmla="*/ 1002109 w 2505075"/>
                <a:gd name="T37" fmla="*/ 637876 h 1325562"/>
                <a:gd name="T38" fmla="*/ 1285729 w 2505075"/>
                <a:gd name="T39" fmla="*/ 841671 h 1325562"/>
                <a:gd name="T40" fmla="*/ 1311316 w 2505075"/>
                <a:gd name="T41" fmla="*/ 796856 h 1325562"/>
                <a:gd name="T42" fmla="*/ 1092057 w 2505075"/>
                <a:gd name="T43" fmla="*/ 582941 h 1325562"/>
                <a:gd name="T44" fmla="*/ 1113371 w 2505075"/>
                <a:gd name="T45" fmla="*/ 558323 h 1325562"/>
                <a:gd name="T46" fmla="*/ 1383250 w 2505075"/>
                <a:gd name="T47" fmla="*/ 746018 h 1325562"/>
                <a:gd name="T48" fmla="*/ 1396527 w 2505075"/>
                <a:gd name="T49" fmla="*/ 680240 h 1325562"/>
                <a:gd name="T50" fmla="*/ 1184656 w 2505075"/>
                <a:gd name="T51" fmla="*/ 460782 h 1325562"/>
                <a:gd name="T52" fmla="*/ 1032502 w 2505075"/>
                <a:gd name="T53" fmla="*/ 404883 h 1325562"/>
                <a:gd name="T54" fmla="*/ 933963 w 2505075"/>
                <a:gd name="T55" fmla="*/ 481262 h 1325562"/>
                <a:gd name="T56" fmla="*/ 789778 w 2505075"/>
                <a:gd name="T57" fmla="*/ 559328 h 1325562"/>
                <a:gd name="T58" fmla="*/ 748479 w 2505075"/>
                <a:gd name="T59" fmla="*/ 508971 h 1325562"/>
                <a:gd name="T60" fmla="*/ 835666 w 2505075"/>
                <a:gd name="T61" fmla="*/ 313325 h 1325562"/>
                <a:gd name="T62" fmla="*/ 973330 w 2505075"/>
                <a:gd name="T63" fmla="*/ 213093 h 1325562"/>
                <a:gd name="T64" fmla="*/ 1302757 w 2505075"/>
                <a:gd name="T65" fmla="*/ 188035 h 1325562"/>
                <a:gd name="T66" fmla="*/ 1466747 w 2505075"/>
                <a:gd name="T67" fmla="*/ 282003 h 1325562"/>
                <a:gd name="T68" fmla="*/ 1564078 w 2505075"/>
                <a:gd name="T69" fmla="*/ 493551 h 1325562"/>
                <a:gd name="T70" fmla="*/ 1442633 w 2505075"/>
                <a:gd name="T71" fmla="*/ 704094 h 1325562"/>
                <a:gd name="T72" fmla="*/ 1413666 w 2505075"/>
                <a:gd name="T73" fmla="*/ 773726 h 1325562"/>
                <a:gd name="T74" fmla="*/ 1355490 w 2505075"/>
                <a:gd name="T75" fmla="*/ 815650 h 1325562"/>
                <a:gd name="T76" fmla="*/ 1304074 w 2505075"/>
                <a:gd name="T77" fmla="*/ 877331 h 1325562"/>
                <a:gd name="T78" fmla="*/ 1255071 w 2505075"/>
                <a:gd name="T79" fmla="*/ 922146 h 1325562"/>
                <a:gd name="T80" fmla="*/ 1195931 w 2505075"/>
                <a:gd name="T81" fmla="*/ 958287 h 1325562"/>
                <a:gd name="T82" fmla="*/ 1126169 w 2505075"/>
                <a:gd name="T83" fmla="*/ 987441 h 1325562"/>
                <a:gd name="T84" fmla="*/ 1025026 w 2505075"/>
                <a:gd name="T85" fmla="*/ 983586 h 1325562"/>
                <a:gd name="T86" fmla="*/ 943732 w 2505075"/>
                <a:gd name="T87" fmla="*/ 991771 h 1325562"/>
                <a:gd name="T88" fmla="*/ 890447 w 2505075"/>
                <a:gd name="T89" fmla="*/ 926198 h 1325562"/>
                <a:gd name="T90" fmla="*/ 804898 w 2505075"/>
                <a:gd name="T91" fmla="*/ 942109 h 1325562"/>
                <a:gd name="T92" fmla="*/ 719687 w 2505075"/>
                <a:gd name="T93" fmla="*/ 932466 h 1325562"/>
                <a:gd name="T94" fmla="*/ 719687 w 2505075"/>
                <a:gd name="T95" fmla="*/ 847609 h 1325562"/>
                <a:gd name="T96" fmla="*/ 649845 w 2505075"/>
                <a:gd name="T97" fmla="*/ 864980 h 1325562"/>
                <a:gd name="T98" fmla="*/ 564935 w 2505075"/>
                <a:gd name="T99" fmla="*/ 841431 h 1325562"/>
                <a:gd name="T100" fmla="*/ 599332 w 2505075"/>
                <a:gd name="T101" fmla="*/ 735462 h 1325562"/>
                <a:gd name="T102" fmla="*/ 525336 w 2505075"/>
                <a:gd name="T103" fmla="*/ 717912 h 1325562"/>
                <a:gd name="T104" fmla="*/ 434824 w 2505075"/>
                <a:gd name="T105" fmla="*/ 613741 h 1325562"/>
                <a:gd name="T106" fmla="*/ 356614 w 2505075"/>
                <a:gd name="T107" fmla="*/ 485079 h 1325562"/>
                <a:gd name="T108" fmla="*/ 409961 w 2505075"/>
                <a:gd name="T109" fmla="*/ 302445 h 1325562"/>
                <a:gd name="T110" fmla="*/ 585452 w 2505075"/>
                <a:gd name="T111" fmla="*/ 140292 h 1325562"/>
                <a:gd name="T112" fmla="*/ 1604643 w 2505075"/>
                <a:gd name="T113" fmla="*/ 378724 h 1325562"/>
                <a:gd name="T114" fmla="*/ 1484403 w 2505075"/>
                <a:gd name="T115" fmla="*/ 188277 h 1325562"/>
                <a:gd name="T116" fmla="*/ 490090 w 2505075"/>
                <a:gd name="T117" fmla="*/ 133795 h 1325562"/>
                <a:gd name="T118" fmla="*/ 325035 w 2505075"/>
                <a:gd name="T119" fmla="*/ 287116 h 1325562"/>
                <a:gd name="T120" fmla="*/ 274770 w 2505075"/>
                <a:gd name="T121" fmla="*/ 490340 h 1325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05075" h="1325562">
                  <a:moveTo>
                    <a:pt x="1393413" y="1171553"/>
                  </a:moveTo>
                  <a:lnTo>
                    <a:pt x="1392878" y="1173480"/>
                  </a:lnTo>
                  <a:lnTo>
                    <a:pt x="1390342" y="1178878"/>
                  </a:lnTo>
                  <a:lnTo>
                    <a:pt x="1387805" y="1184593"/>
                  </a:lnTo>
                  <a:lnTo>
                    <a:pt x="1384952" y="1190308"/>
                  </a:lnTo>
                  <a:lnTo>
                    <a:pt x="1381781" y="1196023"/>
                  </a:lnTo>
                  <a:lnTo>
                    <a:pt x="1378294" y="1201738"/>
                  </a:lnTo>
                  <a:lnTo>
                    <a:pt x="1374489" y="1207135"/>
                  </a:lnTo>
                  <a:lnTo>
                    <a:pt x="1370684" y="1212850"/>
                  </a:lnTo>
                  <a:lnTo>
                    <a:pt x="1362758" y="1223010"/>
                  </a:lnTo>
                  <a:lnTo>
                    <a:pt x="1354514" y="1233170"/>
                  </a:lnTo>
                  <a:lnTo>
                    <a:pt x="1350935" y="1237020"/>
                  </a:lnTo>
                  <a:lnTo>
                    <a:pt x="1356797" y="1240836"/>
                  </a:lnTo>
                  <a:lnTo>
                    <a:pt x="1369812" y="1248769"/>
                  </a:lnTo>
                  <a:lnTo>
                    <a:pt x="1382509" y="1256385"/>
                  </a:lnTo>
                  <a:lnTo>
                    <a:pt x="1394571" y="1262097"/>
                  </a:lnTo>
                  <a:lnTo>
                    <a:pt x="1405364" y="1267174"/>
                  </a:lnTo>
                  <a:lnTo>
                    <a:pt x="1410443" y="1269395"/>
                  </a:lnTo>
                  <a:lnTo>
                    <a:pt x="1415521" y="1271299"/>
                  </a:lnTo>
                  <a:lnTo>
                    <a:pt x="1420283" y="1272568"/>
                  </a:lnTo>
                  <a:lnTo>
                    <a:pt x="1424092" y="1273520"/>
                  </a:lnTo>
                  <a:lnTo>
                    <a:pt x="1428219" y="1274155"/>
                  </a:lnTo>
                  <a:lnTo>
                    <a:pt x="1432028" y="1274155"/>
                  </a:lnTo>
                  <a:lnTo>
                    <a:pt x="1433615" y="1274155"/>
                  </a:lnTo>
                  <a:lnTo>
                    <a:pt x="1434250" y="1274155"/>
                  </a:lnTo>
                  <a:lnTo>
                    <a:pt x="1436789" y="1272568"/>
                  </a:lnTo>
                  <a:lnTo>
                    <a:pt x="1439329" y="1270665"/>
                  </a:lnTo>
                  <a:lnTo>
                    <a:pt x="1440916" y="1268126"/>
                  </a:lnTo>
                  <a:lnTo>
                    <a:pt x="1442186" y="1265587"/>
                  </a:lnTo>
                  <a:lnTo>
                    <a:pt x="1443138" y="1261779"/>
                  </a:lnTo>
                  <a:lnTo>
                    <a:pt x="1443773" y="1258289"/>
                  </a:lnTo>
                  <a:lnTo>
                    <a:pt x="1444408" y="1253846"/>
                  </a:lnTo>
                  <a:lnTo>
                    <a:pt x="1443773" y="1250038"/>
                  </a:lnTo>
                  <a:lnTo>
                    <a:pt x="1443455" y="1245278"/>
                  </a:lnTo>
                  <a:lnTo>
                    <a:pt x="1442820" y="1240518"/>
                  </a:lnTo>
                  <a:lnTo>
                    <a:pt x="1440916" y="1231316"/>
                  </a:lnTo>
                  <a:lnTo>
                    <a:pt x="1438694" y="1222113"/>
                  </a:lnTo>
                  <a:lnTo>
                    <a:pt x="1435520" y="1213863"/>
                  </a:lnTo>
                  <a:lnTo>
                    <a:pt x="1432663" y="1206564"/>
                  </a:lnTo>
                  <a:lnTo>
                    <a:pt x="1431441" y="1204120"/>
                  </a:lnTo>
                  <a:lnTo>
                    <a:pt x="1393413" y="1171553"/>
                  </a:lnTo>
                  <a:close/>
                  <a:moveTo>
                    <a:pt x="1213954" y="208886"/>
                  </a:moveTo>
                  <a:lnTo>
                    <a:pt x="787646" y="233955"/>
                  </a:lnTo>
                  <a:lnTo>
                    <a:pt x="777171" y="240302"/>
                  </a:lnTo>
                  <a:lnTo>
                    <a:pt x="761934" y="250456"/>
                  </a:lnTo>
                  <a:lnTo>
                    <a:pt x="752411" y="256803"/>
                  </a:lnTo>
                  <a:lnTo>
                    <a:pt x="742571" y="264101"/>
                  </a:lnTo>
                  <a:lnTo>
                    <a:pt x="731778" y="272352"/>
                  </a:lnTo>
                  <a:lnTo>
                    <a:pt x="720034" y="281237"/>
                  </a:lnTo>
                  <a:lnTo>
                    <a:pt x="707971" y="291391"/>
                  </a:lnTo>
                  <a:lnTo>
                    <a:pt x="695274" y="301546"/>
                  </a:lnTo>
                  <a:lnTo>
                    <a:pt x="682577" y="312970"/>
                  </a:lnTo>
                  <a:lnTo>
                    <a:pt x="669245" y="325028"/>
                  </a:lnTo>
                  <a:lnTo>
                    <a:pt x="656230" y="337721"/>
                  </a:lnTo>
                  <a:lnTo>
                    <a:pt x="642898" y="351366"/>
                  </a:lnTo>
                  <a:lnTo>
                    <a:pt x="629884" y="365329"/>
                  </a:lnTo>
                  <a:lnTo>
                    <a:pt x="617186" y="380243"/>
                  </a:lnTo>
                  <a:lnTo>
                    <a:pt x="604489" y="396110"/>
                  </a:lnTo>
                  <a:lnTo>
                    <a:pt x="592427" y="411976"/>
                  </a:lnTo>
                  <a:lnTo>
                    <a:pt x="586396" y="420544"/>
                  </a:lnTo>
                  <a:lnTo>
                    <a:pt x="580682" y="429112"/>
                  </a:lnTo>
                  <a:lnTo>
                    <a:pt x="575286" y="437679"/>
                  </a:lnTo>
                  <a:lnTo>
                    <a:pt x="569889" y="446565"/>
                  </a:lnTo>
                  <a:lnTo>
                    <a:pt x="564811" y="455450"/>
                  </a:lnTo>
                  <a:lnTo>
                    <a:pt x="559732" y="464335"/>
                  </a:lnTo>
                  <a:lnTo>
                    <a:pt x="554970" y="473855"/>
                  </a:lnTo>
                  <a:lnTo>
                    <a:pt x="550526" y="483057"/>
                  </a:lnTo>
                  <a:lnTo>
                    <a:pt x="546400" y="492894"/>
                  </a:lnTo>
                  <a:lnTo>
                    <a:pt x="542273" y="502097"/>
                  </a:lnTo>
                  <a:lnTo>
                    <a:pt x="538464" y="512251"/>
                  </a:lnTo>
                  <a:lnTo>
                    <a:pt x="534972" y="522089"/>
                  </a:lnTo>
                  <a:lnTo>
                    <a:pt x="532115" y="532243"/>
                  </a:lnTo>
                  <a:lnTo>
                    <a:pt x="528941" y="542397"/>
                  </a:lnTo>
                  <a:lnTo>
                    <a:pt x="526719" y="552552"/>
                  </a:lnTo>
                  <a:lnTo>
                    <a:pt x="524814" y="563341"/>
                  </a:lnTo>
                  <a:lnTo>
                    <a:pt x="522592" y="573496"/>
                  </a:lnTo>
                  <a:lnTo>
                    <a:pt x="521323" y="584285"/>
                  </a:lnTo>
                  <a:lnTo>
                    <a:pt x="520370" y="595391"/>
                  </a:lnTo>
                  <a:lnTo>
                    <a:pt x="519736" y="605863"/>
                  </a:lnTo>
                  <a:lnTo>
                    <a:pt x="519736" y="617287"/>
                  </a:lnTo>
                  <a:lnTo>
                    <a:pt x="519736" y="628393"/>
                  </a:lnTo>
                  <a:lnTo>
                    <a:pt x="520370" y="639817"/>
                  </a:lnTo>
                  <a:lnTo>
                    <a:pt x="521640" y="650924"/>
                  </a:lnTo>
                  <a:lnTo>
                    <a:pt x="522910" y="662347"/>
                  </a:lnTo>
                  <a:lnTo>
                    <a:pt x="525132" y="674088"/>
                  </a:lnTo>
                  <a:lnTo>
                    <a:pt x="527671" y="685830"/>
                  </a:lnTo>
                  <a:lnTo>
                    <a:pt x="530846" y="697571"/>
                  </a:lnTo>
                  <a:lnTo>
                    <a:pt x="531798" y="700109"/>
                  </a:lnTo>
                  <a:lnTo>
                    <a:pt x="533385" y="703283"/>
                  </a:lnTo>
                  <a:lnTo>
                    <a:pt x="535607" y="706138"/>
                  </a:lnTo>
                  <a:lnTo>
                    <a:pt x="538464" y="709629"/>
                  </a:lnTo>
                  <a:lnTo>
                    <a:pt x="545130" y="717245"/>
                  </a:lnTo>
                  <a:lnTo>
                    <a:pt x="553701" y="725813"/>
                  </a:lnTo>
                  <a:lnTo>
                    <a:pt x="563858" y="735333"/>
                  </a:lnTo>
                  <a:lnTo>
                    <a:pt x="575603" y="744852"/>
                  </a:lnTo>
                  <a:lnTo>
                    <a:pt x="588300" y="755642"/>
                  </a:lnTo>
                  <a:lnTo>
                    <a:pt x="601950" y="766113"/>
                  </a:lnTo>
                  <a:lnTo>
                    <a:pt x="630836" y="788961"/>
                  </a:lnTo>
                  <a:lnTo>
                    <a:pt x="660992" y="811174"/>
                  </a:lnTo>
                  <a:lnTo>
                    <a:pt x="673980" y="820771"/>
                  </a:lnTo>
                  <a:lnTo>
                    <a:pt x="676549" y="818197"/>
                  </a:lnTo>
                  <a:lnTo>
                    <a:pt x="682891" y="811847"/>
                  </a:lnTo>
                  <a:lnTo>
                    <a:pt x="690500" y="804545"/>
                  </a:lnTo>
                  <a:lnTo>
                    <a:pt x="700329" y="795655"/>
                  </a:lnTo>
                  <a:lnTo>
                    <a:pt x="712060" y="785494"/>
                  </a:lnTo>
                  <a:lnTo>
                    <a:pt x="718401" y="780732"/>
                  </a:lnTo>
                  <a:lnTo>
                    <a:pt x="725376" y="775334"/>
                  </a:lnTo>
                  <a:lnTo>
                    <a:pt x="732352" y="770254"/>
                  </a:lnTo>
                  <a:lnTo>
                    <a:pt x="739961" y="765174"/>
                  </a:lnTo>
                  <a:lnTo>
                    <a:pt x="747570" y="760412"/>
                  </a:lnTo>
                  <a:lnTo>
                    <a:pt x="755497" y="755649"/>
                  </a:lnTo>
                  <a:lnTo>
                    <a:pt x="763423" y="751522"/>
                  </a:lnTo>
                  <a:lnTo>
                    <a:pt x="771350" y="747712"/>
                  </a:lnTo>
                  <a:lnTo>
                    <a:pt x="779593" y="744537"/>
                  </a:lnTo>
                  <a:lnTo>
                    <a:pt x="787837" y="741997"/>
                  </a:lnTo>
                  <a:lnTo>
                    <a:pt x="796080" y="739774"/>
                  </a:lnTo>
                  <a:lnTo>
                    <a:pt x="804007" y="738504"/>
                  </a:lnTo>
                  <a:lnTo>
                    <a:pt x="808128" y="738187"/>
                  </a:lnTo>
                  <a:lnTo>
                    <a:pt x="811933" y="738187"/>
                  </a:lnTo>
                  <a:lnTo>
                    <a:pt x="815738" y="738187"/>
                  </a:lnTo>
                  <a:lnTo>
                    <a:pt x="819859" y="738504"/>
                  </a:lnTo>
                  <a:lnTo>
                    <a:pt x="823347" y="739139"/>
                  </a:lnTo>
                  <a:lnTo>
                    <a:pt x="827469" y="740092"/>
                  </a:lnTo>
                  <a:lnTo>
                    <a:pt x="830956" y="741362"/>
                  </a:lnTo>
                  <a:lnTo>
                    <a:pt x="834444" y="742949"/>
                  </a:lnTo>
                  <a:lnTo>
                    <a:pt x="837932" y="744537"/>
                  </a:lnTo>
                  <a:lnTo>
                    <a:pt x="841419" y="746442"/>
                  </a:lnTo>
                  <a:lnTo>
                    <a:pt x="845224" y="748982"/>
                  </a:lnTo>
                  <a:lnTo>
                    <a:pt x="848077" y="751522"/>
                  </a:lnTo>
                  <a:lnTo>
                    <a:pt x="851565" y="754697"/>
                  </a:lnTo>
                  <a:lnTo>
                    <a:pt x="854419" y="757554"/>
                  </a:lnTo>
                  <a:lnTo>
                    <a:pt x="857272" y="761364"/>
                  </a:lnTo>
                  <a:lnTo>
                    <a:pt x="860443" y="765174"/>
                  </a:lnTo>
                  <a:lnTo>
                    <a:pt x="862979" y="769937"/>
                  </a:lnTo>
                  <a:lnTo>
                    <a:pt x="865833" y="774699"/>
                  </a:lnTo>
                  <a:lnTo>
                    <a:pt x="868052" y="779779"/>
                  </a:lnTo>
                  <a:lnTo>
                    <a:pt x="870589" y="785177"/>
                  </a:lnTo>
                  <a:lnTo>
                    <a:pt x="872174" y="789939"/>
                  </a:lnTo>
                  <a:lnTo>
                    <a:pt x="872808" y="795337"/>
                  </a:lnTo>
                  <a:lnTo>
                    <a:pt x="873125" y="800417"/>
                  </a:lnTo>
                  <a:lnTo>
                    <a:pt x="872808" y="805815"/>
                  </a:lnTo>
                  <a:lnTo>
                    <a:pt x="872174" y="810895"/>
                  </a:lnTo>
                  <a:lnTo>
                    <a:pt x="870906" y="816610"/>
                  </a:lnTo>
                  <a:lnTo>
                    <a:pt x="868686" y="822325"/>
                  </a:lnTo>
                  <a:lnTo>
                    <a:pt x="866784" y="828040"/>
                  </a:lnTo>
                  <a:lnTo>
                    <a:pt x="864247" y="833755"/>
                  </a:lnTo>
                  <a:lnTo>
                    <a:pt x="861077" y="839470"/>
                  </a:lnTo>
                  <a:lnTo>
                    <a:pt x="858223" y="844867"/>
                  </a:lnTo>
                  <a:lnTo>
                    <a:pt x="854419" y="850582"/>
                  </a:lnTo>
                  <a:lnTo>
                    <a:pt x="850614" y="855980"/>
                  </a:lnTo>
                  <a:lnTo>
                    <a:pt x="846809" y="861377"/>
                  </a:lnTo>
                  <a:lnTo>
                    <a:pt x="838883" y="872172"/>
                  </a:lnTo>
                  <a:lnTo>
                    <a:pt x="830322" y="882015"/>
                  </a:lnTo>
                  <a:lnTo>
                    <a:pt x="822079" y="891222"/>
                  </a:lnTo>
                  <a:lnTo>
                    <a:pt x="814469" y="899477"/>
                  </a:lnTo>
                  <a:lnTo>
                    <a:pt x="807177" y="906780"/>
                  </a:lnTo>
                  <a:lnTo>
                    <a:pt x="801280" y="912179"/>
                  </a:lnTo>
                  <a:lnTo>
                    <a:pt x="807327" y="916209"/>
                  </a:lnTo>
                  <a:lnTo>
                    <a:pt x="820976" y="924777"/>
                  </a:lnTo>
                  <a:lnTo>
                    <a:pt x="825483" y="927528"/>
                  </a:lnTo>
                  <a:lnTo>
                    <a:pt x="830507" y="922740"/>
                  </a:lnTo>
                  <a:lnTo>
                    <a:pt x="837466" y="916726"/>
                  </a:lnTo>
                  <a:lnTo>
                    <a:pt x="844425" y="910397"/>
                  </a:lnTo>
                  <a:lnTo>
                    <a:pt x="852332" y="904384"/>
                  </a:lnTo>
                  <a:lnTo>
                    <a:pt x="859924" y="898687"/>
                  </a:lnTo>
                  <a:lnTo>
                    <a:pt x="867831" y="893307"/>
                  </a:lnTo>
                  <a:lnTo>
                    <a:pt x="875739" y="887927"/>
                  </a:lnTo>
                  <a:lnTo>
                    <a:pt x="884596" y="882864"/>
                  </a:lnTo>
                  <a:lnTo>
                    <a:pt x="893136" y="878117"/>
                  </a:lnTo>
                  <a:lnTo>
                    <a:pt x="902309" y="873686"/>
                  </a:lnTo>
                  <a:lnTo>
                    <a:pt x="911798" y="869572"/>
                  </a:lnTo>
                  <a:lnTo>
                    <a:pt x="921287" y="865774"/>
                  </a:lnTo>
                  <a:lnTo>
                    <a:pt x="931409" y="862293"/>
                  </a:lnTo>
                  <a:lnTo>
                    <a:pt x="941847" y="859445"/>
                  </a:lnTo>
                  <a:lnTo>
                    <a:pt x="952285" y="856596"/>
                  </a:lnTo>
                  <a:lnTo>
                    <a:pt x="963356" y="854698"/>
                  </a:lnTo>
                  <a:lnTo>
                    <a:pt x="972212" y="853432"/>
                  </a:lnTo>
                  <a:lnTo>
                    <a:pt x="980753" y="852166"/>
                  </a:lnTo>
                  <a:lnTo>
                    <a:pt x="988660" y="851533"/>
                  </a:lnTo>
                  <a:lnTo>
                    <a:pt x="996252" y="850900"/>
                  </a:lnTo>
                  <a:lnTo>
                    <a:pt x="1003527" y="850900"/>
                  </a:lnTo>
                  <a:lnTo>
                    <a:pt x="1010169" y="851533"/>
                  </a:lnTo>
                  <a:lnTo>
                    <a:pt x="1016812" y="852166"/>
                  </a:lnTo>
                  <a:lnTo>
                    <a:pt x="1022505" y="853115"/>
                  </a:lnTo>
                  <a:lnTo>
                    <a:pt x="1028199" y="854381"/>
                  </a:lnTo>
                  <a:lnTo>
                    <a:pt x="1033260" y="855963"/>
                  </a:lnTo>
                  <a:lnTo>
                    <a:pt x="1038004" y="858179"/>
                  </a:lnTo>
                  <a:lnTo>
                    <a:pt x="1042116" y="860394"/>
                  </a:lnTo>
                  <a:lnTo>
                    <a:pt x="1046228" y="862609"/>
                  </a:lnTo>
                  <a:lnTo>
                    <a:pt x="1049391" y="865458"/>
                  </a:lnTo>
                  <a:lnTo>
                    <a:pt x="1052871" y="868306"/>
                  </a:lnTo>
                  <a:lnTo>
                    <a:pt x="1055401" y="871787"/>
                  </a:lnTo>
                  <a:lnTo>
                    <a:pt x="1057931" y="875268"/>
                  </a:lnTo>
                  <a:lnTo>
                    <a:pt x="1059513" y="879066"/>
                  </a:lnTo>
                  <a:lnTo>
                    <a:pt x="1061095" y="882864"/>
                  </a:lnTo>
                  <a:lnTo>
                    <a:pt x="1062043" y="887294"/>
                  </a:lnTo>
                  <a:lnTo>
                    <a:pt x="1062992" y="891725"/>
                  </a:lnTo>
                  <a:lnTo>
                    <a:pt x="1063625" y="896472"/>
                  </a:lnTo>
                  <a:lnTo>
                    <a:pt x="1063625" y="901219"/>
                  </a:lnTo>
                  <a:lnTo>
                    <a:pt x="1062992" y="906283"/>
                  </a:lnTo>
                  <a:lnTo>
                    <a:pt x="1062360" y="911663"/>
                  </a:lnTo>
                  <a:lnTo>
                    <a:pt x="1061411" y="917043"/>
                  </a:lnTo>
                  <a:lnTo>
                    <a:pt x="1060146" y="922740"/>
                  </a:lnTo>
                  <a:lnTo>
                    <a:pt x="1058564" y="928436"/>
                  </a:lnTo>
                  <a:lnTo>
                    <a:pt x="1056350" y="934133"/>
                  </a:lnTo>
                  <a:lnTo>
                    <a:pt x="1054136" y="940146"/>
                  </a:lnTo>
                  <a:lnTo>
                    <a:pt x="1051605" y="946475"/>
                  </a:lnTo>
                  <a:lnTo>
                    <a:pt x="1048442" y="952805"/>
                  </a:lnTo>
                  <a:lnTo>
                    <a:pt x="1044963" y="959134"/>
                  </a:lnTo>
                  <a:lnTo>
                    <a:pt x="1041167" y="966096"/>
                  </a:lnTo>
                  <a:lnTo>
                    <a:pt x="1036739" y="973375"/>
                  </a:lnTo>
                  <a:lnTo>
                    <a:pt x="1031994" y="980654"/>
                  </a:lnTo>
                  <a:lnTo>
                    <a:pt x="1026933" y="988250"/>
                  </a:lnTo>
                  <a:lnTo>
                    <a:pt x="1021240" y="995845"/>
                  </a:lnTo>
                  <a:lnTo>
                    <a:pt x="1008904" y="1011353"/>
                  </a:lnTo>
                  <a:lnTo>
                    <a:pt x="997613" y="1025070"/>
                  </a:lnTo>
                  <a:lnTo>
                    <a:pt x="998737" y="1025688"/>
                  </a:lnTo>
                  <a:lnTo>
                    <a:pt x="1020087" y="1037234"/>
                  </a:lnTo>
                  <a:lnTo>
                    <a:pt x="1021090" y="1036320"/>
                  </a:lnTo>
                  <a:lnTo>
                    <a:pt x="1031219" y="1027112"/>
                  </a:lnTo>
                  <a:lnTo>
                    <a:pt x="1052110" y="1009332"/>
                  </a:lnTo>
                  <a:lnTo>
                    <a:pt x="1071419" y="993774"/>
                  </a:lnTo>
                  <a:lnTo>
                    <a:pt x="1088828" y="979804"/>
                  </a:lnTo>
                  <a:lnTo>
                    <a:pt x="1104021" y="968374"/>
                  </a:lnTo>
                  <a:lnTo>
                    <a:pt x="1116050" y="959802"/>
                  </a:lnTo>
                  <a:lnTo>
                    <a:pt x="1125862" y="952182"/>
                  </a:lnTo>
                  <a:lnTo>
                    <a:pt x="1136624" y="950277"/>
                  </a:lnTo>
                  <a:lnTo>
                    <a:pt x="1146437" y="949007"/>
                  </a:lnTo>
                  <a:lnTo>
                    <a:pt x="1156249" y="948372"/>
                  </a:lnTo>
                  <a:lnTo>
                    <a:pt x="1164795" y="947737"/>
                  </a:lnTo>
                  <a:lnTo>
                    <a:pt x="1172709" y="947737"/>
                  </a:lnTo>
                  <a:lnTo>
                    <a:pt x="1180622" y="948372"/>
                  </a:lnTo>
                  <a:lnTo>
                    <a:pt x="1187586" y="949007"/>
                  </a:lnTo>
                  <a:lnTo>
                    <a:pt x="1193916" y="949959"/>
                  </a:lnTo>
                  <a:lnTo>
                    <a:pt x="1199930" y="951547"/>
                  </a:lnTo>
                  <a:lnTo>
                    <a:pt x="1204995" y="953452"/>
                  </a:lnTo>
                  <a:lnTo>
                    <a:pt x="1209743" y="955674"/>
                  </a:lnTo>
                  <a:lnTo>
                    <a:pt x="1214174" y="958214"/>
                  </a:lnTo>
                  <a:lnTo>
                    <a:pt x="1217656" y="961072"/>
                  </a:lnTo>
                  <a:lnTo>
                    <a:pt x="1221138" y="964247"/>
                  </a:lnTo>
                  <a:lnTo>
                    <a:pt x="1223670" y="967739"/>
                  </a:lnTo>
                  <a:lnTo>
                    <a:pt x="1226202" y="971232"/>
                  </a:lnTo>
                  <a:lnTo>
                    <a:pt x="1228102" y="975359"/>
                  </a:lnTo>
                  <a:lnTo>
                    <a:pt x="1229684" y="979804"/>
                  </a:lnTo>
                  <a:lnTo>
                    <a:pt x="1230634" y="983932"/>
                  </a:lnTo>
                  <a:lnTo>
                    <a:pt x="1231583" y="988694"/>
                  </a:lnTo>
                  <a:lnTo>
                    <a:pt x="1231900" y="993774"/>
                  </a:lnTo>
                  <a:lnTo>
                    <a:pt x="1231900" y="998854"/>
                  </a:lnTo>
                  <a:lnTo>
                    <a:pt x="1231267" y="1003934"/>
                  </a:lnTo>
                  <a:lnTo>
                    <a:pt x="1230317" y="1009650"/>
                  </a:lnTo>
                  <a:lnTo>
                    <a:pt x="1229368" y="1015365"/>
                  </a:lnTo>
                  <a:lnTo>
                    <a:pt x="1228102" y="1021080"/>
                  </a:lnTo>
                  <a:lnTo>
                    <a:pt x="1226519" y="1027112"/>
                  </a:lnTo>
                  <a:lnTo>
                    <a:pt x="1224303" y="1033145"/>
                  </a:lnTo>
                  <a:lnTo>
                    <a:pt x="1222088" y="1039177"/>
                  </a:lnTo>
                  <a:lnTo>
                    <a:pt x="1219872" y="1045527"/>
                  </a:lnTo>
                  <a:lnTo>
                    <a:pt x="1214174" y="1058227"/>
                  </a:lnTo>
                  <a:lnTo>
                    <a:pt x="1207527" y="1070927"/>
                  </a:lnTo>
                  <a:lnTo>
                    <a:pt x="1200563" y="1084262"/>
                  </a:lnTo>
                  <a:lnTo>
                    <a:pt x="1192650" y="1097280"/>
                  </a:lnTo>
                  <a:lnTo>
                    <a:pt x="1184104" y="1110297"/>
                  </a:lnTo>
                  <a:lnTo>
                    <a:pt x="1177556" y="1120028"/>
                  </a:lnTo>
                  <a:lnTo>
                    <a:pt x="1226114" y="1144685"/>
                  </a:lnTo>
                  <a:lnTo>
                    <a:pt x="1235618" y="1136968"/>
                  </a:lnTo>
                  <a:lnTo>
                    <a:pt x="1241959" y="1131570"/>
                  </a:lnTo>
                  <a:lnTo>
                    <a:pt x="1248934" y="1126173"/>
                  </a:lnTo>
                  <a:lnTo>
                    <a:pt x="1256227" y="1121093"/>
                  </a:lnTo>
                  <a:lnTo>
                    <a:pt x="1263836" y="1116330"/>
                  </a:lnTo>
                  <a:lnTo>
                    <a:pt x="1271445" y="1111250"/>
                  </a:lnTo>
                  <a:lnTo>
                    <a:pt x="1279055" y="1106488"/>
                  </a:lnTo>
                  <a:lnTo>
                    <a:pt x="1286981" y="1102678"/>
                  </a:lnTo>
                  <a:lnTo>
                    <a:pt x="1295542" y="1098868"/>
                  </a:lnTo>
                  <a:lnTo>
                    <a:pt x="1303468" y="1095375"/>
                  </a:lnTo>
                  <a:lnTo>
                    <a:pt x="1304197" y="1095150"/>
                  </a:lnTo>
                  <a:lnTo>
                    <a:pt x="1255077" y="1053085"/>
                  </a:lnTo>
                  <a:lnTo>
                    <a:pt x="1253172" y="1051499"/>
                  </a:lnTo>
                  <a:lnTo>
                    <a:pt x="1251585" y="1049280"/>
                  </a:lnTo>
                  <a:lnTo>
                    <a:pt x="1249997" y="1047378"/>
                  </a:lnTo>
                  <a:lnTo>
                    <a:pt x="1248727" y="1045158"/>
                  </a:lnTo>
                  <a:lnTo>
                    <a:pt x="1247775" y="1042622"/>
                  </a:lnTo>
                  <a:lnTo>
                    <a:pt x="1247140" y="1040402"/>
                  </a:lnTo>
                  <a:lnTo>
                    <a:pt x="1246505" y="1038183"/>
                  </a:lnTo>
                  <a:lnTo>
                    <a:pt x="1246187" y="1035646"/>
                  </a:lnTo>
                  <a:lnTo>
                    <a:pt x="1246187" y="1033110"/>
                  </a:lnTo>
                  <a:lnTo>
                    <a:pt x="1246505" y="1030890"/>
                  </a:lnTo>
                  <a:lnTo>
                    <a:pt x="1246822" y="1028354"/>
                  </a:lnTo>
                  <a:lnTo>
                    <a:pt x="1247457" y="1026135"/>
                  </a:lnTo>
                  <a:lnTo>
                    <a:pt x="1248092" y="1023281"/>
                  </a:lnTo>
                  <a:lnTo>
                    <a:pt x="1249362" y="1021379"/>
                  </a:lnTo>
                  <a:lnTo>
                    <a:pt x="1250632" y="1019159"/>
                  </a:lnTo>
                  <a:lnTo>
                    <a:pt x="1252537" y="1016940"/>
                  </a:lnTo>
                  <a:lnTo>
                    <a:pt x="1254125" y="1015037"/>
                  </a:lnTo>
                  <a:lnTo>
                    <a:pt x="1256030" y="1013452"/>
                  </a:lnTo>
                  <a:lnTo>
                    <a:pt x="1258252" y="1012184"/>
                  </a:lnTo>
                  <a:lnTo>
                    <a:pt x="1260475" y="1010599"/>
                  </a:lnTo>
                  <a:lnTo>
                    <a:pt x="1262380" y="1009647"/>
                  </a:lnTo>
                  <a:lnTo>
                    <a:pt x="1264920" y="1009013"/>
                  </a:lnTo>
                  <a:lnTo>
                    <a:pt x="1267460" y="1008379"/>
                  </a:lnTo>
                  <a:lnTo>
                    <a:pt x="1269682" y="1008062"/>
                  </a:lnTo>
                  <a:lnTo>
                    <a:pt x="1272222" y="1008062"/>
                  </a:lnTo>
                  <a:lnTo>
                    <a:pt x="1274762" y="1008062"/>
                  </a:lnTo>
                  <a:lnTo>
                    <a:pt x="1277302" y="1008696"/>
                  </a:lnTo>
                  <a:lnTo>
                    <a:pt x="1279525" y="1009013"/>
                  </a:lnTo>
                  <a:lnTo>
                    <a:pt x="1281747" y="1009964"/>
                  </a:lnTo>
                  <a:lnTo>
                    <a:pt x="1284287" y="1010916"/>
                  </a:lnTo>
                  <a:lnTo>
                    <a:pt x="1286510" y="1012818"/>
                  </a:lnTo>
                  <a:lnTo>
                    <a:pt x="1288415" y="1014086"/>
                  </a:lnTo>
                  <a:lnTo>
                    <a:pt x="1476735" y="1175116"/>
                  </a:lnTo>
                  <a:lnTo>
                    <a:pt x="1485356" y="1180861"/>
                  </a:lnTo>
                  <a:lnTo>
                    <a:pt x="1496783" y="1187525"/>
                  </a:lnTo>
                  <a:lnTo>
                    <a:pt x="1503132" y="1191015"/>
                  </a:lnTo>
                  <a:lnTo>
                    <a:pt x="1509798" y="1194506"/>
                  </a:lnTo>
                  <a:lnTo>
                    <a:pt x="1516781" y="1197679"/>
                  </a:lnTo>
                  <a:lnTo>
                    <a:pt x="1523765" y="1200852"/>
                  </a:lnTo>
                  <a:lnTo>
                    <a:pt x="1531066" y="1203708"/>
                  </a:lnTo>
                  <a:lnTo>
                    <a:pt x="1538367" y="1206247"/>
                  </a:lnTo>
                  <a:lnTo>
                    <a:pt x="1545668" y="1208151"/>
                  </a:lnTo>
                  <a:lnTo>
                    <a:pt x="1552969" y="1209738"/>
                  </a:lnTo>
                  <a:lnTo>
                    <a:pt x="1560587" y="1210690"/>
                  </a:lnTo>
                  <a:lnTo>
                    <a:pt x="1567888" y="1211324"/>
                  </a:lnTo>
                  <a:lnTo>
                    <a:pt x="1572649" y="1210690"/>
                  </a:lnTo>
                  <a:lnTo>
                    <a:pt x="1577411" y="1210372"/>
                  </a:lnTo>
                  <a:lnTo>
                    <a:pt x="1581855" y="1209420"/>
                  </a:lnTo>
                  <a:lnTo>
                    <a:pt x="1586299" y="1208151"/>
                  </a:lnTo>
                  <a:lnTo>
                    <a:pt x="1590108" y="1206564"/>
                  </a:lnTo>
                  <a:lnTo>
                    <a:pt x="1593917" y="1204026"/>
                  </a:lnTo>
                  <a:lnTo>
                    <a:pt x="1597409" y="1201804"/>
                  </a:lnTo>
                  <a:lnTo>
                    <a:pt x="1600900" y="1198948"/>
                  </a:lnTo>
                  <a:lnTo>
                    <a:pt x="1601535" y="1197996"/>
                  </a:lnTo>
                  <a:lnTo>
                    <a:pt x="1601853" y="1197362"/>
                  </a:lnTo>
                  <a:lnTo>
                    <a:pt x="1602170" y="1195141"/>
                  </a:lnTo>
                  <a:lnTo>
                    <a:pt x="1602170" y="1191967"/>
                  </a:lnTo>
                  <a:lnTo>
                    <a:pt x="1601218" y="1188159"/>
                  </a:lnTo>
                  <a:lnTo>
                    <a:pt x="1599948" y="1183717"/>
                  </a:lnTo>
                  <a:lnTo>
                    <a:pt x="1597726" y="1178640"/>
                  </a:lnTo>
                  <a:lnTo>
                    <a:pt x="1595504" y="1173245"/>
                  </a:lnTo>
                  <a:lnTo>
                    <a:pt x="1592647" y="1167533"/>
                  </a:lnTo>
                  <a:lnTo>
                    <a:pt x="1589155" y="1161186"/>
                  </a:lnTo>
                  <a:lnTo>
                    <a:pt x="1585029" y="1154523"/>
                  </a:lnTo>
                  <a:lnTo>
                    <a:pt x="1580902" y="1147541"/>
                  </a:lnTo>
                  <a:lnTo>
                    <a:pt x="1576141" y="1140560"/>
                  </a:lnTo>
                  <a:lnTo>
                    <a:pt x="1570745" y="1132944"/>
                  </a:lnTo>
                  <a:lnTo>
                    <a:pt x="1565031" y="1125646"/>
                  </a:lnTo>
                  <a:lnTo>
                    <a:pt x="1559000" y="1118347"/>
                  </a:lnTo>
                  <a:lnTo>
                    <a:pt x="1552334" y="1111049"/>
                  </a:lnTo>
                  <a:lnTo>
                    <a:pt x="1550747" y="1109145"/>
                  </a:lnTo>
                  <a:lnTo>
                    <a:pt x="1549477" y="1106923"/>
                  </a:lnTo>
                  <a:lnTo>
                    <a:pt x="1548525" y="1105020"/>
                  </a:lnTo>
                  <a:lnTo>
                    <a:pt x="1548518" y="1105002"/>
                  </a:lnTo>
                  <a:lnTo>
                    <a:pt x="1288131" y="881697"/>
                  </a:lnTo>
                  <a:lnTo>
                    <a:pt x="1286218" y="880109"/>
                  </a:lnTo>
                  <a:lnTo>
                    <a:pt x="1284625" y="878204"/>
                  </a:lnTo>
                  <a:lnTo>
                    <a:pt x="1283350" y="875982"/>
                  </a:lnTo>
                  <a:lnTo>
                    <a:pt x="1282394" y="873759"/>
                  </a:lnTo>
                  <a:lnTo>
                    <a:pt x="1281119" y="871854"/>
                  </a:lnTo>
                  <a:lnTo>
                    <a:pt x="1280162" y="869314"/>
                  </a:lnTo>
                  <a:lnTo>
                    <a:pt x="1279844" y="866774"/>
                  </a:lnTo>
                  <a:lnTo>
                    <a:pt x="1279525" y="864552"/>
                  </a:lnTo>
                  <a:lnTo>
                    <a:pt x="1279525" y="862012"/>
                  </a:lnTo>
                  <a:lnTo>
                    <a:pt x="1279525" y="859472"/>
                  </a:lnTo>
                  <a:lnTo>
                    <a:pt x="1279844" y="857249"/>
                  </a:lnTo>
                  <a:lnTo>
                    <a:pt x="1280481" y="854709"/>
                  </a:lnTo>
                  <a:lnTo>
                    <a:pt x="1281437" y="852487"/>
                  </a:lnTo>
                  <a:lnTo>
                    <a:pt x="1282712" y="849947"/>
                  </a:lnTo>
                  <a:lnTo>
                    <a:pt x="1283987" y="847724"/>
                  </a:lnTo>
                  <a:lnTo>
                    <a:pt x="1285581" y="845819"/>
                  </a:lnTo>
                  <a:lnTo>
                    <a:pt x="1287493" y="843597"/>
                  </a:lnTo>
                  <a:lnTo>
                    <a:pt x="1289406" y="842009"/>
                  </a:lnTo>
                  <a:lnTo>
                    <a:pt x="1291637" y="840739"/>
                  </a:lnTo>
                  <a:lnTo>
                    <a:pt x="1293549" y="839469"/>
                  </a:lnTo>
                  <a:lnTo>
                    <a:pt x="1296099" y="838517"/>
                  </a:lnTo>
                  <a:lnTo>
                    <a:pt x="1298330" y="837882"/>
                  </a:lnTo>
                  <a:lnTo>
                    <a:pt x="1300561" y="837247"/>
                  </a:lnTo>
                  <a:lnTo>
                    <a:pt x="1303430" y="836929"/>
                  </a:lnTo>
                  <a:lnTo>
                    <a:pt x="1305661" y="836612"/>
                  </a:lnTo>
                  <a:lnTo>
                    <a:pt x="1308211" y="836929"/>
                  </a:lnTo>
                  <a:lnTo>
                    <a:pt x="1310761" y="837247"/>
                  </a:lnTo>
                  <a:lnTo>
                    <a:pt x="1312992" y="838199"/>
                  </a:lnTo>
                  <a:lnTo>
                    <a:pt x="1315542" y="839152"/>
                  </a:lnTo>
                  <a:lnTo>
                    <a:pt x="1317773" y="840104"/>
                  </a:lnTo>
                  <a:lnTo>
                    <a:pt x="1319685" y="841374"/>
                  </a:lnTo>
                  <a:lnTo>
                    <a:pt x="1322235" y="842962"/>
                  </a:lnTo>
                  <a:lnTo>
                    <a:pt x="1599213" y="1080452"/>
                  </a:lnTo>
                  <a:lnTo>
                    <a:pt x="1601126" y="1082675"/>
                  </a:lnTo>
                  <a:lnTo>
                    <a:pt x="1602720" y="1084262"/>
                  </a:lnTo>
                  <a:lnTo>
                    <a:pt x="1603369" y="1085394"/>
                  </a:lnTo>
                  <a:lnTo>
                    <a:pt x="1603757" y="1085663"/>
                  </a:lnTo>
                  <a:lnTo>
                    <a:pt x="1609153" y="1089153"/>
                  </a:lnTo>
                  <a:lnTo>
                    <a:pt x="1614867" y="1092326"/>
                  </a:lnTo>
                  <a:lnTo>
                    <a:pt x="1621216" y="1095500"/>
                  </a:lnTo>
                  <a:lnTo>
                    <a:pt x="1627882" y="1098673"/>
                  </a:lnTo>
                  <a:lnTo>
                    <a:pt x="1634865" y="1101529"/>
                  </a:lnTo>
                  <a:lnTo>
                    <a:pt x="1642484" y="1104385"/>
                  </a:lnTo>
                  <a:lnTo>
                    <a:pt x="1650737" y="1106289"/>
                  </a:lnTo>
                  <a:lnTo>
                    <a:pt x="1658673" y="1107875"/>
                  </a:lnTo>
                  <a:lnTo>
                    <a:pt x="1667243" y="1109462"/>
                  </a:lnTo>
                  <a:lnTo>
                    <a:pt x="1676131" y="1109779"/>
                  </a:lnTo>
                  <a:lnTo>
                    <a:pt x="1680893" y="1109462"/>
                  </a:lnTo>
                  <a:lnTo>
                    <a:pt x="1685654" y="1109145"/>
                  </a:lnTo>
                  <a:lnTo>
                    <a:pt x="1690733" y="1108510"/>
                  </a:lnTo>
                  <a:lnTo>
                    <a:pt x="1695494" y="1107241"/>
                  </a:lnTo>
                  <a:lnTo>
                    <a:pt x="1700256" y="1105971"/>
                  </a:lnTo>
                  <a:lnTo>
                    <a:pt x="1705017" y="1104702"/>
                  </a:lnTo>
                  <a:lnTo>
                    <a:pt x="1709461" y="1102798"/>
                  </a:lnTo>
                  <a:lnTo>
                    <a:pt x="1713905" y="1100577"/>
                  </a:lnTo>
                  <a:lnTo>
                    <a:pt x="1718349" y="1098356"/>
                  </a:lnTo>
                  <a:lnTo>
                    <a:pt x="1722158" y="1095817"/>
                  </a:lnTo>
                  <a:lnTo>
                    <a:pt x="1725015" y="1092961"/>
                  </a:lnTo>
                  <a:lnTo>
                    <a:pt x="1726920" y="1090740"/>
                  </a:lnTo>
                  <a:lnTo>
                    <a:pt x="1728824" y="1088201"/>
                  </a:lnTo>
                  <a:lnTo>
                    <a:pt x="1729777" y="1085980"/>
                  </a:lnTo>
                  <a:lnTo>
                    <a:pt x="1730411" y="1083759"/>
                  </a:lnTo>
                  <a:lnTo>
                    <a:pt x="1730729" y="1081220"/>
                  </a:lnTo>
                  <a:lnTo>
                    <a:pt x="1731046" y="1078681"/>
                  </a:lnTo>
                  <a:lnTo>
                    <a:pt x="1731364" y="1075508"/>
                  </a:lnTo>
                  <a:lnTo>
                    <a:pt x="1731046" y="1072652"/>
                  </a:lnTo>
                  <a:lnTo>
                    <a:pt x="1730729" y="1069796"/>
                  </a:lnTo>
                  <a:lnTo>
                    <a:pt x="1729459" y="1063450"/>
                  </a:lnTo>
                  <a:lnTo>
                    <a:pt x="1727237" y="1056468"/>
                  </a:lnTo>
                  <a:lnTo>
                    <a:pt x="1724380" y="1049487"/>
                  </a:lnTo>
                  <a:lnTo>
                    <a:pt x="1721523" y="1042506"/>
                  </a:lnTo>
                  <a:lnTo>
                    <a:pt x="1717397" y="1035525"/>
                  </a:lnTo>
                  <a:lnTo>
                    <a:pt x="1713270" y="1028226"/>
                  </a:lnTo>
                  <a:lnTo>
                    <a:pt x="1708826" y="1021245"/>
                  </a:lnTo>
                  <a:lnTo>
                    <a:pt x="1704065" y="1014581"/>
                  </a:lnTo>
                  <a:lnTo>
                    <a:pt x="1699303" y="1008235"/>
                  </a:lnTo>
                  <a:lnTo>
                    <a:pt x="1694542" y="1001888"/>
                  </a:lnTo>
                  <a:lnTo>
                    <a:pt x="1685337" y="990781"/>
                  </a:lnTo>
                  <a:lnTo>
                    <a:pt x="1677083" y="982213"/>
                  </a:lnTo>
                  <a:lnTo>
                    <a:pt x="1675496" y="980309"/>
                  </a:lnTo>
                  <a:lnTo>
                    <a:pt x="1674227" y="978406"/>
                  </a:lnTo>
                  <a:lnTo>
                    <a:pt x="1672005" y="974598"/>
                  </a:lnTo>
                  <a:lnTo>
                    <a:pt x="1671927" y="974324"/>
                  </a:lnTo>
                  <a:lnTo>
                    <a:pt x="1444336" y="780150"/>
                  </a:lnTo>
                  <a:lnTo>
                    <a:pt x="1442107" y="778243"/>
                  </a:lnTo>
                  <a:lnTo>
                    <a:pt x="1440514" y="776336"/>
                  </a:lnTo>
                  <a:lnTo>
                    <a:pt x="1439240" y="774429"/>
                  </a:lnTo>
                  <a:lnTo>
                    <a:pt x="1437966" y="771886"/>
                  </a:lnTo>
                  <a:lnTo>
                    <a:pt x="1436692" y="769978"/>
                  </a:lnTo>
                  <a:lnTo>
                    <a:pt x="1436055" y="767753"/>
                  </a:lnTo>
                  <a:lnTo>
                    <a:pt x="1435418" y="764892"/>
                  </a:lnTo>
                  <a:lnTo>
                    <a:pt x="1435100" y="762667"/>
                  </a:lnTo>
                  <a:lnTo>
                    <a:pt x="1435100" y="760442"/>
                  </a:lnTo>
                  <a:lnTo>
                    <a:pt x="1435418" y="757581"/>
                  </a:lnTo>
                  <a:lnTo>
                    <a:pt x="1435737" y="755356"/>
                  </a:lnTo>
                  <a:lnTo>
                    <a:pt x="1436374" y="752813"/>
                  </a:lnTo>
                  <a:lnTo>
                    <a:pt x="1437329" y="750588"/>
                  </a:lnTo>
                  <a:lnTo>
                    <a:pt x="1438603" y="748363"/>
                  </a:lnTo>
                  <a:lnTo>
                    <a:pt x="1439877" y="745820"/>
                  </a:lnTo>
                  <a:lnTo>
                    <a:pt x="1441470" y="743912"/>
                  </a:lnTo>
                  <a:lnTo>
                    <a:pt x="1443062" y="742005"/>
                  </a:lnTo>
                  <a:lnTo>
                    <a:pt x="1445292" y="740098"/>
                  </a:lnTo>
                  <a:lnTo>
                    <a:pt x="1447203" y="738826"/>
                  </a:lnTo>
                  <a:lnTo>
                    <a:pt x="1449114" y="737555"/>
                  </a:lnTo>
                  <a:lnTo>
                    <a:pt x="1451662" y="736601"/>
                  </a:lnTo>
                  <a:lnTo>
                    <a:pt x="1453891" y="735966"/>
                  </a:lnTo>
                  <a:lnTo>
                    <a:pt x="1456120" y="735330"/>
                  </a:lnTo>
                  <a:lnTo>
                    <a:pt x="1458987" y="735012"/>
                  </a:lnTo>
                  <a:lnTo>
                    <a:pt x="1461216" y="735012"/>
                  </a:lnTo>
                  <a:lnTo>
                    <a:pt x="1464083" y="735330"/>
                  </a:lnTo>
                  <a:lnTo>
                    <a:pt x="1466312" y="735648"/>
                  </a:lnTo>
                  <a:lnTo>
                    <a:pt x="1468542" y="736283"/>
                  </a:lnTo>
                  <a:lnTo>
                    <a:pt x="1471089" y="736919"/>
                  </a:lnTo>
                  <a:lnTo>
                    <a:pt x="1473319" y="738191"/>
                  </a:lnTo>
                  <a:lnTo>
                    <a:pt x="1475548" y="739462"/>
                  </a:lnTo>
                  <a:lnTo>
                    <a:pt x="1477778" y="741369"/>
                  </a:lnTo>
                  <a:lnTo>
                    <a:pt x="1720261" y="947946"/>
                  </a:lnTo>
                  <a:lnTo>
                    <a:pt x="1725967" y="950798"/>
                  </a:lnTo>
                  <a:lnTo>
                    <a:pt x="1748505" y="962222"/>
                  </a:lnTo>
                  <a:lnTo>
                    <a:pt x="1760250" y="967934"/>
                  </a:lnTo>
                  <a:lnTo>
                    <a:pt x="1771043" y="972694"/>
                  </a:lnTo>
                  <a:lnTo>
                    <a:pt x="1782153" y="976819"/>
                  </a:lnTo>
                  <a:lnTo>
                    <a:pt x="1787549" y="978723"/>
                  </a:lnTo>
                  <a:lnTo>
                    <a:pt x="1792628" y="980309"/>
                  </a:lnTo>
                  <a:lnTo>
                    <a:pt x="1797389" y="981579"/>
                  </a:lnTo>
                  <a:lnTo>
                    <a:pt x="1802468" y="982531"/>
                  </a:lnTo>
                  <a:lnTo>
                    <a:pt x="1806912" y="982848"/>
                  </a:lnTo>
                  <a:lnTo>
                    <a:pt x="1811673" y="983165"/>
                  </a:lnTo>
                  <a:lnTo>
                    <a:pt x="1814848" y="983165"/>
                  </a:lnTo>
                  <a:lnTo>
                    <a:pt x="1818974" y="982531"/>
                  </a:lnTo>
                  <a:lnTo>
                    <a:pt x="1820879" y="981896"/>
                  </a:lnTo>
                  <a:lnTo>
                    <a:pt x="1823101" y="981261"/>
                  </a:lnTo>
                  <a:lnTo>
                    <a:pt x="1825640" y="979992"/>
                  </a:lnTo>
                  <a:lnTo>
                    <a:pt x="1827862" y="977771"/>
                  </a:lnTo>
                  <a:lnTo>
                    <a:pt x="1829767" y="975867"/>
                  </a:lnTo>
                  <a:lnTo>
                    <a:pt x="1832306" y="973328"/>
                  </a:lnTo>
                  <a:lnTo>
                    <a:pt x="1834528" y="969838"/>
                  </a:lnTo>
                  <a:lnTo>
                    <a:pt x="1836433" y="965395"/>
                  </a:lnTo>
                  <a:lnTo>
                    <a:pt x="1838972" y="960953"/>
                  </a:lnTo>
                  <a:lnTo>
                    <a:pt x="1840559" y="955558"/>
                  </a:lnTo>
                  <a:lnTo>
                    <a:pt x="1842464" y="948894"/>
                  </a:lnTo>
                  <a:lnTo>
                    <a:pt x="1844369" y="941596"/>
                  </a:lnTo>
                  <a:lnTo>
                    <a:pt x="1845321" y="935884"/>
                  </a:lnTo>
                  <a:lnTo>
                    <a:pt x="1845638" y="929854"/>
                  </a:lnTo>
                  <a:lnTo>
                    <a:pt x="1845321" y="924143"/>
                  </a:lnTo>
                  <a:lnTo>
                    <a:pt x="1844686" y="918113"/>
                  </a:lnTo>
                  <a:lnTo>
                    <a:pt x="1843099" y="912401"/>
                  </a:lnTo>
                  <a:lnTo>
                    <a:pt x="1841194" y="906689"/>
                  </a:lnTo>
                  <a:lnTo>
                    <a:pt x="1839290" y="901295"/>
                  </a:lnTo>
                  <a:lnTo>
                    <a:pt x="1836433" y="895900"/>
                  </a:lnTo>
                  <a:lnTo>
                    <a:pt x="1833576" y="890188"/>
                  </a:lnTo>
                  <a:lnTo>
                    <a:pt x="1830719" y="884794"/>
                  </a:lnTo>
                  <a:lnTo>
                    <a:pt x="1823101" y="874005"/>
                  </a:lnTo>
                  <a:lnTo>
                    <a:pt x="1815483" y="863216"/>
                  </a:lnTo>
                  <a:lnTo>
                    <a:pt x="1807864" y="852744"/>
                  </a:lnTo>
                  <a:lnTo>
                    <a:pt x="1798976" y="841320"/>
                  </a:lnTo>
                  <a:lnTo>
                    <a:pt x="1794850" y="835608"/>
                  </a:lnTo>
                  <a:lnTo>
                    <a:pt x="1791041" y="829896"/>
                  </a:lnTo>
                  <a:lnTo>
                    <a:pt x="1783105" y="817520"/>
                  </a:lnTo>
                  <a:lnTo>
                    <a:pt x="1775487" y="804510"/>
                  </a:lnTo>
                  <a:lnTo>
                    <a:pt x="1772927" y="799925"/>
                  </a:lnTo>
                  <a:lnTo>
                    <a:pt x="1762353" y="789648"/>
                  </a:lnTo>
                  <a:lnTo>
                    <a:pt x="1738534" y="767435"/>
                  </a:lnTo>
                  <a:lnTo>
                    <a:pt x="1711856" y="742048"/>
                  </a:lnTo>
                  <a:lnTo>
                    <a:pt x="1682955" y="714758"/>
                  </a:lnTo>
                  <a:lnTo>
                    <a:pt x="1652148" y="686833"/>
                  </a:lnTo>
                  <a:lnTo>
                    <a:pt x="1620389" y="659225"/>
                  </a:lnTo>
                  <a:lnTo>
                    <a:pt x="1588630" y="631935"/>
                  </a:lnTo>
                  <a:lnTo>
                    <a:pt x="1573385" y="619242"/>
                  </a:lnTo>
                  <a:lnTo>
                    <a:pt x="1557823" y="606866"/>
                  </a:lnTo>
                  <a:lnTo>
                    <a:pt x="1542896" y="595125"/>
                  </a:lnTo>
                  <a:lnTo>
                    <a:pt x="1528605" y="584018"/>
                  </a:lnTo>
                  <a:lnTo>
                    <a:pt x="1514948" y="574181"/>
                  </a:lnTo>
                  <a:lnTo>
                    <a:pt x="1501609" y="564661"/>
                  </a:lnTo>
                  <a:lnTo>
                    <a:pt x="1489223" y="557045"/>
                  </a:lnTo>
                  <a:lnTo>
                    <a:pt x="1477790" y="550064"/>
                  </a:lnTo>
                  <a:lnTo>
                    <a:pt x="1466992" y="544669"/>
                  </a:lnTo>
                  <a:lnTo>
                    <a:pt x="1462228" y="542448"/>
                  </a:lnTo>
                  <a:lnTo>
                    <a:pt x="1457781" y="540544"/>
                  </a:lnTo>
                  <a:lnTo>
                    <a:pt x="1453335" y="538957"/>
                  </a:lnTo>
                  <a:lnTo>
                    <a:pt x="1449206" y="538005"/>
                  </a:lnTo>
                  <a:lnTo>
                    <a:pt x="1445713" y="537371"/>
                  </a:lnTo>
                  <a:lnTo>
                    <a:pt x="1442219" y="537371"/>
                  </a:lnTo>
                  <a:lnTo>
                    <a:pt x="1429516" y="537053"/>
                  </a:lnTo>
                  <a:lnTo>
                    <a:pt x="1417129" y="536101"/>
                  </a:lnTo>
                  <a:lnTo>
                    <a:pt x="1393310" y="533563"/>
                  </a:lnTo>
                  <a:lnTo>
                    <a:pt x="1381559" y="532928"/>
                  </a:lnTo>
                  <a:lnTo>
                    <a:pt x="1369808" y="532611"/>
                  </a:lnTo>
                  <a:lnTo>
                    <a:pt x="1363774" y="532928"/>
                  </a:lnTo>
                  <a:lnTo>
                    <a:pt x="1357740" y="533245"/>
                  </a:lnTo>
                  <a:lnTo>
                    <a:pt x="1351705" y="533880"/>
                  </a:lnTo>
                  <a:lnTo>
                    <a:pt x="1345671" y="535149"/>
                  </a:lnTo>
                  <a:lnTo>
                    <a:pt x="1339637" y="536419"/>
                  </a:lnTo>
                  <a:lnTo>
                    <a:pt x="1333920" y="538323"/>
                  </a:lnTo>
                  <a:lnTo>
                    <a:pt x="1327568" y="540227"/>
                  </a:lnTo>
                  <a:lnTo>
                    <a:pt x="1321534" y="543083"/>
                  </a:lnTo>
                  <a:lnTo>
                    <a:pt x="1315182" y="546256"/>
                  </a:lnTo>
                  <a:lnTo>
                    <a:pt x="1308830" y="549746"/>
                  </a:lnTo>
                  <a:lnTo>
                    <a:pt x="1302161" y="553872"/>
                  </a:lnTo>
                  <a:lnTo>
                    <a:pt x="1295491" y="558949"/>
                  </a:lnTo>
                  <a:lnTo>
                    <a:pt x="1288822" y="564344"/>
                  </a:lnTo>
                  <a:lnTo>
                    <a:pt x="1281517" y="570373"/>
                  </a:lnTo>
                  <a:lnTo>
                    <a:pt x="1274530" y="577037"/>
                  </a:lnTo>
                  <a:lnTo>
                    <a:pt x="1267225" y="584653"/>
                  </a:lnTo>
                  <a:lnTo>
                    <a:pt x="1259921" y="593221"/>
                  </a:lnTo>
                  <a:lnTo>
                    <a:pt x="1252616" y="602106"/>
                  </a:lnTo>
                  <a:lnTo>
                    <a:pt x="1244676" y="612260"/>
                  </a:lnTo>
                  <a:lnTo>
                    <a:pt x="1236737" y="622732"/>
                  </a:lnTo>
                  <a:lnTo>
                    <a:pt x="1232608" y="628444"/>
                  </a:lnTo>
                  <a:lnTo>
                    <a:pt x="1228162" y="633839"/>
                  </a:lnTo>
                  <a:lnTo>
                    <a:pt x="1219269" y="644628"/>
                  </a:lnTo>
                  <a:lnTo>
                    <a:pt x="1209424" y="654783"/>
                  </a:lnTo>
                  <a:lnTo>
                    <a:pt x="1199261" y="664937"/>
                  </a:lnTo>
                  <a:lnTo>
                    <a:pt x="1188145" y="674140"/>
                  </a:lnTo>
                  <a:lnTo>
                    <a:pt x="1177029" y="683342"/>
                  </a:lnTo>
                  <a:lnTo>
                    <a:pt x="1165278" y="691593"/>
                  </a:lnTo>
                  <a:lnTo>
                    <a:pt x="1153845" y="699526"/>
                  </a:lnTo>
                  <a:lnTo>
                    <a:pt x="1141776" y="706508"/>
                  </a:lnTo>
                  <a:lnTo>
                    <a:pt x="1129390" y="713171"/>
                  </a:lnTo>
                  <a:lnTo>
                    <a:pt x="1117322" y="718883"/>
                  </a:lnTo>
                  <a:lnTo>
                    <a:pt x="1105253" y="724278"/>
                  </a:lnTo>
                  <a:lnTo>
                    <a:pt x="1093184" y="728403"/>
                  </a:lnTo>
                  <a:lnTo>
                    <a:pt x="1081433" y="731894"/>
                  </a:lnTo>
                  <a:lnTo>
                    <a:pt x="1070318" y="734433"/>
                  </a:lnTo>
                  <a:lnTo>
                    <a:pt x="1064601" y="735385"/>
                  </a:lnTo>
                  <a:lnTo>
                    <a:pt x="1059202" y="736019"/>
                  </a:lnTo>
                  <a:lnTo>
                    <a:pt x="1053803" y="736654"/>
                  </a:lnTo>
                  <a:lnTo>
                    <a:pt x="1048404" y="736971"/>
                  </a:lnTo>
                  <a:lnTo>
                    <a:pt x="1043322" y="736971"/>
                  </a:lnTo>
                  <a:lnTo>
                    <a:pt x="1038558" y="736654"/>
                  </a:lnTo>
                  <a:lnTo>
                    <a:pt x="1033795" y="736019"/>
                  </a:lnTo>
                  <a:lnTo>
                    <a:pt x="1029031" y="735385"/>
                  </a:lnTo>
                  <a:lnTo>
                    <a:pt x="1024267" y="734433"/>
                  </a:lnTo>
                  <a:lnTo>
                    <a:pt x="1020138" y="732846"/>
                  </a:lnTo>
                  <a:lnTo>
                    <a:pt x="1016009" y="731259"/>
                  </a:lnTo>
                  <a:lnTo>
                    <a:pt x="1012198" y="729355"/>
                  </a:lnTo>
                  <a:lnTo>
                    <a:pt x="1008387" y="727134"/>
                  </a:lnTo>
                  <a:lnTo>
                    <a:pt x="1004894" y="724595"/>
                  </a:lnTo>
                  <a:lnTo>
                    <a:pt x="1001718" y="722057"/>
                  </a:lnTo>
                  <a:lnTo>
                    <a:pt x="998542" y="718883"/>
                  </a:lnTo>
                  <a:lnTo>
                    <a:pt x="996001" y="715710"/>
                  </a:lnTo>
                  <a:lnTo>
                    <a:pt x="993778" y="711902"/>
                  </a:lnTo>
                  <a:lnTo>
                    <a:pt x="991237" y="707777"/>
                  </a:lnTo>
                  <a:lnTo>
                    <a:pt x="989331" y="703652"/>
                  </a:lnTo>
                  <a:lnTo>
                    <a:pt x="987744" y="698892"/>
                  </a:lnTo>
                  <a:lnTo>
                    <a:pt x="986473" y="693814"/>
                  </a:lnTo>
                  <a:lnTo>
                    <a:pt x="985203" y="688420"/>
                  </a:lnTo>
                  <a:lnTo>
                    <a:pt x="984568" y="683025"/>
                  </a:lnTo>
                  <a:lnTo>
                    <a:pt x="984250" y="676678"/>
                  </a:lnTo>
                  <a:lnTo>
                    <a:pt x="984250" y="670332"/>
                  </a:lnTo>
                  <a:lnTo>
                    <a:pt x="984250" y="663668"/>
                  </a:lnTo>
                  <a:lnTo>
                    <a:pt x="984885" y="656369"/>
                  </a:lnTo>
                  <a:lnTo>
                    <a:pt x="986156" y="648753"/>
                  </a:lnTo>
                  <a:lnTo>
                    <a:pt x="987744" y="641138"/>
                  </a:lnTo>
                  <a:lnTo>
                    <a:pt x="989331" y="632887"/>
                  </a:lnTo>
                  <a:lnTo>
                    <a:pt x="991237" y="624002"/>
                  </a:lnTo>
                  <a:lnTo>
                    <a:pt x="994095" y="615116"/>
                  </a:lnTo>
                  <a:lnTo>
                    <a:pt x="996954" y="605914"/>
                  </a:lnTo>
                  <a:lnTo>
                    <a:pt x="1002035" y="594173"/>
                  </a:lnTo>
                  <a:lnTo>
                    <a:pt x="1007752" y="580845"/>
                  </a:lnTo>
                  <a:lnTo>
                    <a:pt x="1015692" y="563074"/>
                  </a:lnTo>
                  <a:lnTo>
                    <a:pt x="1025855" y="542131"/>
                  </a:lnTo>
                  <a:lnTo>
                    <a:pt x="1037606" y="518648"/>
                  </a:lnTo>
                  <a:lnTo>
                    <a:pt x="1050627" y="492944"/>
                  </a:lnTo>
                  <a:lnTo>
                    <a:pt x="1057932" y="479934"/>
                  </a:lnTo>
                  <a:lnTo>
                    <a:pt x="1065554" y="466606"/>
                  </a:lnTo>
                  <a:lnTo>
                    <a:pt x="1073176" y="452961"/>
                  </a:lnTo>
                  <a:lnTo>
                    <a:pt x="1081433" y="439316"/>
                  </a:lnTo>
                  <a:lnTo>
                    <a:pt x="1090326" y="425988"/>
                  </a:lnTo>
                  <a:lnTo>
                    <a:pt x="1098901" y="412660"/>
                  </a:lnTo>
                  <a:lnTo>
                    <a:pt x="1107794" y="399015"/>
                  </a:lnTo>
                  <a:lnTo>
                    <a:pt x="1117322" y="386321"/>
                  </a:lnTo>
                  <a:lnTo>
                    <a:pt x="1126532" y="374263"/>
                  </a:lnTo>
                  <a:lnTo>
                    <a:pt x="1136695" y="362522"/>
                  </a:lnTo>
                  <a:lnTo>
                    <a:pt x="1146223" y="351098"/>
                  </a:lnTo>
                  <a:lnTo>
                    <a:pt x="1156703" y="340626"/>
                  </a:lnTo>
                  <a:lnTo>
                    <a:pt x="1166866" y="331106"/>
                  </a:lnTo>
                  <a:lnTo>
                    <a:pt x="1177029" y="322538"/>
                  </a:lnTo>
                  <a:lnTo>
                    <a:pt x="1182428" y="318095"/>
                  </a:lnTo>
                  <a:lnTo>
                    <a:pt x="1187827" y="314287"/>
                  </a:lnTo>
                  <a:lnTo>
                    <a:pt x="1193226" y="311114"/>
                  </a:lnTo>
                  <a:lnTo>
                    <a:pt x="1197990" y="307624"/>
                  </a:lnTo>
                  <a:lnTo>
                    <a:pt x="1203389" y="304768"/>
                  </a:lnTo>
                  <a:lnTo>
                    <a:pt x="1208788" y="301912"/>
                  </a:lnTo>
                  <a:lnTo>
                    <a:pt x="1214187" y="299690"/>
                  </a:lnTo>
                  <a:lnTo>
                    <a:pt x="1219587" y="297786"/>
                  </a:lnTo>
                  <a:lnTo>
                    <a:pt x="1233878" y="293026"/>
                  </a:lnTo>
                  <a:lnTo>
                    <a:pt x="1248805" y="288584"/>
                  </a:lnTo>
                  <a:lnTo>
                    <a:pt x="1264367" y="284458"/>
                  </a:lnTo>
                  <a:lnTo>
                    <a:pt x="1279929" y="280651"/>
                  </a:lnTo>
                  <a:lnTo>
                    <a:pt x="1296126" y="276843"/>
                  </a:lnTo>
                  <a:lnTo>
                    <a:pt x="1312324" y="273352"/>
                  </a:lnTo>
                  <a:lnTo>
                    <a:pt x="1329156" y="270179"/>
                  </a:lnTo>
                  <a:lnTo>
                    <a:pt x="1345989" y="267323"/>
                  </a:lnTo>
                  <a:lnTo>
                    <a:pt x="1363456" y="264784"/>
                  </a:lnTo>
                  <a:lnTo>
                    <a:pt x="1380606" y="261928"/>
                  </a:lnTo>
                  <a:lnTo>
                    <a:pt x="1398391" y="259707"/>
                  </a:lnTo>
                  <a:lnTo>
                    <a:pt x="1402962" y="259030"/>
                  </a:lnTo>
                  <a:lnTo>
                    <a:pt x="1213954" y="208886"/>
                  </a:lnTo>
                  <a:close/>
                  <a:moveTo>
                    <a:pt x="1214906" y="157162"/>
                  </a:moveTo>
                  <a:lnTo>
                    <a:pt x="1219033" y="157479"/>
                  </a:lnTo>
                  <a:lnTo>
                    <a:pt x="1222842" y="158114"/>
                  </a:lnTo>
                  <a:lnTo>
                    <a:pt x="1555169" y="246562"/>
                  </a:lnTo>
                  <a:lnTo>
                    <a:pt x="1581643" y="245744"/>
                  </a:lnTo>
                  <a:lnTo>
                    <a:pt x="1610544" y="244792"/>
                  </a:lnTo>
                  <a:lnTo>
                    <a:pt x="1637221" y="244475"/>
                  </a:lnTo>
                  <a:lnTo>
                    <a:pt x="1661041" y="244792"/>
                  </a:lnTo>
                  <a:lnTo>
                    <a:pt x="1682002" y="245744"/>
                  </a:lnTo>
                  <a:lnTo>
                    <a:pt x="1698835" y="246379"/>
                  </a:lnTo>
                  <a:lnTo>
                    <a:pt x="1713126" y="247648"/>
                  </a:lnTo>
                  <a:lnTo>
                    <a:pt x="1727418" y="249552"/>
                  </a:lnTo>
                  <a:lnTo>
                    <a:pt x="1740757" y="252091"/>
                  </a:lnTo>
                  <a:lnTo>
                    <a:pt x="1754096" y="254947"/>
                  </a:lnTo>
                  <a:lnTo>
                    <a:pt x="1766799" y="258755"/>
                  </a:lnTo>
                  <a:lnTo>
                    <a:pt x="1779503" y="262563"/>
                  </a:lnTo>
                  <a:lnTo>
                    <a:pt x="1791572" y="267323"/>
                  </a:lnTo>
                  <a:lnTo>
                    <a:pt x="1803323" y="272400"/>
                  </a:lnTo>
                  <a:lnTo>
                    <a:pt x="1814756" y="277795"/>
                  </a:lnTo>
                  <a:lnTo>
                    <a:pt x="1826189" y="283506"/>
                  </a:lnTo>
                  <a:lnTo>
                    <a:pt x="1836988" y="289853"/>
                  </a:lnTo>
                  <a:lnTo>
                    <a:pt x="1847468" y="296834"/>
                  </a:lnTo>
                  <a:lnTo>
                    <a:pt x="1857631" y="303816"/>
                  </a:lnTo>
                  <a:lnTo>
                    <a:pt x="1867477" y="311114"/>
                  </a:lnTo>
                  <a:lnTo>
                    <a:pt x="1877322" y="318730"/>
                  </a:lnTo>
                  <a:lnTo>
                    <a:pt x="1886532" y="326981"/>
                  </a:lnTo>
                  <a:lnTo>
                    <a:pt x="1895742" y="335549"/>
                  </a:lnTo>
                  <a:lnTo>
                    <a:pt x="1904317" y="344117"/>
                  </a:lnTo>
                  <a:lnTo>
                    <a:pt x="1912575" y="352684"/>
                  </a:lnTo>
                  <a:lnTo>
                    <a:pt x="1921150" y="362204"/>
                  </a:lnTo>
                  <a:lnTo>
                    <a:pt x="1928772" y="371407"/>
                  </a:lnTo>
                  <a:lnTo>
                    <a:pt x="1936394" y="380927"/>
                  </a:lnTo>
                  <a:lnTo>
                    <a:pt x="1943699" y="390764"/>
                  </a:lnTo>
                  <a:lnTo>
                    <a:pt x="1951003" y="400601"/>
                  </a:lnTo>
                  <a:lnTo>
                    <a:pt x="1957673" y="410439"/>
                  </a:lnTo>
                  <a:lnTo>
                    <a:pt x="1964342" y="420910"/>
                  </a:lnTo>
                  <a:lnTo>
                    <a:pt x="1970694" y="431065"/>
                  </a:lnTo>
                  <a:lnTo>
                    <a:pt x="1976729" y="441537"/>
                  </a:lnTo>
                  <a:lnTo>
                    <a:pt x="1982445" y="452009"/>
                  </a:lnTo>
                  <a:lnTo>
                    <a:pt x="1988162" y="462163"/>
                  </a:lnTo>
                  <a:lnTo>
                    <a:pt x="1993561" y="472635"/>
                  </a:lnTo>
                  <a:lnTo>
                    <a:pt x="1998643" y="483424"/>
                  </a:lnTo>
                  <a:lnTo>
                    <a:pt x="2008170" y="504051"/>
                  </a:lnTo>
                  <a:lnTo>
                    <a:pt x="2017063" y="524677"/>
                  </a:lnTo>
                  <a:lnTo>
                    <a:pt x="2025003" y="544986"/>
                  </a:lnTo>
                  <a:lnTo>
                    <a:pt x="2031990" y="564661"/>
                  </a:lnTo>
                  <a:lnTo>
                    <a:pt x="2038342" y="584018"/>
                  </a:lnTo>
                  <a:lnTo>
                    <a:pt x="2044058" y="602106"/>
                  </a:lnTo>
                  <a:lnTo>
                    <a:pt x="2048505" y="619559"/>
                  </a:lnTo>
                  <a:lnTo>
                    <a:pt x="2052951" y="635426"/>
                  </a:lnTo>
                  <a:lnTo>
                    <a:pt x="2056762" y="650023"/>
                  </a:lnTo>
                  <a:lnTo>
                    <a:pt x="2059620" y="663668"/>
                  </a:lnTo>
                  <a:lnTo>
                    <a:pt x="2064067" y="685246"/>
                  </a:lnTo>
                  <a:lnTo>
                    <a:pt x="2066290" y="699209"/>
                  </a:lnTo>
                  <a:lnTo>
                    <a:pt x="2066925" y="703969"/>
                  </a:lnTo>
                  <a:lnTo>
                    <a:pt x="1845974" y="818319"/>
                  </a:lnTo>
                  <a:lnTo>
                    <a:pt x="1848495" y="821646"/>
                  </a:lnTo>
                  <a:lnTo>
                    <a:pt x="1858018" y="834339"/>
                  </a:lnTo>
                  <a:lnTo>
                    <a:pt x="1862462" y="841003"/>
                  </a:lnTo>
                  <a:lnTo>
                    <a:pt x="1867541" y="847667"/>
                  </a:lnTo>
                  <a:lnTo>
                    <a:pt x="1872303" y="854965"/>
                  </a:lnTo>
                  <a:lnTo>
                    <a:pt x="1877064" y="862264"/>
                  </a:lnTo>
                  <a:lnTo>
                    <a:pt x="1880873" y="870514"/>
                  </a:lnTo>
                  <a:lnTo>
                    <a:pt x="1885000" y="878447"/>
                  </a:lnTo>
                  <a:lnTo>
                    <a:pt x="1888174" y="886698"/>
                  </a:lnTo>
                  <a:lnTo>
                    <a:pt x="1891348" y="894948"/>
                  </a:lnTo>
                  <a:lnTo>
                    <a:pt x="1893888" y="904151"/>
                  </a:lnTo>
                  <a:lnTo>
                    <a:pt x="1895792" y="913036"/>
                  </a:lnTo>
                  <a:lnTo>
                    <a:pt x="1896427" y="917796"/>
                  </a:lnTo>
                  <a:lnTo>
                    <a:pt x="1896745" y="922556"/>
                  </a:lnTo>
                  <a:lnTo>
                    <a:pt x="1897062" y="927316"/>
                  </a:lnTo>
                  <a:lnTo>
                    <a:pt x="1897062" y="932076"/>
                  </a:lnTo>
                  <a:lnTo>
                    <a:pt x="1896745" y="937153"/>
                  </a:lnTo>
                  <a:lnTo>
                    <a:pt x="1896427" y="942230"/>
                  </a:lnTo>
                  <a:lnTo>
                    <a:pt x="1895475" y="946990"/>
                  </a:lnTo>
                  <a:lnTo>
                    <a:pt x="1894523" y="952067"/>
                  </a:lnTo>
                  <a:lnTo>
                    <a:pt x="1892935" y="958414"/>
                  </a:lnTo>
                  <a:lnTo>
                    <a:pt x="1891666" y="964443"/>
                  </a:lnTo>
                  <a:lnTo>
                    <a:pt x="1890079" y="969838"/>
                  </a:lnTo>
                  <a:lnTo>
                    <a:pt x="1887857" y="975232"/>
                  </a:lnTo>
                  <a:lnTo>
                    <a:pt x="1886269" y="980309"/>
                  </a:lnTo>
                  <a:lnTo>
                    <a:pt x="1884047" y="985069"/>
                  </a:lnTo>
                  <a:lnTo>
                    <a:pt x="1881825" y="989512"/>
                  </a:lnTo>
                  <a:lnTo>
                    <a:pt x="1879603" y="993955"/>
                  </a:lnTo>
                  <a:lnTo>
                    <a:pt x="1877381" y="997762"/>
                  </a:lnTo>
                  <a:lnTo>
                    <a:pt x="1874842" y="1001570"/>
                  </a:lnTo>
                  <a:lnTo>
                    <a:pt x="1872620" y="1004744"/>
                  </a:lnTo>
                  <a:lnTo>
                    <a:pt x="1870081" y="1008235"/>
                  </a:lnTo>
                  <a:lnTo>
                    <a:pt x="1867224" y="1011091"/>
                  </a:lnTo>
                  <a:lnTo>
                    <a:pt x="1864684" y="1013947"/>
                  </a:lnTo>
                  <a:lnTo>
                    <a:pt x="1858971" y="1019024"/>
                  </a:lnTo>
                  <a:lnTo>
                    <a:pt x="1852939" y="1022832"/>
                  </a:lnTo>
                  <a:lnTo>
                    <a:pt x="1847226" y="1026640"/>
                  </a:lnTo>
                  <a:lnTo>
                    <a:pt x="1841194" y="1029178"/>
                  </a:lnTo>
                  <a:lnTo>
                    <a:pt x="1834846" y="1031400"/>
                  </a:lnTo>
                  <a:lnTo>
                    <a:pt x="1828815" y="1032986"/>
                  </a:lnTo>
                  <a:lnTo>
                    <a:pt x="1822783" y="1033938"/>
                  </a:lnTo>
                  <a:lnTo>
                    <a:pt x="1817070" y="1034255"/>
                  </a:lnTo>
                  <a:lnTo>
                    <a:pt x="1811673" y="1034573"/>
                  </a:lnTo>
                  <a:lnTo>
                    <a:pt x="1806595" y="1034255"/>
                  </a:lnTo>
                  <a:lnTo>
                    <a:pt x="1801516" y="1033938"/>
                  </a:lnTo>
                  <a:lnTo>
                    <a:pt x="1796119" y="1033303"/>
                  </a:lnTo>
                  <a:lnTo>
                    <a:pt x="1791041" y="1032669"/>
                  </a:lnTo>
                  <a:lnTo>
                    <a:pt x="1781200" y="1030130"/>
                  </a:lnTo>
                  <a:lnTo>
                    <a:pt x="1770725" y="1027274"/>
                  </a:lnTo>
                  <a:lnTo>
                    <a:pt x="1773899" y="1034890"/>
                  </a:lnTo>
                  <a:lnTo>
                    <a:pt x="1776756" y="1042506"/>
                  </a:lnTo>
                  <a:lnTo>
                    <a:pt x="1778661" y="1050757"/>
                  </a:lnTo>
                  <a:lnTo>
                    <a:pt x="1780883" y="1058372"/>
                  </a:lnTo>
                  <a:lnTo>
                    <a:pt x="1781835" y="1066306"/>
                  </a:lnTo>
                  <a:lnTo>
                    <a:pt x="1782470" y="1074239"/>
                  </a:lnTo>
                  <a:lnTo>
                    <a:pt x="1782470" y="1081855"/>
                  </a:lnTo>
                  <a:lnTo>
                    <a:pt x="1781518" y="1090105"/>
                  </a:lnTo>
                  <a:lnTo>
                    <a:pt x="1780248" y="1096769"/>
                  </a:lnTo>
                  <a:lnTo>
                    <a:pt x="1779296" y="1099942"/>
                  </a:lnTo>
                  <a:lnTo>
                    <a:pt x="1777709" y="1103750"/>
                  </a:lnTo>
                  <a:lnTo>
                    <a:pt x="1776439" y="1107241"/>
                  </a:lnTo>
                  <a:lnTo>
                    <a:pt x="1774534" y="1111049"/>
                  </a:lnTo>
                  <a:lnTo>
                    <a:pt x="1772312" y="1115174"/>
                  </a:lnTo>
                  <a:lnTo>
                    <a:pt x="1770090" y="1118665"/>
                  </a:lnTo>
                  <a:lnTo>
                    <a:pt x="1767551" y="1122473"/>
                  </a:lnTo>
                  <a:lnTo>
                    <a:pt x="1764059" y="1125963"/>
                  </a:lnTo>
                  <a:lnTo>
                    <a:pt x="1760885" y="1129771"/>
                  </a:lnTo>
                  <a:lnTo>
                    <a:pt x="1756758" y="1133262"/>
                  </a:lnTo>
                  <a:lnTo>
                    <a:pt x="1752632" y="1137070"/>
                  </a:lnTo>
                  <a:lnTo>
                    <a:pt x="1747870" y="1140560"/>
                  </a:lnTo>
                  <a:lnTo>
                    <a:pt x="1742791" y="1143416"/>
                  </a:lnTo>
                  <a:lnTo>
                    <a:pt x="1737077" y="1146907"/>
                  </a:lnTo>
                  <a:lnTo>
                    <a:pt x="1729777" y="1150080"/>
                  </a:lnTo>
                  <a:lnTo>
                    <a:pt x="1722476" y="1152619"/>
                  </a:lnTo>
                  <a:lnTo>
                    <a:pt x="1714857" y="1155475"/>
                  </a:lnTo>
                  <a:lnTo>
                    <a:pt x="1707239" y="1157379"/>
                  </a:lnTo>
                  <a:lnTo>
                    <a:pt x="1699621" y="1158965"/>
                  </a:lnTo>
                  <a:lnTo>
                    <a:pt x="1691685" y="1160235"/>
                  </a:lnTo>
                  <a:lnTo>
                    <a:pt x="1683749" y="1160869"/>
                  </a:lnTo>
                  <a:lnTo>
                    <a:pt x="1676131" y="1161186"/>
                  </a:lnTo>
                  <a:lnTo>
                    <a:pt x="1667878" y="1160869"/>
                  </a:lnTo>
                  <a:lnTo>
                    <a:pt x="1659942" y="1160235"/>
                  </a:lnTo>
                  <a:lnTo>
                    <a:pt x="1652324" y="1158965"/>
                  </a:lnTo>
                  <a:lnTo>
                    <a:pt x="1644706" y="1157696"/>
                  </a:lnTo>
                  <a:lnTo>
                    <a:pt x="1646928" y="1163090"/>
                  </a:lnTo>
                  <a:lnTo>
                    <a:pt x="1648515" y="1168485"/>
                  </a:lnTo>
                  <a:lnTo>
                    <a:pt x="1650419" y="1173880"/>
                  </a:lnTo>
                  <a:lnTo>
                    <a:pt x="1651372" y="1179274"/>
                  </a:lnTo>
                  <a:lnTo>
                    <a:pt x="1652324" y="1184034"/>
                  </a:lnTo>
                  <a:lnTo>
                    <a:pt x="1652959" y="1189429"/>
                  </a:lnTo>
                  <a:lnTo>
                    <a:pt x="1653276" y="1194823"/>
                  </a:lnTo>
                  <a:lnTo>
                    <a:pt x="1653276" y="1199900"/>
                  </a:lnTo>
                  <a:lnTo>
                    <a:pt x="1652641" y="1204978"/>
                  </a:lnTo>
                  <a:lnTo>
                    <a:pt x="1651689" y="1209738"/>
                  </a:lnTo>
                  <a:lnTo>
                    <a:pt x="1650419" y="1214498"/>
                  </a:lnTo>
                  <a:lnTo>
                    <a:pt x="1648515" y="1219257"/>
                  </a:lnTo>
                  <a:lnTo>
                    <a:pt x="1646293" y="1223700"/>
                  </a:lnTo>
                  <a:lnTo>
                    <a:pt x="1643118" y="1228143"/>
                  </a:lnTo>
                  <a:lnTo>
                    <a:pt x="1639944" y="1232585"/>
                  </a:lnTo>
                  <a:lnTo>
                    <a:pt x="1635817" y="1236393"/>
                  </a:lnTo>
                  <a:lnTo>
                    <a:pt x="1632643" y="1239566"/>
                  </a:lnTo>
                  <a:lnTo>
                    <a:pt x="1628834" y="1242422"/>
                  </a:lnTo>
                  <a:lnTo>
                    <a:pt x="1625342" y="1245278"/>
                  </a:lnTo>
                  <a:lnTo>
                    <a:pt x="1621216" y="1247817"/>
                  </a:lnTo>
                  <a:lnTo>
                    <a:pt x="1617089" y="1250356"/>
                  </a:lnTo>
                  <a:lnTo>
                    <a:pt x="1613280" y="1252260"/>
                  </a:lnTo>
                  <a:lnTo>
                    <a:pt x="1609153" y="1254163"/>
                  </a:lnTo>
                  <a:lnTo>
                    <a:pt x="1604709" y="1255750"/>
                  </a:lnTo>
                  <a:lnTo>
                    <a:pt x="1600583" y="1257654"/>
                  </a:lnTo>
                  <a:lnTo>
                    <a:pt x="1596139" y="1258923"/>
                  </a:lnTo>
                  <a:lnTo>
                    <a:pt x="1591377" y="1259875"/>
                  </a:lnTo>
                  <a:lnTo>
                    <a:pt x="1587251" y="1260827"/>
                  </a:lnTo>
                  <a:lnTo>
                    <a:pt x="1582489" y="1261462"/>
                  </a:lnTo>
                  <a:lnTo>
                    <a:pt x="1577411" y="1261779"/>
                  </a:lnTo>
                  <a:lnTo>
                    <a:pt x="1572649" y="1262097"/>
                  </a:lnTo>
                  <a:lnTo>
                    <a:pt x="1567888" y="1262414"/>
                  </a:lnTo>
                  <a:lnTo>
                    <a:pt x="1558047" y="1261779"/>
                  </a:lnTo>
                  <a:lnTo>
                    <a:pt x="1548842" y="1260827"/>
                  </a:lnTo>
                  <a:lnTo>
                    <a:pt x="1539319" y="1259241"/>
                  </a:lnTo>
                  <a:lnTo>
                    <a:pt x="1530113" y="1257337"/>
                  </a:lnTo>
                  <a:lnTo>
                    <a:pt x="1520591" y="1254481"/>
                  </a:lnTo>
                  <a:lnTo>
                    <a:pt x="1512020" y="1251308"/>
                  </a:lnTo>
                  <a:lnTo>
                    <a:pt x="1503449" y="1247817"/>
                  </a:lnTo>
                  <a:lnTo>
                    <a:pt x="1494879" y="1244326"/>
                  </a:lnTo>
                  <a:lnTo>
                    <a:pt x="1495196" y="1249086"/>
                  </a:lnTo>
                  <a:lnTo>
                    <a:pt x="1495196" y="1253846"/>
                  </a:lnTo>
                  <a:lnTo>
                    <a:pt x="1495196" y="1258923"/>
                  </a:lnTo>
                  <a:lnTo>
                    <a:pt x="1494879" y="1264001"/>
                  </a:lnTo>
                  <a:lnTo>
                    <a:pt x="1494244" y="1268443"/>
                  </a:lnTo>
                  <a:lnTo>
                    <a:pt x="1493292" y="1273520"/>
                  </a:lnTo>
                  <a:lnTo>
                    <a:pt x="1492022" y="1278280"/>
                  </a:lnTo>
                  <a:lnTo>
                    <a:pt x="1490752" y="1283040"/>
                  </a:lnTo>
                  <a:lnTo>
                    <a:pt x="1487895" y="1289387"/>
                  </a:lnTo>
                  <a:lnTo>
                    <a:pt x="1484721" y="1295099"/>
                  </a:lnTo>
                  <a:lnTo>
                    <a:pt x="1480912" y="1300493"/>
                  </a:lnTo>
                  <a:lnTo>
                    <a:pt x="1477103" y="1305571"/>
                  </a:lnTo>
                  <a:lnTo>
                    <a:pt x="1472024" y="1310330"/>
                  </a:lnTo>
                  <a:lnTo>
                    <a:pt x="1466945" y="1314456"/>
                  </a:lnTo>
                  <a:lnTo>
                    <a:pt x="1460914" y="1317946"/>
                  </a:lnTo>
                  <a:lnTo>
                    <a:pt x="1454883" y="1321120"/>
                  </a:lnTo>
                  <a:lnTo>
                    <a:pt x="1449486" y="1323024"/>
                  </a:lnTo>
                  <a:lnTo>
                    <a:pt x="1443773" y="1324293"/>
                  </a:lnTo>
                  <a:lnTo>
                    <a:pt x="1438059" y="1325245"/>
                  </a:lnTo>
                  <a:lnTo>
                    <a:pt x="1432028" y="1325562"/>
                  </a:lnTo>
                  <a:lnTo>
                    <a:pt x="1425679" y="1325245"/>
                  </a:lnTo>
                  <a:lnTo>
                    <a:pt x="1418696" y="1324293"/>
                  </a:lnTo>
                  <a:lnTo>
                    <a:pt x="1411395" y="1323024"/>
                  </a:lnTo>
                  <a:lnTo>
                    <a:pt x="1404094" y="1321120"/>
                  </a:lnTo>
                  <a:lnTo>
                    <a:pt x="1396793" y="1318581"/>
                  </a:lnTo>
                  <a:lnTo>
                    <a:pt x="1389175" y="1315725"/>
                  </a:lnTo>
                  <a:lnTo>
                    <a:pt x="1381239" y="1312234"/>
                  </a:lnTo>
                  <a:lnTo>
                    <a:pt x="1372669" y="1308744"/>
                  </a:lnTo>
                  <a:lnTo>
                    <a:pt x="1364733" y="1304619"/>
                  </a:lnTo>
                  <a:lnTo>
                    <a:pt x="1356480" y="1299859"/>
                  </a:lnTo>
                  <a:lnTo>
                    <a:pt x="1347909" y="1295416"/>
                  </a:lnTo>
                  <a:lnTo>
                    <a:pt x="1339338" y="1290656"/>
                  </a:lnTo>
                  <a:lnTo>
                    <a:pt x="1322515" y="1279867"/>
                  </a:lnTo>
                  <a:lnTo>
                    <a:pt x="1313888" y="1274172"/>
                  </a:lnTo>
                  <a:lnTo>
                    <a:pt x="1313614" y="1274446"/>
                  </a:lnTo>
                  <a:lnTo>
                    <a:pt x="1311077" y="1277303"/>
                  </a:lnTo>
                  <a:lnTo>
                    <a:pt x="1307590" y="1280796"/>
                  </a:lnTo>
                  <a:lnTo>
                    <a:pt x="1303151" y="1284923"/>
                  </a:lnTo>
                  <a:lnTo>
                    <a:pt x="1297761" y="1289368"/>
                  </a:lnTo>
                  <a:lnTo>
                    <a:pt x="1291737" y="1293496"/>
                  </a:lnTo>
                  <a:lnTo>
                    <a:pt x="1285079" y="1297623"/>
                  </a:lnTo>
                  <a:lnTo>
                    <a:pt x="1280957" y="1299211"/>
                  </a:lnTo>
                  <a:lnTo>
                    <a:pt x="1277469" y="1301116"/>
                  </a:lnTo>
                  <a:lnTo>
                    <a:pt x="1273348" y="1302703"/>
                  </a:lnTo>
                  <a:lnTo>
                    <a:pt x="1268909" y="1303973"/>
                  </a:lnTo>
                  <a:lnTo>
                    <a:pt x="1264787" y="1305243"/>
                  </a:lnTo>
                  <a:lnTo>
                    <a:pt x="1260348" y="1305878"/>
                  </a:lnTo>
                  <a:lnTo>
                    <a:pt x="1255592" y="1306513"/>
                  </a:lnTo>
                  <a:lnTo>
                    <a:pt x="1251154" y="1306513"/>
                  </a:lnTo>
                  <a:lnTo>
                    <a:pt x="1246081" y="1306513"/>
                  </a:lnTo>
                  <a:lnTo>
                    <a:pt x="1241008" y="1306196"/>
                  </a:lnTo>
                  <a:lnTo>
                    <a:pt x="1235935" y="1305243"/>
                  </a:lnTo>
                  <a:lnTo>
                    <a:pt x="1230545" y="1303973"/>
                  </a:lnTo>
                  <a:lnTo>
                    <a:pt x="1225472" y="1302068"/>
                  </a:lnTo>
                  <a:lnTo>
                    <a:pt x="1220082" y="1299528"/>
                  </a:lnTo>
                  <a:lnTo>
                    <a:pt x="1214692" y="1296671"/>
                  </a:lnTo>
                  <a:lnTo>
                    <a:pt x="1208985" y="1293178"/>
                  </a:lnTo>
                  <a:lnTo>
                    <a:pt x="1201693" y="1287781"/>
                  </a:lnTo>
                  <a:lnTo>
                    <a:pt x="1195352" y="1283018"/>
                  </a:lnTo>
                  <a:lnTo>
                    <a:pt x="1189645" y="1277621"/>
                  </a:lnTo>
                  <a:lnTo>
                    <a:pt x="1184889" y="1272223"/>
                  </a:lnTo>
                  <a:lnTo>
                    <a:pt x="1180767" y="1266508"/>
                  </a:lnTo>
                  <a:lnTo>
                    <a:pt x="1177279" y="1261111"/>
                  </a:lnTo>
                  <a:lnTo>
                    <a:pt x="1174743" y="1255713"/>
                  </a:lnTo>
                  <a:lnTo>
                    <a:pt x="1172523" y="1250633"/>
                  </a:lnTo>
                  <a:lnTo>
                    <a:pt x="1171255" y="1245235"/>
                  </a:lnTo>
                  <a:lnTo>
                    <a:pt x="1170304" y="1239838"/>
                  </a:lnTo>
                  <a:lnTo>
                    <a:pt x="1169987" y="1234758"/>
                  </a:lnTo>
                  <a:lnTo>
                    <a:pt x="1169987" y="1229678"/>
                  </a:lnTo>
                  <a:lnTo>
                    <a:pt x="1170304" y="1224915"/>
                  </a:lnTo>
                  <a:lnTo>
                    <a:pt x="1170938" y="1219835"/>
                  </a:lnTo>
                  <a:lnTo>
                    <a:pt x="1172206" y="1215073"/>
                  </a:lnTo>
                  <a:lnTo>
                    <a:pt x="1173792" y="1210310"/>
                  </a:lnTo>
                  <a:lnTo>
                    <a:pt x="1175377" y="1206183"/>
                  </a:lnTo>
                  <a:lnTo>
                    <a:pt x="1177279" y="1201738"/>
                  </a:lnTo>
                  <a:lnTo>
                    <a:pt x="1179182" y="1197610"/>
                  </a:lnTo>
                  <a:lnTo>
                    <a:pt x="1181401" y="1193800"/>
                  </a:lnTo>
                  <a:lnTo>
                    <a:pt x="1185523" y="1186815"/>
                  </a:lnTo>
                  <a:lnTo>
                    <a:pt x="1188434" y="1183124"/>
                  </a:lnTo>
                  <a:lnTo>
                    <a:pt x="1179671" y="1178640"/>
                  </a:lnTo>
                  <a:lnTo>
                    <a:pt x="1146133" y="1161542"/>
                  </a:lnTo>
                  <a:lnTo>
                    <a:pt x="1139156" y="1169987"/>
                  </a:lnTo>
                  <a:lnTo>
                    <a:pt x="1130294" y="1180465"/>
                  </a:lnTo>
                  <a:lnTo>
                    <a:pt x="1122064" y="1189990"/>
                  </a:lnTo>
                  <a:lnTo>
                    <a:pt x="1113517" y="1198563"/>
                  </a:lnTo>
                  <a:lnTo>
                    <a:pt x="1105921" y="1206183"/>
                  </a:lnTo>
                  <a:lnTo>
                    <a:pt x="1098957" y="1212533"/>
                  </a:lnTo>
                  <a:lnTo>
                    <a:pt x="1092943" y="1217930"/>
                  </a:lnTo>
                  <a:lnTo>
                    <a:pt x="1087562" y="1221740"/>
                  </a:lnTo>
                  <a:lnTo>
                    <a:pt x="1068253" y="1234440"/>
                  </a:lnTo>
                  <a:lnTo>
                    <a:pt x="1058441" y="1240790"/>
                  </a:lnTo>
                  <a:lnTo>
                    <a:pt x="1048629" y="1246505"/>
                  </a:lnTo>
                  <a:lnTo>
                    <a:pt x="1038816" y="1251585"/>
                  </a:lnTo>
                  <a:lnTo>
                    <a:pt x="1033752" y="1253808"/>
                  </a:lnTo>
                  <a:lnTo>
                    <a:pt x="1028371" y="1256030"/>
                  </a:lnTo>
                  <a:lnTo>
                    <a:pt x="1023306" y="1257300"/>
                  </a:lnTo>
                  <a:lnTo>
                    <a:pt x="1018242" y="1258570"/>
                  </a:lnTo>
                  <a:lnTo>
                    <a:pt x="1013494" y="1259523"/>
                  </a:lnTo>
                  <a:lnTo>
                    <a:pt x="1008429" y="1260158"/>
                  </a:lnTo>
                  <a:lnTo>
                    <a:pt x="1003048" y="1260475"/>
                  </a:lnTo>
                  <a:lnTo>
                    <a:pt x="997984" y="1260158"/>
                  </a:lnTo>
                  <a:lnTo>
                    <a:pt x="992603" y="1259523"/>
                  </a:lnTo>
                  <a:lnTo>
                    <a:pt x="987855" y="1258253"/>
                  </a:lnTo>
                  <a:lnTo>
                    <a:pt x="982790" y="1256665"/>
                  </a:lnTo>
                  <a:lnTo>
                    <a:pt x="977409" y="1254443"/>
                  </a:lnTo>
                  <a:lnTo>
                    <a:pt x="972345" y="1251585"/>
                  </a:lnTo>
                  <a:lnTo>
                    <a:pt x="966964" y="1248093"/>
                  </a:lnTo>
                  <a:lnTo>
                    <a:pt x="961899" y="1244283"/>
                  </a:lnTo>
                  <a:lnTo>
                    <a:pt x="956835" y="1239520"/>
                  </a:lnTo>
                  <a:lnTo>
                    <a:pt x="951454" y="1234123"/>
                  </a:lnTo>
                  <a:lnTo>
                    <a:pt x="946389" y="1228090"/>
                  </a:lnTo>
                  <a:lnTo>
                    <a:pt x="941008" y="1221105"/>
                  </a:lnTo>
                  <a:lnTo>
                    <a:pt x="935943" y="1213485"/>
                  </a:lnTo>
                  <a:lnTo>
                    <a:pt x="930879" y="1205230"/>
                  </a:lnTo>
                  <a:lnTo>
                    <a:pt x="925498" y="1196023"/>
                  </a:lnTo>
                  <a:lnTo>
                    <a:pt x="923915" y="1192530"/>
                  </a:lnTo>
                  <a:lnTo>
                    <a:pt x="922333" y="1188720"/>
                  </a:lnTo>
                  <a:lnTo>
                    <a:pt x="921700" y="1184593"/>
                  </a:lnTo>
                  <a:lnTo>
                    <a:pt x="921067" y="1180783"/>
                  </a:lnTo>
                  <a:lnTo>
                    <a:pt x="920750" y="1176655"/>
                  </a:lnTo>
                  <a:lnTo>
                    <a:pt x="921067" y="1172845"/>
                  </a:lnTo>
                  <a:lnTo>
                    <a:pt x="921700" y="1168400"/>
                  </a:lnTo>
                  <a:lnTo>
                    <a:pt x="922333" y="1163955"/>
                  </a:lnTo>
                  <a:lnTo>
                    <a:pt x="923915" y="1159510"/>
                  </a:lnTo>
                  <a:lnTo>
                    <a:pt x="925181" y="1155065"/>
                  </a:lnTo>
                  <a:lnTo>
                    <a:pt x="926764" y="1150302"/>
                  </a:lnTo>
                  <a:lnTo>
                    <a:pt x="928980" y="1145540"/>
                  </a:lnTo>
                  <a:lnTo>
                    <a:pt x="931512" y="1140777"/>
                  </a:lnTo>
                  <a:lnTo>
                    <a:pt x="933728" y="1136015"/>
                  </a:lnTo>
                  <a:lnTo>
                    <a:pt x="939742" y="1126172"/>
                  </a:lnTo>
                  <a:lnTo>
                    <a:pt x="946389" y="1116330"/>
                  </a:lnTo>
                  <a:lnTo>
                    <a:pt x="953986" y="1106170"/>
                  </a:lnTo>
                  <a:lnTo>
                    <a:pt x="962532" y="1096010"/>
                  </a:lnTo>
                  <a:lnTo>
                    <a:pt x="971078" y="1085850"/>
                  </a:lnTo>
                  <a:lnTo>
                    <a:pt x="980258" y="1075690"/>
                  </a:lnTo>
                  <a:lnTo>
                    <a:pt x="981263" y="1074682"/>
                  </a:lnTo>
                  <a:lnTo>
                    <a:pt x="961294" y="1063855"/>
                  </a:lnTo>
                  <a:lnTo>
                    <a:pt x="958295" y="1066735"/>
                  </a:lnTo>
                  <a:lnTo>
                    <a:pt x="950387" y="1074331"/>
                  </a:lnTo>
                  <a:lnTo>
                    <a:pt x="942480" y="1081610"/>
                  </a:lnTo>
                  <a:lnTo>
                    <a:pt x="934256" y="1088889"/>
                  </a:lnTo>
                  <a:lnTo>
                    <a:pt x="926032" y="1095535"/>
                  </a:lnTo>
                  <a:lnTo>
                    <a:pt x="917808" y="1102181"/>
                  </a:lnTo>
                  <a:lnTo>
                    <a:pt x="909900" y="1108194"/>
                  </a:lnTo>
                  <a:lnTo>
                    <a:pt x="901360" y="1113890"/>
                  </a:lnTo>
                  <a:lnTo>
                    <a:pt x="893452" y="1119270"/>
                  </a:lnTo>
                  <a:lnTo>
                    <a:pt x="885545" y="1124334"/>
                  </a:lnTo>
                  <a:lnTo>
                    <a:pt x="877637" y="1128764"/>
                  </a:lnTo>
                  <a:lnTo>
                    <a:pt x="869413" y="1132562"/>
                  </a:lnTo>
                  <a:lnTo>
                    <a:pt x="861822" y="1136360"/>
                  </a:lnTo>
                  <a:lnTo>
                    <a:pt x="854546" y="1139208"/>
                  </a:lnTo>
                  <a:lnTo>
                    <a:pt x="847271" y="1141740"/>
                  </a:lnTo>
                  <a:lnTo>
                    <a:pt x="840313" y="1143322"/>
                  </a:lnTo>
                  <a:lnTo>
                    <a:pt x="833354" y="1144272"/>
                  </a:lnTo>
                  <a:lnTo>
                    <a:pt x="826712" y="1144588"/>
                  </a:lnTo>
                  <a:lnTo>
                    <a:pt x="820385" y="1144588"/>
                  </a:lnTo>
                  <a:lnTo>
                    <a:pt x="814059" y="1143955"/>
                  </a:lnTo>
                  <a:lnTo>
                    <a:pt x="808049" y="1143322"/>
                  </a:lnTo>
                  <a:lnTo>
                    <a:pt x="801723" y="1142056"/>
                  </a:lnTo>
                  <a:lnTo>
                    <a:pt x="795713" y="1140790"/>
                  </a:lnTo>
                  <a:lnTo>
                    <a:pt x="790020" y="1138575"/>
                  </a:lnTo>
                  <a:lnTo>
                    <a:pt x="784326" y="1136676"/>
                  </a:lnTo>
                  <a:lnTo>
                    <a:pt x="778633" y="1134461"/>
                  </a:lnTo>
                  <a:lnTo>
                    <a:pt x="773256" y="1131929"/>
                  </a:lnTo>
                  <a:lnTo>
                    <a:pt x="768511" y="1129081"/>
                  </a:lnTo>
                  <a:lnTo>
                    <a:pt x="763450" y="1125916"/>
                  </a:lnTo>
                  <a:lnTo>
                    <a:pt x="758706" y="1123068"/>
                  </a:lnTo>
                  <a:lnTo>
                    <a:pt x="753961" y="1119270"/>
                  </a:lnTo>
                  <a:lnTo>
                    <a:pt x="750165" y="1115789"/>
                  </a:lnTo>
                  <a:lnTo>
                    <a:pt x="746053" y="1111991"/>
                  </a:lnTo>
                  <a:lnTo>
                    <a:pt x="742890" y="1108194"/>
                  </a:lnTo>
                  <a:lnTo>
                    <a:pt x="739411" y="1103763"/>
                  </a:lnTo>
                  <a:lnTo>
                    <a:pt x="736564" y="1099332"/>
                  </a:lnTo>
                  <a:lnTo>
                    <a:pt x="734034" y="1095218"/>
                  </a:lnTo>
                  <a:lnTo>
                    <a:pt x="731820" y="1090471"/>
                  </a:lnTo>
                  <a:lnTo>
                    <a:pt x="730238" y="1085724"/>
                  </a:lnTo>
                  <a:lnTo>
                    <a:pt x="728657" y="1080660"/>
                  </a:lnTo>
                  <a:lnTo>
                    <a:pt x="727708" y="1076230"/>
                  </a:lnTo>
                  <a:lnTo>
                    <a:pt x="727391" y="1071166"/>
                  </a:lnTo>
                  <a:lnTo>
                    <a:pt x="727075" y="1065786"/>
                  </a:lnTo>
                  <a:lnTo>
                    <a:pt x="727708" y="1060722"/>
                  </a:lnTo>
                  <a:lnTo>
                    <a:pt x="728657" y="1055659"/>
                  </a:lnTo>
                  <a:lnTo>
                    <a:pt x="730238" y="1050595"/>
                  </a:lnTo>
                  <a:lnTo>
                    <a:pt x="732136" y="1045215"/>
                  </a:lnTo>
                  <a:lnTo>
                    <a:pt x="734666" y="1040152"/>
                  </a:lnTo>
                  <a:lnTo>
                    <a:pt x="737829" y="1034772"/>
                  </a:lnTo>
                  <a:lnTo>
                    <a:pt x="741309" y="1029392"/>
                  </a:lnTo>
                  <a:lnTo>
                    <a:pt x="758389" y="1006922"/>
                  </a:lnTo>
                  <a:lnTo>
                    <a:pt x="767562" y="994579"/>
                  </a:lnTo>
                  <a:lnTo>
                    <a:pt x="777368" y="981920"/>
                  </a:lnTo>
                  <a:lnTo>
                    <a:pt x="788122" y="968628"/>
                  </a:lnTo>
                  <a:lnTo>
                    <a:pt x="790242" y="966009"/>
                  </a:lnTo>
                  <a:lnTo>
                    <a:pt x="789233" y="965395"/>
                  </a:lnTo>
                  <a:lnTo>
                    <a:pt x="776219" y="957145"/>
                  </a:lnTo>
                  <a:lnTo>
                    <a:pt x="763839" y="949211"/>
                  </a:lnTo>
                  <a:lnTo>
                    <a:pt x="760189" y="946743"/>
                  </a:lnTo>
                  <a:lnTo>
                    <a:pt x="757399" y="948372"/>
                  </a:lnTo>
                  <a:lnTo>
                    <a:pt x="753277" y="949960"/>
                  </a:lnTo>
                  <a:lnTo>
                    <a:pt x="749473" y="951547"/>
                  </a:lnTo>
                  <a:lnTo>
                    <a:pt x="745351" y="952817"/>
                  </a:lnTo>
                  <a:lnTo>
                    <a:pt x="740912" y="954087"/>
                  </a:lnTo>
                  <a:lnTo>
                    <a:pt x="736473" y="955040"/>
                  </a:lnTo>
                  <a:lnTo>
                    <a:pt x="732035" y="955357"/>
                  </a:lnTo>
                  <a:lnTo>
                    <a:pt x="726962" y="955675"/>
                  </a:lnTo>
                  <a:lnTo>
                    <a:pt x="722206" y="955675"/>
                  </a:lnTo>
                  <a:lnTo>
                    <a:pt x="717450" y="955040"/>
                  </a:lnTo>
                  <a:lnTo>
                    <a:pt x="712377" y="954087"/>
                  </a:lnTo>
                  <a:lnTo>
                    <a:pt x="706987" y="952500"/>
                  </a:lnTo>
                  <a:lnTo>
                    <a:pt x="701597" y="950912"/>
                  </a:lnTo>
                  <a:lnTo>
                    <a:pt x="696207" y="948690"/>
                  </a:lnTo>
                  <a:lnTo>
                    <a:pt x="690817" y="945515"/>
                  </a:lnTo>
                  <a:lnTo>
                    <a:pt x="685427" y="942340"/>
                  </a:lnTo>
                  <a:lnTo>
                    <a:pt x="678135" y="936942"/>
                  </a:lnTo>
                  <a:lnTo>
                    <a:pt x="671477" y="931545"/>
                  </a:lnTo>
                  <a:lnTo>
                    <a:pt x="666087" y="926147"/>
                  </a:lnTo>
                  <a:lnTo>
                    <a:pt x="661014" y="920750"/>
                  </a:lnTo>
                  <a:lnTo>
                    <a:pt x="656892" y="915670"/>
                  </a:lnTo>
                  <a:lnTo>
                    <a:pt x="653721" y="910272"/>
                  </a:lnTo>
                  <a:lnTo>
                    <a:pt x="650868" y="904875"/>
                  </a:lnTo>
                  <a:lnTo>
                    <a:pt x="648966" y="899477"/>
                  </a:lnTo>
                  <a:lnTo>
                    <a:pt x="647380" y="894080"/>
                  </a:lnTo>
                  <a:lnTo>
                    <a:pt x="646746" y="889000"/>
                  </a:lnTo>
                  <a:lnTo>
                    <a:pt x="646112" y="883920"/>
                  </a:lnTo>
                  <a:lnTo>
                    <a:pt x="646112" y="878522"/>
                  </a:lnTo>
                  <a:lnTo>
                    <a:pt x="646746" y="873442"/>
                  </a:lnTo>
                  <a:lnTo>
                    <a:pt x="647380" y="868680"/>
                  </a:lnTo>
                  <a:lnTo>
                    <a:pt x="648039" y="865599"/>
                  </a:lnTo>
                  <a:lnTo>
                    <a:pt x="643850" y="862581"/>
                  </a:lnTo>
                  <a:lnTo>
                    <a:pt x="605442" y="834021"/>
                  </a:lnTo>
                  <a:lnTo>
                    <a:pt x="588300" y="821011"/>
                  </a:lnTo>
                  <a:lnTo>
                    <a:pt x="571794" y="808318"/>
                  </a:lnTo>
                  <a:lnTo>
                    <a:pt x="557192" y="796260"/>
                  </a:lnTo>
                  <a:lnTo>
                    <a:pt x="543225" y="784836"/>
                  </a:lnTo>
                  <a:lnTo>
                    <a:pt x="530846" y="774047"/>
                  </a:lnTo>
                  <a:lnTo>
                    <a:pt x="519736" y="763575"/>
                  </a:lnTo>
                  <a:lnTo>
                    <a:pt x="509578" y="753738"/>
                  </a:lnTo>
                  <a:lnTo>
                    <a:pt x="501325" y="744535"/>
                  </a:lnTo>
                  <a:lnTo>
                    <a:pt x="497516" y="739775"/>
                  </a:lnTo>
                  <a:lnTo>
                    <a:pt x="494341" y="735650"/>
                  </a:lnTo>
                  <a:lnTo>
                    <a:pt x="491484" y="731207"/>
                  </a:lnTo>
                  <a:lnTo>
                    <a:pt x="488627" y="727082"/>
                  </a:lnTo>
                  <a:lnTo>
                    <a:pt x="486405" y="723274"/>
                  </a:lnTo>
                  <a:lnTo>
                    <a:pt x="484183" y="719149"/>
                  </a:lnTo>
                  <a:lnTo>
                    <a:pt x="482596" y="715024"/>
                  </a:lnTo>
                  <a:lnTo>
                    <a:pt x="481327" y="711533"/>
                  </a:lnTo>
                  <a:lnTo>
                    <a:pt x="478152" y="699475"/>
                  </a:lnTo>
                  <a:lnTo>
                    <a:pt x="475613" y="687099"/>
                  </a:lnTo>
                  <a:lnTo>
                    <a:pt x="473391" y="675040"/>
                  </a:lnTo>
                  <a:lnTo>
                    <a:pt x="471169" y="662982"/>
                  </a:lnTo>
                  <a:lnTo>
                    <a:pt x="469899" y="650606"/>
                  </a:lnTo>
                  <a:lnTo>
                    <a:pt x="468947" y="638865"/>
                  </a:lnTo>
                  <a:lnTo>
                    <a:pt x="468312" y="626807"/>
                  </a:lnTo>
                  <a:lnTo>
                    <a:pt x="468312" y="614431"/>
                  </a:lnTo>
                  <a:lnTo>
                    <a:pt x="468629" y="602372"/>
                  </a:lnTo>
                  <a:lnTo>
                    <a:pt x="469264" y="589997"/>
                  </a:lnTo>
                  <a:lnTo>
                    <a:pt x="470217" y="577938"/>
                  </a:lnTo>
                  <a:lnTo>
                    <a:pt x="471804" y="565562"/>
                  </a:lnTo>
                  <a:lnTo>
                    <a:pt x="474026" y="553504"/>
                  </a:lnTo>
                  <a:lnTo>
                    <a:pt x="476248" y="541446"/>
                  </a:lnTo>
                  <a:lnTo>
                    <a:pt x="479422" y="529704"/>
                  </a:lnTo>
                  <a:lnTo>
                    <a:pt x="482596" y="517329"/>
                  </a:lnTo>
                  <a:lnTo>
                    <a:pt x="486405" y="505270"/>
                  </a:lnTo>
                  <a:lnTo>
                    <a:pt x="490215" y="493212"/>
                  </a:lnTo>
                  <a:lnTo>
                    <a:pt x="494976" y="481153"/>
                  </a:lnTo>
                  <a:lnTo>
                    <a:pt x="500055" y="469412"/>
                  </a:lnTo>
                  <a:lnTo>
                    <a:pt x="505451" y="457354"/>
                  </a:lnTo>
                  <a:lnTo>
                    <a:pt x="511482" y="445613"/>
                  </a:lnTo>
                  <a:lnTo>
                    <a:pt x="517831" y="433871"/>
                  </a:lnTo>
                  <a:lnTo>
                    <a:pt x="524497" y="421813"/>
                  </a:lnTo>
                  <a:lnTo>
                    <a:pt x="531480" y="410072"/>
                  </a:lnTo>
                  <a:lnTo>
                    <a:pt x="539099" y="398331"/>
                  </a:lnTo>
                  <a:lnTo>
                    <a:pt x="547035" y="386590"/>
                  </a:lnTo>
                  <a:lnTo>
                    <a:pt x="555288" y="375166"/>
                  </a:lnTo>
                  <a:lnTo>
                    <a:pt x="564176" y="363742"/>
                  </a:lnTo>
                  <a:lnTo>
                    <a:pt x="573064" y="352001"/>
                  </a:lnTo>
                  <a:lnTo>
                    <a:pt x="582904" y="340577"/>
                  </a:lnTo>
                  <a:lnTo>
                    <a:pt x="592744" y="329153"/>
                  </a:lnTo>
                  <a:lnTo>
                    <a:pt x="608298" y="312970"/>
                  </a:lnTo>
                  <a:lnTo>
                    <a:pt x="623535" y="297738"/>
                  </a:lnTo>
                  <a:lnTo>
                    <a:pt x="638454" y="282824"/>
                  </a:lnTo>
                  <a:lnTo>
                    <a:pt x="653691" y="269496"/>
                  </a:lnTo>
                  <a:lnTo>
                    <a:pt x="668293" y="256803"/>
                  </a:lnTo>
                  <a:lnTo>
                    <a:pt x="682577" y="245062"/>
                  </a:lnTo>
                  <a:lnTo>
                    <a:pt x="695909" y="234590"/>
                  </a:lnTo>
                  <a:lnTo>
                    <a:pt x="708924" y="224753"/>
                  </a:lnTo>
                  <a:lnTo>
                    <a:pt x="720668" y="216502"/>
                  </a:lnTo>
                  <a:lnTo>
                    <a:pt x="731778" y="208886"/>
                  </a:lnTo>
                  <a:lnTo>
                    <a:pt x="749872" y="196828"/>
                  </a:lnTo>
                  <a:lnTo>
                    <a:pt x="762252" y="189212"/>
                  </a:lnTo>
                  <a:lnTo>
                    <a:pt x="767013" y="186039"/>
                  </a:lnTo>
                  <a:lnTo>
                    <a:pt x="769870" y="184769"/>
                  </a:lnTo>
                  <a:lnTo>
                    <a:pt x="772727" y="183817"/>
                  </a:lnTo>
                  <a:lnTo>
                    <a:pt x="775584" y="183183"/>
                  </a:lnTo>
                  <a:lnTo>
                    <a:pt x="778441" y="182865"/>
                  </a:lnTo>
                  <a:lnTo>
                    <a:pt x="1214906" y="157162"/>
                  </a:lnTo>
                  <a:close/>
                  <a:moveTo>
                    <a:pt x="2261552" y="58737"/>
                  </a:moveTo>
                  <a:lnTo>
                    <a:pt x="2505075" y="597852"/>
                  </a:lnTo>
                  <a:lnTo>
                    <a:pt x="2166937" y="725487"/>
                  </a:lnTo>
                  <a:lnTo>
                    <a:pt x="2163762" y="705484"/>
                  </a:lnTo>
                  <a:lnTo>
                    <a:pt x="2160587" y="685799"/>
                  </a:lnTo>
                  <a:lnTo>
                    <a:pt x="2157095" y="666749"/>
                  </a:lnTo>
                  <a:lnTo>
                    <a:pt x="2153602" y="647699"/>
                  </a:lnTo>
                  <a:lnTo>
                    <a:pt x="2149475" y="629284"/>
                  </a:lnTo>
                  <a:lnTo>
                    <a:pt x="2145030" y="611504"/>
                  </a:lnTo>
                  <a:lnTo>
                    <a:pt x="2140902" y="594359"/>
                  </a:lnTo>
                  <a:lnTo>
                    <a:pt x="2136140" y="577214"/>
                  </a:lnTo>
                  <a:lnTo>
                    <a:pt x="2131060" y="560387"/>
                  </a:lnTo>
                  <a:lnTo>
                    <a:pt x="2126297" y="544512"/>
                  </a:lnTo>
                  <a:lnTo>
                    <a:pt x="2121217" y="528954"/>
                  </a:lnTo>
                  <a:lnTo>
                    <a:pt x="2115820" y="513397"/>
                  </a:lnTo>
                  <a:lnTo>
                    <a:pt x="2110105" y="498792"/>
                  </a:lnTo>
                  <a:lnTo>
                    <a:pt x="2104707" y="484187"/>
                  </a:lnTo>
                  <a:lnTo>
                    <a:pt x="2098675" y="469899"/>
                  </a:lnTo>
                  <a:lnTo>
                    <a:pt x="2092960" y="456564"/>
                  </a:lnTo>
                  <a:lnTo>
                    <a:pt x="2086927" y="443229"/>
                  </a:lnTo>
                  <a:lnTo>
                    <a:pt x="2080577" y="430212"/>
                  </a:lnTo>
                  <a:lnTo>
                    <a:pt x="2074862" y="417829"/>
                  </a:lnTo>
                  <a:lnTo>
                    <a:pt x="2068512" y="405764"/>
                  </a:lnTo>
                  <a:lnTo>
                    <a:pt x="2062162" y="394334"/>
                  </a:lnTo>
                  <a:lnTo>
                    <a:pt x="2055812" y="382904"/>
                  </a:lnTo>
                  <a:lnTo>
                    <a:pt x="2049145" y="371792"/>
                  </a:lnTo>
                  <a:lnTo>
                    <a:pt x="2042795" y="361314"/>
                  </a:lnTo>
                  <a:lnTo>
                    <a:pt x="2036127" y="350837"/>
                  </a:lnTo>
                  <a:lnTo>
                    <a:pt x="2029142" y="340994"/>
                  </a:lnTo>
                  <a:lnTo>
                    <a:pt x="2022792" y="331469"/>
                  </a:lnTo>
                  <a:lnTo>
                    <a:pt x="2016125" y="321944"/>
                  </a:lnTo>
                  <a:lnTo>
                    <a:pt x="2002790" y="304799"/>
                  </a:lnTo>
                  <a:lnTo>
                    <a:pt x="1989772" y="288607"/>
                  </a:lnTo>
                  <a:lnTo>
                    <a:pt x="1977072" y="273684"/>
                  </a:lnTo>
                  <a:lnTo>
                    <a:pt x="1964372" y="260349"/>
                  </a:lnTo>
                  <a:lnTo>
                    <a:pt x="1951990" y="247967"/>
                  </a:lnTo>
                  <a:lnTo>
                    <a:pt x="1940242" y="236537"/>
                  </a:lnTo>
                  <a:lnTo>
                    <a:pt x="1928812" y="226377"/>
                  </a:lnTo>
                  <a:lnTo>
                    <a:pt x="1918017" y="217169"/>
                  </a:lnTo>
                  <a:lnTo>
                    <a:pt x="1907857" y="209232"/>
                  </a:lnTo>
                  <a:lnTo>
                    <a:pt x="1898332" y="202247"/>
                  </a:lnTo>
                  <a:lnTo>
                    <a:pt x="1889760" y="196214"/>
                  </a:lnTo>
                  <a:lnTo>
                    <a:pt x="1882140" y="191134"/>
                  </a:lnTo>
                  <a:lnTo>
                    <a:pt x="1875472" y="187007"/>
                  </a:lnTo>
                  <a:lnTo>
                    <a:pt x="1869757" y="183514"/>
                  </a:lnTo>
                  <a:lnTo>
                    <a:pt x="1861502" y="179387"/>
                  </a:lnTo>
                  <a:lnTo>
                    <a:pt x="1858962" y="177799"/>
                  </a:lnTo>
                  <a:lnTo>
                    <a:pt x="2261552" y="58737"/>
                  </a:lnTo>
                  <a:close/>
                  <a:moveTo>
                    <a:pt x="371173" y="0"/>
                  </a:moveTo>
                  <a:lnTo>
                    <a:pt x="708025" y="151447"/>
                  </a:lnTo>
                  <a:lnTo>
                    <a:pt x="701351" y="153352"/>
                  </a:lnTo>
                  <a:lnTo>
                    <a:pt x="693089" y="155892"/>
                  </a:lnTo>
                  <a:lnTo>
                    <a:pt x="682284" y="159702"/>
                  </a:lnTo>
                  <a:lnTo>
                    <a:pt x="668937" y="165100"/>
                  </a:lnTo>
                  <a:lnTo>
                    <a:pt x="653366" y="172085"/>
                  </a:lnTo>
                  <a:lnTo>
                    <a:pt x="644468" y="176212"/>
                  </a:lnTo>
                  <a:lnTo>
                    <a:pt x="635570" y="180657"/>
                  </a:lnTo>
                  <a:lnTo>
                    <a:pt x="626354" y="186055"/>
                  </a:lnTo>
                  <a:lnTo>
                    <a:pt x="616185" y="191770"/>
                  </a:lnTo>
                  <a:lnTo>
                    <a:pt x="606016" y="198120"/>
                  </a:lnTo>
                  <a:lnTo>
                    <a:pt x="595529" y="204787"/>
                  </a:lnTo>
                  <a:lnTo>
                    <a:pt x="584724" y="212090"/>
                  </a:lnTo>
                  <a:lnTo>
                    <a:pt x="573602" y="220345"/>
                  </a:lnTo>
                  <a:lnTo>
                    <a:pt x="562479" y="228917"/>
                  </a:lnTo>
                  <a:lnTo>
                    <a:pt x="550721" y="237807"/>
                  </a:lnTo>
                  <a:lnTo>
                    <a:pt x="538963" y="247967"/>
                  </a:lnTo>
                  <a:lnTo>
                    <a:pt x="527205" y="258445"/>
                  </a:lnTo>
                  <a:lnTo>
                    <a:pt x="515129" y="269875"/>
                  </a:lnTo>
                  <a:lnTo>
                    <a:pt x="503054" y="281940"/>
                  </a:lnTo>
                  <a:lnTo>
                    <a:pt x="491296" y="294640"/>
                  </a:lnTo>
                  <a:lnTo>
                    <a:pt x="479220" y="308292"/>
                  </a:lnTo>
                  <a:lnTo>
                    <a:pt x="467462" y="322580"/>
                  </a:lnTo>
                  <a:lnTo>
                    <a:pt x="455386" y="337820"/>
                  </a:lnTo>
                  <a:lnTo>
                    <a:pt x="443628" y="353695"/>
                  </a:lnTo>
                  <a:lnTo>
                    <a:pt x="431870" y="370840"/>
                  </a:lnTo>
                  <a:lnTo>
                    <a:pt x="427421" y="378142"/>
                  </a:lnTo>
                  <a:lnTo>
                    <a:pt x="422654" y="385445"/>
                  </a:lnTo>
                  <a:lnTo>
                    <a:pt x="418205" y="392747"/>
                  </a:lnTo>
                  <a:lnTo>
                    <a:pt x="414392" y="400050"/>
                  </a:lnTo>
                  <a:lnTo>
                    <a:pt x="406447" y="415290"/>
                  </a:lnTo>
                  <a:lnTo>
                    <a:pt x="399774" y="430530"/>
                  </a:lnTo>
                  <a:lnTo>
                    <a:pt x="393418" y="446087"/>
                  </a:lnTo>
                  <a:lnTo>
                    <a:pt x="388015" y="461327"/>
                  </a:lnTo>
                  <a:lnTo>
                    <a:pt x="383249" y="476567"/>
                  </a:lnTo>
                  <a:lnTo>
                    <a:pt x="378800" y="492125"/>
                  </a:lnTo>
                  <a:lnTo>
                    <a:pt x="375304" y="507365"/>
                  </a:lnTo>
                  <a:lnTo>
                    <a:pt x="371808" y="522287"/>
                  </a:lnTo>
                  <a:lnTo>
                    <a:pt x="369266" y="537527"/>
                  </a:lnTo>
                  <a:lnTo>
                    <a:pt x="366724" y="552132"/>
                  </a:lnTo>
                  <a:lnTo>
                    <a:pt x="365135" y="566737"/>
                  </a:lnTo>
                  <a:lnTo>
                    <a:pt x="363864" y="581025"/>
                  </a:lnTo>
                  <a:lnTo>
                    <a:pt x="362910" y="594995"/>
                  </a:lnTo>
                  <a:lnTo>
                    <a:pt x="362275" y="608330"/>
                  </a:lnTo>
                  <a:lnTo>
                    <a:pt x="361322" y="621347"/>
                  </a:lnTo>
                  <a:lnTo>
                    <a:pt x="361322" y="633730"/>
                  </a:lnTo>
                  <a:lnTo>
                    <a:pt x="361322" y="645795"/>
                  </a:lnTo>
                  <a:lnTo>
                    <a:pt x="361957" y="656907"/>
                  </a:lnTo>
                  <a:lnTo>
                    <a:pt x="363228" y="678180"/>
                  </a:lnTo>
                  <a:lnTo>
                    <a:pt x="364499" y="695642"/>
                  </a:lnTo>
                  <a:lnTo>
                    <a:pt x="366088" y="710247"/>
                  </a:lnTo>
                  <a:lnTo>
                    <a:pt x="367359" y="721042"/>
                  </a:lnTo>
                  <a:lnTo>
                    <a:pt x="369266" y="730250"/>
                  </a:lnTo>
                  <a:lnTo>
                    <a:pt x="0" y="553720"/>
                  </a:lnTo>
                  <a:lnTo>
                    <a:pt x="37117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pic>
        <p:nvPicPr>
          <p:cNvPr id="57" name="Picture 64"/>
          <p:cNvPicPr>
            <a:picLocks noGrp="1" noSelect="1" noRot="1" noChangeAspect="1" noMove="1" noResize="1" noChangeShapeType="1"/>
          </p:cNvPicPr>
          <p:nvPr/>
        </p:nvPicPr>
        <p:blipFill>
          <a:blip r:embed="rId16" cstate="print">
            <a:extLst>
              <a:ext uri="{28A0092B-C50C-407E-A947-70E740481C1C}">
                <a14:useLocalDpi xmlns:a14="http://schemas.microsoft.com/office/drawing/2010/main" val="0"/>
              </a:ext>
            </a:extLst>
          </a:blip>
          <a:stretch>
            <a:fillRect/>
          </a:stretch>
        </p:blipFill>
        <p:spPr>
          <a:xfrm>
            <a:off x="4778155" y="23607419"/>
            <a:ext cx="2635691" cy="681371"/>
          </a:xfrm>
          <a:prstGeom prst="rect">
            <a:avLst/>
          </a:prstGeom>
        </p:spPr>
      </p:pic>
      <p:grpSp>
        <p:nvGrpSpPr>
          <p:cNvPr id="7" name="组合 44"/>
          <p:cNvGrpSpPr/>
          <p:nvPr/>
        </p:nvGrpSpPr>
        <p:grpSpPr>
          <a:xfrm flipH="1">
            <a:off x="-431572" y="-423199"/>
            <a:ext cx="6345905" cy="8214531"/>
            <a:chOff x="426691" y="11113"/>
            <a:chExt cx="4297710" cy="5563222"/>
          </a:xfrm>
        </p:grpSpPr>
        <p:sp>
          <p:nvSpPr>
            <p:cNvPr id="49" name="Freeform 52"/>
            <p:cNvSpPr/>
            <p:nvPr/>
          </p:nvSpPr>
          <p:spPr bwMode="auto">
            <a:xfrm>
              <a:off x="1055688" y="1230313"/>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3"/>
            <p:cNvSpPr/>
            <p:nvPr/>
          </p:nvSpPr>
          <p:spPr bwMode="auto">
            <a:xfrm>
              <a:off x="1055688" y="1230313"/>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4"/>
            <p:cNvSpPr/>
            <p:nvPr/>
          </p:nvSpPr>
          <p:spPr bwMode="auto">
            <a:xfrm>
              <a:off x="1878013" y="406401"/>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5"/>
            <p:cNvSpPr/>
            <p:nvPr/>
          </p:nvSpPr>
          <p:spPr bwMode="auto">
            <a:xfrm>
              <a:off x="1878013" y="406401"/>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6"/>
            <p:cNvSpPr/>
            <p:nvPr/>
          </p:nvSpPr>
          <p:spPr bwMode="auto">
            <a:xfrm>
              <a:off x="923926" y="476251"/>
              <a:ext cx="962025" cy="962025"/>
            </a:xfrm>
            <a:custGeom>
              <a:avLst/>
              <a:gdLst>
                <a:gd name="T0" fmla="*/ 606 w 606"/>
                <a:gd name="T1" fmla="*/ 303 h 606"/>
                <a:gd name="T2" fmla="*/ 303 w 606"/>
                <a:gd name="T3" fmla="*/ 606 h 606"/>
                <a:gd name="T4" fmla="*/ 0 w 606"/>
                <a:gd name="T5" fmla="*/ 303 h 606"/>
                <a:gd name="T6" fmla="*/ 303 w 606"/>
                <a:gd name="T7" fmla="*/ 0 h 606"/>
                <a:gd name="T8" fmla="*/ 606 w 606"/>
                <a:gd name="T9" fmla="*/ 303 h 606"/>
              </a:gdLst>
              <a:ahLst/>
              <a:cxnLst>
                <a:cxn ang="0">
                  <a:pos x="T0" y="T1"/>
                </a:cxn>
                <a:cxn ang="0">
                  <a:pos x="T2" y="T3"/>
                </a:cxn>
                <a:cxn ang="0">
                  <a:pos x="T4" y="T5"/>
                </a:cxn>
                <a:cxn ang="0">
                  <a:pos x="T6" y="T7"/>
                </a:cxn>
                <a:cxn ang="0">
                  <a:pos x="T8" y="T9"/>
                </a:cxn>
              </a:cxnLst>
              <a:rect l="0" t="0" r="r" b="b"/>
              <a:pathLst>
                <a:path w="606" h="606">
                  <a:moveTo>
                    <a:pt x="606" y="303"/>
                  </a:moveTo>
                  <a:lnTo>
                    <a:pt x="303" y="606"/>
                  </a:lnTo>
                  <a:lnTo>
                    <a:pt x="0" y="303"/>
                  </a:lnTo>
                  <a:lnTo>
                    <a:pt x="303" y="0"/>
                  </a:lnTo>
                  <a:lnTo>
                    <a:pt x="606" y="303"/>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7"/>
            <p:cNvSpPr/>
            <p:nvPr/>
          </p:nvSpPr>
          <p:spPr bwMode="auto">
            <a:xfrm>
              <a:off x="923926" y="476251"/>
              <a:ext cx="962025" cy="962025"/>
            </a:xfrm>
            <a:custGeom>
              <a:avLst/>
              <a:gdLst>
                <a:gd name="T0" fmla="*/ 606 w 606"/>
                <a:gd name="T1" fmla="*/ 303 h 606"/>
                <a:gd name="T2" fmla="*/ 303 w 606"/>
                <a:gd name="T3" fmla="*/ 606 h 606"/>
                <a:gd name="T4" fmla="*/ 0 w 606"/>
                <a:gd name="T5" fmla="*/ 303 h 606"/>
                <a:gd name="T6" fmla="*/ 303 w 606"/>
                <a:gd name="T7" fmla="*/ 0 h 606"/>
                <a:gd name="T8" fmla="*/ 606 w 606"/>
                <a:gd name="T9" fmla="*/ 303 h 606"/>
              </a:gdLst>
              <a:ahLst/>
              <a:cxnLst>
                <a:cxn ang="0">
                  <a:pos x="T0" y="T1"/>
                </a:cxn>
                <a:cxn ang="0">
                  <a:pos x="T2" y="T3"/>
                </a:cxn>
                <a:cxn ang="0">
                  <a:pos x="T4" y="T5"/>
                </a:cxn>
                <a:cxn ang="0">
                  <a:pos x="T6" y="T7"/>
                </a:cxn>
                <a:cxn ang="0">
                  <a:pos x="T8" y="T9"/>
                </a:cxn>
              </a:cxnLst>
              <a:rect l="0" t="0" r="r" b="b"/>
              <a:pathLst>
                <a:path w="606" h="606">
                  <a:moveTo>
                    <a:pt x="606" y="303"/>
                  </a:moveTo>
                  <a:lnTo>
                    <a:pt x="303" y="606"/>
                  </a:lnTo>
                  <a:lnTo>
                    <a:pt x="0" y="303"/>
                  </a:lnTo>
                  <a:lnTo>
                    <a:pt x="303" y="0"/>
                  </a:lnTo>
                  <a:lnTo>
                    <a:pt x="606" y="30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58"/>
            <p:cNvSpPr/>
            <p:nvPr/>
          </p:nvSpPr>
          <p:spPr bwMode="auto">
            <a:xfrm>
              <a:off x="1878013" y="2054226"/>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59"/>
            <p:cNvSpPr/>
            <p:nvPr/>
          </p:nvSpPr>
          <p:spPr bwMode="auto">
            <a:xfrm>
              <a:off x="1878013" y="2054226"/>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60"/>
            <p:cNvSpPr/>
            <p:nvPr/>
          </p:nvSpPr>
          <p:spPr bwMode="auto">
            <a:xfrm>
              <a:off x="2011363" y="3421063"/>
              <a:ext cx="646113" cy="646113"/>
            </a:xfrm>
            <a:custGeom>
              <a:avLst/>
              <a:gdLst>
                <a:gd name="T0" fmla="*/ 407 w 407"/>
                <a:gd name="T1" fmla="*/ 203 h 407"/>
                <a:gd name="T2" fmla="*/ 203 w 407"/>
                <a:gd name="T3" fmla="*/ 407 h 407"/>
                <a:gd name="T4" fmla="*/ 0 w 407"/>
                <a:gd name="T5" fmla="*/ 203 h 407"/>
                <a:gd name="T6" fmla="*/ 203 w 407"/>
                <a:gd name="T7" fmla="*/ 0 h 407"/>
                <a:gd name="T8" fmla="*/ 407 w 407"/>
                <a:gd name="T9" fmla="*/ 203 h 407"/>
              </a:gdLst>
              <a:ahLst/>
              <a:cxnLst>
                <a:cxn ang="0">
                  <a:pos x="T0" y="T1"/>
                </a:cxn>
                <a:cxn ang="0">
                  <a:pos x="T2" y="T3"/>
                </a:cxn>
                <a:cxn ang="0">
                  <a:pos x="T4" y="T5"/>
                </a:cxn>
                <a:cxn ang="0">
                  <a:pos x="T6" y="T7"/>
                </a:cxn>
                <a:cxn ang="0">
                  <a:pos x="T8" y="T9"/>
                </a:cxn>
              </a:cxnLst>
              <a:rect l="0" t="0" r="r" b="b"/>
              <a:pathLst>
                <a:path w="407" h="407">
                  <a:moveTo>
                    <a:pt x="407" y="203"/>
                  </a:moveTo>
                  <a:lnTo>
                    <a:pt x="203" y="407"/>
                  </a:lnTo>
                  <a:lnTo>
                    <a:pt x="0" y="203"/>
                  </a:lnTo>
                  <a:lnTo>
                    <a:pt x="203" y="0"/>
                  </a:lnTo>
                  <a:lnTo>
                    <a:pt x="407" y="203"/>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1"/>
            <p:cNvSpPr>
              <a:spLocks noEditPoints="1"/>
            </p:cNvSpPr>
            <p:nvPr/>
          </p:nvSpPr>
          <p:spPr bwMode="auto">
            <a:xfrm>
              <a:off x="2884488" y="11113"/>
              <a:ext cx="1839913" cy="3322638"/>
            </a:xfrm>
            <a:custGeom>
              <a:avLst/>
              <a:gdLst>
                <a:gd name="T0" fmla="*/ 4 w 1159"/>
                <a:gd name="T1" fmla="*/ 1166 h 2093"/>
                <a:gd name="T2" fmla="*/ 0 w 1159"/>
                <a:gd name="T3" fmla="*/ 1171 h 2093"/>
                <a:gd name="T4" fmla="*/ 921 w 1159"/>
                <a:gd name="T5" fmla="*/ 2093 h 2093"/>
                <a:gd name="T6" fmla="*/ 1159 w 1159"/>
                <a:gd name="T7" fmla="*/ 1855 h 2093"/>
                <a:gd name="T8" fmla="*/ 1159 w 1159"/>
                <a:gd name="T9" fmla="*/ 1846 h 2093"/>
                <a:gd name="T10" fmla="*/ 921 w 1159"/>
                <a:gd name="T11" fmla="*/ 2084 h 2093"/>
                <a:gd name="T12" fmla="*/ 4 w 1159"/>
                <a:gd name="T13" fmla="*/ 1166 h 2093"/>
                <a:gd name="T14" fmla="*/ 478 w 1159"/>
                <a:gd name="T15" fmla="*/ 0 h 2093"/>
                <a:gd name="T16" fmla="*/ 469 w 1159"/>
                <a:gd name="T17" fmla="*/ 0 h 2093"/>
                <a:gd name="T18" fmla="*/ 52 w 1159"/>
                <a:gd name="T19" fmla="*/ 417 h 2093"/>
                <a:gd name="T20" fmla="*/ 56 w 1159"/>
                <a:gd name="T21" fmla="*/ 421 h 2093"/>
                <a:gd name="T22" fmla="*/ 478 w 1159"/>
                <a:gd name="T23" fmla="*/ 0 h 2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9" h="2093">
                  <a:moveTo>
                    <a:pt x="4" y="1166"/>
                  </a:moveTo>
                  <a:lnTo>
                    <a:pt x="0" y="1171"/>
                  </a:lnTo>
                  <a:lnTo>
                    <a:pt x="921" y="2093"/>
                  </a:lnTo>
                  <a:lnTo>
                    <a:pt x="1159" y="1855"/>
                  </a:lnTo>
                  <a:lnTo>
                    <a:pt x="1159" y="1846"/>
                  </a:lnTo>
                  <a:lnTo>
                    <a:pt x="921" y="2084"/>
                  </a:lnTo>
                  <a:lnTo>
                    <a:pt x="4" y="1166"/>
                  </a:lnTo>
                  <a:close/>
                  <a:moveTo>
                    <a:pt x="478" y="0"/>
                  </a:moveTo>
                  <a:lnTo>
                    <a:pt x="469" y="0"/>
                  </a:lnTo>
                  <a:lnTo>
                    <a:pt x="52" y="417"/>
                  </a:lnTo>
                  <a:lnTo>
                    <a:pt x="56" y="421"/>
                  </a:lnTo>
                  <a:lnTo>
                    <a:pt x="478" y="0"/>
                  </a:lnTo>
                  <a:close/>
                </a:path>
              </a:pathLst>
            </a:custGeom>
            <a:solidFill>
              <a:srgbClr val="99DD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65"/>
            <p:cNvSpPr>
              <a:spLocks noEditPoints="1"/>
            </p:cNvSpPr>
            <p:nvPr/>
          </p:nvSpPr>
          <p:spPr bwMode="auto">
            <a:xfrm>
              <a:off x="426691" y="178768"/>
              <a:ext cx="3132043" cy="5395567"/>
            </a:xfrm>
            <a:custGeom>
              <a:avLst/>
              <a:gdLst>
                <a:gd name="T0" fmla="*/ 1638 w 1749"/>
                <a:gd name="T1" fmla="*/ 1639 h 3013"/>
                <a:gd name="T2" fmla="*/ 1634 w 1749"/>
                <a:gd name="T3" fmla="*/ 1643 h 3013"/>
                <a:gd name="T4" fmla="*/ 1740 w 1749"/>
                <a:gd name="T5" fmla="*/ 1749 h 3013"/>
                <a:gd name="T6" fmla="*/ 477 w 1749"/>
                <a:gd name="T7" fmla="*/ 3013 h 3013"/>
                <a:gd name="T8" fmla="*/ 486 w 1749"/>
                <a:gd name="T9" fmla="*/ 3013 h 3013"/>
                <a:gd name="T10" fmla="*/ 1749 w 1749"/>
                <a:gd name="T11" fmla="*/ 1749 h 3013"/>
                <a:gd name="T12" fmla="*/ 1638 w 1749"/>
                <a:gd name="T13" fmla="*/ 1639 h 3013"/>
                <a:gd name="T14" fmla="*/ 518 w 1749"/>
                <a:gd name="T15" fmla="*/ 518 h 3013"/>
                <a:gd name="T16" fmla="*/ 513 w 1749"/>
                <a:gd name="T17" fmla="*/ 523 h 3013"/>
                <a:gd name="T18" fmla="*/ 597 w 1749"/>
                <a:gd name="T19" fmla="*/ 606 h 3013"/>
                <a:gd name="T20" fmla="*/ 602 w 1749"/>
                <a:gd name="T21" fmla="*/ 602 h 3013"/>
                <a:gd name="T22" fmla="*/ 518 w 1749"/>
                <a:gd name="T23" fmla="*/ 518 h 3013"/>
                <a:gd name="T24" fmla="*/ 0 w 1749"/>
                <a:gd name="T25" fmla="*/ 0 h 3013"/>
                <a:gd name="T26" fmla="*/ 0 w 1749"/>
                <a:gd name="T27" fmla="*/ 0 h 3013"/>
                <a:gd name="T28" fmla="*/ 0 w 1749"/>
                <a:gd name="T29" fmla="*/ 9 h 3013"/>
                <a:gd name="T30" fmla="*/ 0 w 1749"/>
                <a:gd name="T31" fmla="*/ 9 h 3013"/>
                <a:gd name="T32" fmla="*/ 211 w 1749"/>
                <a:gd name="T33" fmla="*/ 219 h 3013"/>
                <a:gd name="T34" fmla="*/ 215 w 1749"/>
                <a:gd name="T35" fmla="*/ 215 h 3013"/>
                <a:gd name="T36" fmla="*/ 3 w 1749"/>
                <a:gd name="T37" fmla="*/ 2 h 3013"/>
                <a:gd name="T38" fmla="*/ 0 w 1749"/>
                <a:gd name="T39" fmla="*/ 0 h 3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9" h="3013">
                  <a:moveTo>
                    <a:pt x="1638" y="1639"/>
                  </a:moveTo>
                  <a:lnTo>
                    <a:pt x="1634" y="1643"/>
                  </a:lnTo>
                  <a:lnTo>
                    <a:pt x="1740" y="1749"/>
                  </a:lnTo>
                  <a:lnTo>
                    <a:pt x="477" y="3013"/>
                  </a:lnTo>
                  <a:lnTo>
                    <a:pt x="486" y="3013"/>
                  </a:lnTo>
                  <a:lnTo>
                    <a:pt x="1749" y="1749"/>
                  </a:lnTo>
                  <a:lnTo>
                    <a:pt x="1638" y="1639"/>
                  </a:lnTo>
                  <a:close/>
                  <a:moveTo>
                    <a:pt x="518" y="518"/>
                  </a:moveTo>
                  <a:lnTo>
                    <a:pt x="513" y="523"/>
                  </a:lnTo>
                  <a:lnTo>
                    <a:pt x="597" y="606"/>
                  </a:lnTo>
                  <a:lnTo>
                    <a:pt x="602" y="602"/>
                  </a:lnTo>
                  <a:lnTo>
                    <a:pt x="518" y="518"/>
                  </a:lnTo>
                  <a:close/>
                  <a:moveTo>
                    <a:pt x="0" y="0"/>
                  </a:moveTo>
                  <a:lnTo>
                    <a:pt x="0" y="0"/>
                  </a:lnTo>
                  <a:lnTo>
                    <a:pt x="0" y="9"/>
                  </a:lnTo>
                  <a:lnTo>
                    <a:pt x="0" y="9"/>
                  </a:lnTo>
                  <a:lnTo>
                    <a:pt x="211" y="219"/>
                  </a:lnTo>
                  <a:lnTo>
                    <a:pt x="215" y="215"/>
                  </a:lnTo>
                  <a:lnTo>
                    <a:pt x="3" y="2"/>
                  </a:lnTo>
                  <a:lnTo>
                    <a:pt x="0" y="0"/>
                  </a:lnTo>
                  <a:close/>
                </a:path>
              </a:pathLst>
            </a:custGeom>
            <a:solidFill>
              <a:srgbClr val="99DD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74"/>
            <p:cNvSpPr/>
            <p:nvPr/>
          </p:nvSpPr>
          <p:spPr bwMode="auto">
            <a:xfrm>
              <a:off x="3478213" y="2135188"/>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8" name="组合 67"/>
            <p:cNvGrpSpPr/>
            <p:nvPr/>
          </p:nvGrpSpPr>
          <p:grpSpPr>
            <a:xfrm>
              <a:off x="1492251" y="846138"/>
              <a:ext cx="2413000" cy="2414588"/>
              <a:chOff x="1492251" y="846138"/>
              <a:chExt cx="2413000" cy="2414588"/>
            </a:xfrm>
          </p:grpSpPr>
          <p:sp>
            <p:nvSpPr>
              <p:cNvPr id="71" name="Freeform 73"/>
              <p:cNvSpPr/>
              <p:nvPr/>
            </p:nvSpPr>
            <p:spPr bwMode="auto">
              <a:xfrm>
                <a:off x="1492251" y="846138"/>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73"/>
              <p:cNvSpPr/>
              <p:nvPr/>
            </p:nvSpPr>
            <p:spPr bwMode="auto">
              <a:xfrm>
                <a:off x="1660292" y="1025526"/>
                <a:ext cx="2057634" cy="20589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blipFill dpi="0" rotWithShape="1">
                <a:blip r:embed="rId17" cstate="print"/>
                <a:srcRect/>
                <a:stretch>
                  <a:fillRect t="-1000" r="-23000"/>
                </a:stretch>
              </a:blipFill>
              <a:ln>
                <a:noFill/>
              </a:ln>
            </p:spPr>
            <p:txBody>
              <a:bodyPr vert="horz" wrap="square" lIns="91440" tIns="45720" rIns="91440" bIns="45720" numCol="1" anchor="t" anchorCtr="0" compatLnSpc="1"/>
              <a:lstStyle/>
              <a:p>
                <a:endParaRPr lang="zh-CN" altLang="en-US" dirty="0"/>
              </a:p>
            </p:txBody>
          </p:sp>
        </p:grpSp>
        <p:sp>
          <p:nvSpPr>
            <p:cNvPr id="69" name="Freeform 74"/>
            <p:cNvSpPr/>
            <p:nvPr/>
          </p:nvSpPr>
          <p:spPr bwMode="auto">
            <a:xfrm>
              <a:off x="988214" y="2949729"/>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74"/>
            <p:cNvSpPr/>
            <p:nvPr/>
          </p:nvSpPr>
          <p:spPr bwMode="auto">
            <a:xfrm>
              <a:off x="2455941" y="4322835"/>
              <a:ext cx="466336" cy="465617"/>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006470"/>
            </a:solidFill>
            <a:ln>
              <a:noFill/>
            </a:ln>
          </p:spPr>
          <p:txBody>
            <a:bodyPr vert="horz" wrap="square" lIns="91440" tIns="45720" rIns="91440" bIns="45720" numCol="1" anchor="t" anchorCtr="0" compatLnSpc="1"/>
            <a:lstStyle/>
            <a:p>
              <a:endParaRPr lang="zh-CN" altLang="en-US"/>
            </a:p>
          </p:txBody>
        </p:sp>
      </p:grpSp>
      <p:sp>
        <p:nvSpPr>
          <p:cNvPr id="73" name="Freeform 74"/>
          <p:cNvSpPr/>
          <p:nvPr/>
        </p:nvSpPr>
        <p:spPr bwMode="auto">
          <a:xfrm>
            <a:off x="1395378" y="39430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74"/>
          <p:cNvSpPr/>
          <p:nvPr/>
        </p:nvSpPr>
        <p:spPr bwMode="auto">
          <a:xfrm>
            <a:off x="9951549" y="503161"/>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PA_文本框 49"/>
          <p:cNvSpPr txBox="1"/>
          <p:nvPr>
            <p:custDataLst>
              <p:tags r:id="rId3"/>
            </p:custDataLst>
          </p:nvPr>
        </p:nvSpPr>
        <p:spPr>
          <a:xfrm>
            <a:off x="8036614" y="5031944"/>
            <a:ext cx="2479040" cy="534035"/>
          </a:xfrm>
          <a:prstGeom prst="rect">
            <a:avLst/>
          </a:prstGeom>
          <a:noFill/>
        </p:spPr>
        <p:txBody>
          <a:bodyPr wrap="none"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zh-CN" altLang="en-US" sz="2400" b="1" dirty="0">
                <a:solidFill>
                  <a:schemeClr val="tx1">
                    <a:lumMod val="85000"/>
                    <a:lumOff val="15000"/>
                  </a:schemeClr>
                </a:solidFill>
                <a:latin typeface="+mn-ea"/>
              </a:rPr>
              <a:t>主讲人：洪长翔</a:t>
            </a:r>
            <a:r>
              <a:rPr lang="en-US" altLang="zh-CN" sz="2400" b="1" dirty="0">
                <a:solidFill>
                  <a:schemeClr val="tx1">
                    <a:lumMod val="85000"/>
                    <a:lumOff val="15000"/>
                  </a:schemeClr>
                </a:solidFill>
                <a:latin typeface="+mn-ea"/>
              </a:rPr>
              <a:t> </a:t>
            </a:r>
            <a:endParaRPr kumimoji="0" lang="en-US" altLang="zh-CN" sz="2400" b="1" i="0" u="none" strike="noStrike" kern="1200" cap="none" spc="0" normalizeH="0" baseline="0" noProof="0" dirty="0">
              <a:ln>
                <a:noFill/>
              </a:ln>
              <a:solidFill>
                <a:schemeClr val="tx1">
                  <a:lumMod val="85000"/>
                  <a:lumOff val="15000"/>
                </a:schemeClr>
              </a:solidFill>
              <a:effectLst/>
              <a:uLnTx/>
              <a:uFillTx/>
              <a:latin typeface="+mn-ea"/>
            </a:endParaRPr>
          </a:p>
        </p:txBody>
      </p:sp>
      <p:pic>
        <p:nvPicPr>
          <p:cNvPr id="9" name="图片 8"/>
          <p:cNvPicPr>
            <a:picLocks noChangeAspect="1"/>
          </p:cNvPicPr>
          <p:nvPr/>
        </p:nvPicPr>
        <p:blipFill>
          <a:blip r:embed="rId18"/>
          <a:srcRect l="108945" t="-17116" r="-108945" b="19365"/>
          <a:stretch>
            <a:fillRect/>
          </a:stretch>
        </p:blipFill>
        <p:spPr>
          <a:xfrm>
            <a:off x="8810625" y="-800100"/>
            <a:ext cx="3166110" cy="2484120"/>
          </a:xfrm>
          <a:prstGeom prst="ellipse">
            <a:avLst/>
          </a:prstGeom>
        </p:spPr>
      </p:pic>
      <p:pic>
        <p:nvPicPr>
          <p:cNvPr id="10" name="图片 9"/>
          <p:cNvPicPr>
            <a:picLocks noChangeAspect="1"/>
          </p:cNvPicPr>
          <p:nvPr/>
        </p:nvPicPr>
        <p:blipFill>
          <a:blip r:embed="rId18"/>
          <a:srcRect l="11236" t="3739" r="15567" b="3739"/>
          <a:stretch>
            <a:fillRect/>
          </a:stretch>
        </p:blipFill>
        <p:spPr>
          <a:xfrm>
            <a:off x="4921250" y="1215390"/>
            <a:ext cx="1389380" cy="1377950"/>
          </a:xfrm>
          <a:prstGeom prst="ellipse">
            <a:avLst/>
          </a:prstGeom>
        </p:spPr>
      </p:pic>
      <p:pic>
        <p:nvPicPr>
          <p:cNvPr id="12" name="图片 11"/>
          <p:cNvPicPr>
            <a:picLocks noChangeAspect="1"/>
          </p:cNvPicPr>
          <p:nvPr/>
        </p:nvPicPr>
        <p:blipFill>
          <a:blip r:embed="rId19"/>
          <a:stretch>
            <a:fillRect/>
          </a:stretch>
        </p:blipFill>
        <p:spPr>
          <a:xfrm>
            <a:off x="6753225" y="1684020"/>
            <a:ext cx="3762375" cy="71437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anim calcmode="lin" valueType="num">
                                      <p:cBhvr>
                                        <p:cTn id="11" dur="500" fill="hold"/>
                                        <p:tgtEl>
                                          <p:spTgt spid="24"/>
                                        </p:tgtEl>
                                        <p:attrNameLst>
                                          <p:attrName>ppt_x</p:attrName>
                                        </p:attrNameLst>
                                      </p:cBhvr>
                                      <p:tavLst>
                                        <p:tav tm="0">
                                          <p:val>
                                            <p:strVal val="#ppt_x"/>
                                          </p:val>
                                        </p:tav>
                                        <p:tav tm="100000">
                                          <p:val>
                                            <p:strVal val="#ppt_x"/>
                                          </p:val>
                                        </p:tav>
                                      </p:tavLst>
                                    </p:anim>
                                    <p:anim calcmode="lin" valueType="num">
                                      <p:cBhvr>
                                        <p:cTn id="12" dur="500" fill="hold"/>
                                        <p:tgtEl>
                                          <p:spTgt spid="24"/>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anim calcmode="lin" valueType="num">
                                      <p:cBhvr>
                                        <p:cTn id="16" dur="500" fill="hold"/>
                                        <p:tgtEl>
                                          <p:spTgt spid="23"/>
                                        </p:tgtEl>
                                        <p:attrNameLst>
                                          <p:attrName>ppt_x</p:attrName>
                                        </p:attrNameLst>
                                      </p:cBhvr>
                                      <p:tavLst>
                                        <p:tav tm="0">
                                          <p:val>
                                            <p:strVal val="#ppt_x"/>
                                          </p:val>
                                        </p:tav>
                                        <p:tav tm="100000">
                                          <p:val>
                                            <p:strVal val="#ppt_x"/>
                                          </p:val>
                                        </p:tav>
                                      </p:tavLst>
                                    </p:anim>
                                    <p:anim calcmode="lin" valueType="num">
                                      <p:cBhvr>
                                        <p:cTn id="17" dur="5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1+#ppt_w/2"/>
                                          </p:val>
                                        </p:tav>
                                        <p:tav tm="100000">
                                          <p:val>
                                            <p:strVal val="#ppt_x"/>
                                          </p:val>
                                        </p:tav>
                                      </p:tavLst>
                                    </p:anim>
                                    <p:anim calcmode="lin" valueType="num">
                                      <p:cBhvr additive="base">
                                        <p:cTn id="34" dur="500" fill="hold"/>
                                        <p:tgtEl>
                                          <p:spTgt spid="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1+#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1+#ppt_w/2"/>
                                          </p:val>
                                        </p:tav>
                                        <p:tav tm="100000">
                                          <p:val>
                                            <p:strVal val="#ppt_x"/>
                                          </p:val>
                                        </p:tav>
                                      </p:tavLst>
                                    </p:anim>
                                    <p:anim calcmode="lin" valueType="num">
                                      <p:cBhvr additive="base">
                                        <p:cTn id="42" dur="500" fill="hold"/>
                                        <p:tgtEl>
                                          <p:spTgt spid="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1+#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cTn>
                              </p:par>
                              <p:par>
                                <p:cTn id="47" presetID="31" presetClass="entr"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anim calcmode="lin" valueType="num">
                                      <p:cBhvr>
                                        <p:cTn id="49" dur="1000" fill="hold"/>
                                        <p:tgtEl>
                                          <p:spTgt spid="73"/>
                                        </p:tgtEl>
                                        <p:attrNameLst>
                                          <p:attrName>ppt_w</p:attrName>
                                        </p:attrNameLst>
                                      </p:cBhvr>
                                      <p:tavLst>
                                        <p:tav tm="0">
                                          <p:val>
                                            <p:fltVal val="0"/>
                                          </p:val>
                                        </p:tav>
                                        <p:tav tm="100000">
                                          <p:val>
                                            <p:strVal val="#ppt_w"/>
                                          </p:val>
                                        </p:tav>
                                      </p:tavLst>
                                    </p:anim>
                                    <p:anim calcmode="lin" valueType="num">
                                      <p:cBhvr>
                                        <p:cTn id="50" dur="1000" fill="hold"/>
                                        <p:tgtEl>
                                          <p:spTgt spid="73"/>
                                        </p:tgtEl>
                                        <p:attrNameLst>
                                          <p:attrName>ppt_h</p:attrName>
                                        </p:attrNameLst>
                                      </p:cBhvr>
                                      <p:tavLst>
                                        <p:tav tm="0">
                                          <p:val>
                                            <p:fltVal val="0"/>
                                          </p:val>
                                        </p:tav>
                                        <p:tav tm="100000">
                                          <p:val>
                                            <p:strVal val="#ppt_h"/>
                                          </p:val>
                                        </p:tav>
                                      </p:tavLst>
                                    </p:anim>
                                    <p:anim calcmode="lin" valueType="num">
                                      <p:cBhvr>
                                        <p:cTn id="51" dur="1000" fill="hold"/>
                                        <p:tgtEl>
                                          <p:spTgt spid="73"/>
                                        </p:tgtEl>
                                        <p:attrNameLst>
                                          <p:attrName>style.rotation</p:attrName>
                                        </p:attrNameLst>
                                      </p:cBhvr>
                                      <p:tavLst>
                                        <p:tav tm="0">
                                          <p:val>
                                            <p:fltVal val="90"/>
                                          </p:val>
                                        </p:tav>
                                        <p:tav tm="100000">
                                          <p:val>
                                            <p:fltVal val="0"/>
                                          </p:val>
                                        </p:tav>
                                      </p:tavLst>
                                    </p:anim>
                                    <p:animEffect transition="in" filter="fade">
                                      <p:cBhvr>
                                        <p:cTn id="52" dur="1000"/>
                                        <p:tgtEl>
                                          <p:spTgt spid="73"/>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anim calcmode="lin" valueType="num">
                                      <p:cBhvr>
                                        <p:cTn id="55" dur="1000" fill="hold"/>
                                        <p:tgtEl>
                                          <p:spTgt spid="74"/>
                                        </p:tgtEl>
                                        <p:attrNameLst>
                                          <p:attrName>ppt_w</p:attrName>
                                        </p:attrNameLst>
                                      </p:cBhvr>
                                      <p:tavLst>
                                        <p:tav tm="0">
                                          <p:val>
                                            <p:fltVal val="0"/>
                                          </p:val>
                                        </p:tav>
                                        <p:tav tm="100000">
                                          <p:val>
                                            <p:strVal val="#ppt_w"/>
                                          </p:val>
                                        </p:tav>
                                      </p:tavLst>
                                    </p:anim>
                                    <p:anim calcmode="lin" valueType="num">
                                      <p:cBhvr>
                                        <p:cTn id="56" dur="1000" fill="hold"/>
                                        <p:tgtEl>
                                          <p:spTgt spid="74"/>
                                        </p:tgtEl>
                                        <p:attrNameLst>
                                          <p:attrName>ppt_h</p:attrName>
                                        </p:attrNameLst>
                                      </p:cBhvr>
                                      <p:tavLst>
                                        <p:tav tm="0">
                                          <p:val>
                                            <p:fltVal val="0"/>
                                          </p:val>
                                        </p:tav>
                                        <p:tav tm="100000">
                                          <p:val>
                                            <p:strVal val="#ppt_h"/>
                                          </p:val>
                                        </p:tav>
                                      </p:tavLst>
                                    </p:anim>
                                    <p:anim calcmode="lin" valueType="num">
                                      <p:cBhvr>
                                        <p:cTn id="57" dur="1000" fill="hold"/>
                                        <p:tgtEl>
                                          <p:spTgt spid="74"/>
                                        </p:tgtEl>
                                        <p:attrNameLst>
                                          <p:attrName>style.rotation</p:attrName>
                                        </p:attrNameLst>
                                      </p:cBhvr>
                                      <p:tavLst>
                                        <p:tav tm="0">
                                          <p:val>
                                            <p:fltVal val="90"/>
                                          </p:val>
                                        </p:tav>
                                        <p:tav tm="100000">
                                          <p:val>
                                            <p:fltVal val="0"/>
                                          </p:val>
                                        </p:tav>
                                      </p:tavLst>
                                    </p:anim>
                                    <p:animEffect transition="in" filter="fade">
                                      <p:cBhvr>
                                        <p:cTn id="58" dur="1000"/>
                                        <p:tgtEl>
                                          <p:spTgt spid="74"/>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wipe(up)">
                                      <p:cBhvr>
                                        <p:cTn id="61" dur="500"/>
                                        <p:tgtEl>
                                          <p:spTgt spid="75"/>
                                        </p:tgtEl>
                                      </p:cBhvr>
                                    </p:animEffect>
                                  </p:childTnLst>
                                </p:cTn>
                              </p:par>
                              <p:par>
                                <p:cTn id="62" presetID="1"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4" grpId="0" animBg="1"/>
      <p:bldP spid="25" grpId="0" animBg="1"/>
      <p:bldP spid="73" grpId="0" animBg="1"/>
      <p:bldP spid="74" grpId="0" animBg="1"/>
      <p:bldP spid="7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5400000">
            <a:off x="3787380" y="-245149"/>
            <a:ext cx="4788608" cy="5532908"/>
            <a:chOff x="1385458" y="991717"/>
            <a:chExt cx="3799418" cy="4389967"/>
          </a:xfrm>
        </p:grpSpPr>
        <p:grpSp>
          <p:nvGrpSpPr>
            <p:cNvPr id="3" name="组合 2"/>
            <p:cNvGrpSpPr/>
            <p:nvPr/>
          </p:nvGrpSpPr>
          <p:grpSpPr>
            <a:xfrm>
              <a:off x="1385458" y="991717"/>
              <a:ext cx="3799418" cy="4389967"/>
              <a:chOff x="1039093" y="743787"/>
              <a:chExt cx="2849563" cy="3292475"/>
            </a:xfrm>
          </p:grpSpPr>
          <p:sp>
            <p:nvSpPr>
              <p:cNvPr id="7"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8"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9"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0"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grpSp>
          <p:nvGrpSpPr>
            <p:cNvPr id="4" name="组合 3"/>
            <p:cNvGrpSpPr/>
            <p:nvPr/>
          </p:nvGrpSpPr>
          <p:grpSpPr>
            <a:xfrm>
              <a:off x="3153509" y="1960329"/>
              <a:ext cx="1009019" cy="2364485"/>
              <a:chOff x="4261295" y="262650"/>
              <a:chExt cx="756764" cy="1773364"/>
            </a:xfrm>
          </p:grpSpPr>
          <p:sp>
            <p:nvSpPr>
              <p:cNvPr id="5" name="TextBox 7"/>
              <p:cNvSpPr txBox="1"/>
              <p:nvPr/>
            </p:nvSpPr>
            <p:spPr>
              <a:xfrm rot="16200000">
                <a:off x="4150703" y="990435"/>
                <a:ext cx="1350150" cy="384563"/>
              </a:xfrm>
              <a:prstGeom prst="rect">
                <a:avLst/>
              </a:prstGeom>
              <a:noFill/>
            </p:spPr>
            <p:txBody>
              <a:bodyPr wrap="square" lIns="0" tIns="0" rIns="0" bIns="0" anchor="b" anchorCtr="0">
                <a:normAutofit/>
              </a:bodyPr>
              <a:lstStyle/>
              <a:p>
                <a:pPr algn="ctr" defTabSz="1218565"/>
                <a:r>
                  <a:rPr lang="en-US" altLang="zh-CN" sz="2400" kern="0" dirty="0">
                    <a:solidFill>
                      <a:schemeClr val="tx1">
                        <a:lumMod val="65000"/>
                        <a:lumOff val="35000"/>
                      </a:schemeClr>
                    </a:solidFill>
                    <a:latin typeface="微软雅黑" panose="020B0503020204020204" pitchFamily="34" charset="-122"/>
                    <a:ea typeface="微软雅黑" panose="020B0503020204020204" pitchFamily="34" charset="-122"/>
                  </a:rPr>
                  <a:t>Contents</a:t>
                </a:r>
              </a:p>
            </p:txBody>
          </p:sp>
          <p:sp>
            <p:nvSpPr>
              <p:cNvPr id="6" name="Rectangle 9"/>
              <p:cNvSpPr/>
              <p:nvPr/>
            </p:nvSpPr>
            <p:spPr>
              <a:xfrm rot="16200000">
                <a:off x="3720862" y="803083"/>
                <a:ext cx="1773364" cy="692497"/>
              </a:xfrm>
              <a:prstGeom prst="rect">
                <a:avLst/>
              </a:prstGeom>
            </p:spPr>
            <p:txBody>
              <a:bodyPr wrap="square">
                <a:normAutofit/>
              </a:bodyPr>
              <a:lstStyle/>
              <a:p>
                <a:pPr algn="ctr" defTabSz="1218565"/>
                <a:r>
                  <a:rPr lang="zh-CN" altLang="en-US" sz="5335" b="1" kern="0" dirty="0">
                    <a:solidFill>
                      <a:schemeClr val="tx1">
                        <a:lumMod val="65000"/>
                        <a:lumOff val="35000"/>
                      </a:schemeClr>
                    </a:solidFill>
                    <a:latin typeface="微软雅黑" panose="020B0503020204020204" pitchFamily="34" charset="-122"/>
                    <a:ea typeface="微软雅黑" panose="020B0503020204020204" pitchFamily="34" charset="-122"/>
                  </a:rPr>
                  <a:t>第二部分</a:t>
                </a:r>
              </a:p>
            </p:txBody>
          </p:sp>
        </p:grpSp>
      </p:grpSp>
      <p:sp>
        <p:nvSpPr>
          <p:cNvPr id="13" name="Freeform 60"/>
          <p:cNvSpPr/>
          <p:nvPr/>
        </p:nvSpPr>
        <p:spPr bwMode="auto">
          <a:xfrm>
            <a:off x="10261014" y="873276"/>
            <a:ext cx="646113" cy="646113"/>
          </a:xfrm>
          <a:custGeom>
            <a:avLst/>
            <a:gdLst>
              <a:gd name="T0" fmla="*/ 407 w 407"/>
              <a:gd name="T1" fmla="*/ 203 h 407"/>
              <a:gd name="T2" fmla="*/ 203 w 407"/>
              <a:gd name="T3" fmla="*/ 407 h 407"/>
              <a:gd name="T4" fmla="*/ 0 w 407"/>
              <a:gd name="T5" fmla="*/ 203 h 407"/>
              <a:gd name="T6" fmla="*/ 203 w 407"/>
              <a:gd name="T7" fmla="*/ 0 h 407"/>
              <a:gd name="T8" fmla="*/ 407 w 407"/>
              <a:gd name="T9" fmla="*/ 203 h 407"/>
            </a:gdLst>
            <a:ahLst/>
            <a:cxnLst>
              <a:cxn ang="0">
                <a:pos x="T0" y="T1"/>
              </a:cxn>
              <a:cxn ang="0">
                <a:pos x="T2" y="T3"/>
              </a:cxn>
              <a:cxn ang="0">
                <a:pos x="T4" y="T5"/>
              </a:cxn>
              <a:cxn ang="0">
                <a:pos x="T6" y="T7"/>
              </a:cxn>
              <a:cxn ang="0">
                <a:pos x="T8" y="T9"/>
              </a:cxn>
            </a:cxnLst>
            <a:rect l="0" t="0" r="r" b="b"/>
            <a:pathLst>
              <a:path w="407" h="407">
                <a:moveTo>
                  <a:pt x="407" y="203"/>
                </a:moveTo>
                <a:lnTo>
                  <a:pt x="203" y="407"/>
                </a:lnTo>
                <a:lnTo>
                  <a:pt x="0" y="203"/>
                </a:lnTo>
                <a:lnTo>
                  <a:pt x="203" y="0"/>
                </a:lnTo>
                <a:lnTo>
                  <a:pt x="407" y="203"/>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74"/>
          <p:cNvSpPr/>
          <p:nvPr/>
        </p:nvSpPr>
        <p:spPr bwMode="auto">
          <a:xfrm>
            <a:off x="10767978" y="39430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74"/>
          <p:cNvSpPr/>
          <p:nvPr/>
        </p:nvSpPr>
        <p:spPr bwMode="auto">
          <a:xfrm>
            <a:off x="7608519" y="6192575"/>
            <a:ext cx="1735506" cy="1732831"/>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60"/>
          <p:cNvSpPr/>
          <p:nvPr/>
        </p:nvSpPr>
        <p:spPr bwMode="auto">
          <a:xfrm>
            <a:off x="210830" y="969661"/>
            <a:ext cx="646113" cy="646113"/>
          </a:xfrm>
          <a:custGeom>
            <a:avLst/>
            <a:gdLst>
              <a:gd name="T0" fmla="*/ 407 w 407"/>
              <a:gd name="T1" fmla="*/ 203 h 407"/>
              <a:gd name="T2" fmla="*/ 203 w 407"/>
              <a:gd name="T3" fmla="*/ 407 h 407"/>
              <a:gd name="T4" fmla="*/ 0 w 407"/>
              <a:gd name="T5" fmla="*/ 203 h 407"/>
              <a:gd name="T6" fmla="*/ 203 w 407"/>
              <a:gd name="T7" fmla="*/ 0 h 407"/>
              <a:gd name="T8" fmla="*/ 407 w 407"/>
              <a:gd name="T9" fmla="*/ 203 h 407"/>
            </a:gdLst>
            <a:ahLst/>
            <a:cxnLst>
              <a:cxn ang="0">
                <a:pos x="T0" y="T1"/>
              </a:cxn>
              <a:cxn ang="0">
                <a:pos x="T2" y="T3"/>
              </a:cxn>
              <a:cxn ang="0">
                <a:pos x="T4" y="T5"/>
              </a:cxn>
              <a:cxn ang="0">
                <a:pos x="T6" y="T7"/>
              </a:cxn>
              <a:cxn ang="0">
                <a:pos x="T8" y="T9"/>
              </a:cxn>
            </a:cxnLst>
            <a:rect l="0" t="0" r="r" b="b"/>
            <a:pathLst>
              <a:path w="407" h="407">
                <a:moveTo>
                  <a:pt x="407" y="203"/>
                </a:moveTo>
                <a:lnTo>
                  <a:pt x="203" y="407"/>
                </a:lnTo>
                <a:lnTo>
                  <a:pt x="0" y="203"/>
                </a:lnTo>
                <a:lnTo>
                  <a:pt x="203" y="0"/>
                </a:lnTo>
                <a:lnTo>
                  <a:pt x="407" y="203"/>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74"/>
          <p:cNvSpPr/>
          <p:nvPr/>
        </p:nvSpPr>
        <p:spPr bwMode="auto">
          <a:xfrm>
            <a:off x="717794" y="490689"/>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0"/>
          <p:cNvSpPr/>
          <p:nvPr/>
        </p:nvSpPr>
        <p:spPr bwMode="auto">
          <a:xfrm>
            <a:off x="0" y="5869518"/>
            <a:ext cx="646113" cy="646113"/>
          </a:xfrm>
          <a:custGeom>
            <a:avLst/>
            <a:gdLst>
              <a:gd name="T0" fmla="*/ 407 w 407"/>
              <a:gd name="T1" fmla="*/ 203 h 407"/>
              <a:gd name="T2" fmla="*/ 203 w 407"/>
              <a:gd name="T3" fmla="*/ 407 h 407"/>
              <a:gd name="T4" fmla="*/ 0 w 407"/>
              <a:gd name="T5" fmla="*/ 203 h 407"/>
              <a:gd name="T6" fmla="*/ 203 w 407"/>
              <a:gd name="T7" fmla="*/ 0 h 407"/>
              <a:gd name="T8" fmla="*/ 407 w 407"/>
              <a:gd name="T9" fmla="*/ 203 h 407"/>
            </a:gdLst>
            <a:ahLst/>
            <a:cxnLst>
              <a:cxn ang="0">
                <a:pos x="T0" y="T1"/>
              </a:cxn>
              <a:cxn ang="0">
                <a:pos x="T2" y="T3"/>
              </a:cxn>
              <a:cxn ang="0">
                <a:pos x="T4" y="T5"/>
              </a:cxn>
              <a:cxn ang="0">
                <a:pos x="T6" y="T7"/>
              </a:cxn>
              <a:cxn ang="0">
                <a:pos x="T8" y="T9"/>
              </a:cxn>
            </a:cxnLst>
            <a:rect l="0" t="0" r="r" b="b"/>
            <a:pathLst>
              <a:path w="407" h="407">
                <a:moveTo>
                  <a:pt x="407" y="203"/>
                </a:moveTo>
                <a:lnTo>
                  <a:pt x="203" y="407"/>
                </a:lnTo>
                <a:lnTo>
                  <a:pt x="0" y="203"/>
                </a:lnTo>
                <a:lnTo>
                  <a:pt x="203" y="0"/>
                </a:lnTo>
                <a:lnTo>
                  <a:pt x="407" y="203"/>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74"/>
          <p:cNvSpPr/>
          <p:nvPr/>
        </p:nvSpPr>
        <p:spPr bwMode="auto">
          <a:xfrm>
            <a:off x="2006557" y="2275267"/>
            <a:ext cx="457243" cy="456538"/>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74"/>
          <p:cNvSpPr/>
          <p:nvPr/>
        </p:nvSpPr>
        <p:spPr bwMode="auto">
          <a:xfrm>
            <a:off x="9931357" y="5191928"/>
            <a:ext cx="457243" cy="456538"/>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矩形 20"/>
          <p:cNvSpPr/>
          <p:nvPr/>
        </p:nvSpPr>
        <p:spPr>
          <a:xfrm>
            <a:off x="3811856" y="5262257"/>
            <a:ext cx="4734321" cy="584775"/>
          </a:xfrm>
          <a:prstGeom prst="rect">
            <a:avLst/>
          </a:prstGeom>
        </p:spPr>
        <p:txBody>
          <a:bodyPr wrap="square">
            <a:spAutoFit/>
          </a:bodyPr>
          <a:lstStyle/>
          <a:p>
            <a:pPr lvl="0" algn="ctr">
              <a:defRPr/>
            </a:pPr>
            <a:r>
              <a:rPr kumimoji="0" lang="zh-CN" altLang="en-US" sz="3200" b="1" i="0" u="none" strike="noStrike" kern="0" cap="none" spc="30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mn-ea"/>
                <a:sym typeface="+mn-lt"/>
              </a:rPr>
              <a:t>学术期刊指南</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1500"/>
                            </p:stCondLst>
                            <p:childTnLst>
                              <p:par>
                                <p:cTn id="23" presetID="31"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90"/>
                                          </p:val>
                                        </p:tav>
                                        <p:tav tm="100000">
                                          <p:val>
                                            <p:fltVal val="0"/>
                                          </p:val>
                                        </p:tav>
                                      </p:tavLst>
                                    </p:anim>
                                    <p:animEffect transition="in" filter="fade">
                                      <p:cBhvr>
                                        <p:cTn id="28" dur="1000"/>
                                        <p:tgtEl>
                                          <p:spTgt spid="15"/>
                                        </p:tgtEl>
                                      </p:cBhvr>
                                    </p:animEffect>
                                  </p:childTnLst>
                                </p:cTn>
                              </p:par>
                            </p:childTnLst>
                          </p:cTn>
                        </p:par>
                        <p:par>
                          <p:cTn id="29" fill="hold">
                            <p:stCondLst>
                              <p:cond delay="2500"/>
                            </p:stCondLst>
                            <p:childTnLst>
                              <p:par>
                                <p:cTn id="30" presetID="31"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fltVal val="0"/>
                                          </p:val>
                                        </p:tav>
                                        <p:tav tm="100000">
                                          <p:val>
                                            <p:strVal val="#ppt_w"/>
                                          </p:val>
                                        </p:tav>
                                      </p:tavLst>
                                    </p:anim>
                                    <p:anim calcmode="lin" valueType="num">
                                      <p:cBhvr>
                                        <p:cTn id="33" dur="1000" fill="hold"/>
                                        <p:tgtEl>
                                          <p:spTgt spid="17"/>
                                        </p:tgtEl>
                                        <p:attrNameLst>
                                          <p:attrName>ppt_h</p:attrName>
                                        </p:attrNameLst>
                                      </p:cBhvr>
                                      <p:tavLst>
                                        <p:tav tm="0">
                                          <p:val>
                                            <p:fltVal val="0"/>
                                          </p:val>
                                        </p:tav>
                                        <p:tav tm="100000">
                                          <p:val>
                                            <p:strVal val="#ppt_h"/>
                                          </p:val>
                                        </p:tav>
                                      </p:tavLst>
                                    </p:anim>
                                    <p:anim calcmode="lin" valueType="num">
                                      <p:cBhvr>
                                        <p:cTn id="34" dur="1000" fill="hold"/>
                                        <p:tgtEl>
                                          <p:spTgt spid="17"/>
                                        </p:tgtEl>
                                        <p:attrNameLst>
                                          <p:attrName>style.rotation</p:attrName>
                                        </p:attrNameLst>
                                      </p:cBhvr>
                                      <p:tavLst>
                                        <p:tav tm="0">
                                          <p:val>
                                            <p:fltVal val="90"/>
                                          </p:val>
                                        </p:tav>
                                        <p:tav tm="100000">
                                          <p:val>
                                            <p:fltVal val="0"/>
                                          </p:val>
                                        </p:tav>
                                      </p:tavLst>
                                    </p:anim>
                                    <p:animEffect transition="in" filter="fade">
                                      <p:cBhvr>
                                        <p:cTn id="35" dur="1000"/>
                                        <p:tgtEl>
                                          <p:spTgt spid="17"/>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par>
                          <p:cTn id="42" fill="hold">
                            <p:stCondLst>
                              <p:cond delay="3500"/>
                            </p:stCondLst>
                            <p:childTnLst>
                              <p:par>
                                <p:cTn id="43" presetID="3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1000" fill="hold"/>
                                        <p:tgtEl>
                                          <p:spTgt spid="19"/>
                                        </p:tgtEl>
                                        <p:attrNameLst>
                                          <p:attrName>ppt_w</p:attrName>
                                        </p:attrNameLst>
                                      </p:cBhvr>
                                      <p:tavLst>
                                        <p:tav tm="0">
                                          <p:val>
                                            <p:fltVal val="0"/>
                                          </p:val>
                                        </p:tav>
                                        <p:tav tm="100000">
                                          <p:val>
                                            <p:strVal val="#ppt_w"/>
                                          </p:val>
                                        </p:tav>
                                      </p:tavLst>
                                    </p:anim>
                                    <p:anim calcmode="lin" valueType="num">
                                      <p:cBhvr>
                                        <p:cTn id="46" dur="1000" fill="hold"/>
                                        <p:tgtEl>
                                          <p:spTgt spid="19"/>
                                        </p:tgtEl>
                                        <p:attrNameLst>
                                          <p:attrName>ppt_h</p:attrName>
                                        </p:attrNameLst>
                                      </p:cBhvr>
                                      <p:tavLst>
                                        <p:tav tm="0">
                                          <p:val>
                                            <p:fltVal val="0"/>
                                          </p:val>
                                        </p:tav>
                                        <p:tav tm="100000">
                                          <p:val>
                                            <p:strVal val="#ppt_h"/>
                                          </p:val>
                                        </p:tav>
                                      </p:tavLst>
                                    </p:anim>
                                    <p:anim calcmode="lin" valueType="num">
                                      <p:cBhvr>
                                        <p:cTn id="47" dur="1000" fill="hold"/>
                                        <p:tgtEl>
                                          <p:spTgt spid="19"/>
                                        </p:tgtEl>
                                        <p:attrNameLst>
                                          <p:attrName>style.rotation</p:attrName>
                                        </p:attrNameLst>
                                      </p:cBhvr>
                                      <p:tavLst>
                                        <p:tav tm="0">
                                          <p:val>
                                            <p:fltVal val="90"/>
                                          </p:val>
                                        </p:tav>
                                        <p:tav tm="100000">
                                          <p:val>
                                            <p:fltVal val="0"/>
                                          </p:val>
                                        </p:tav>
                                      </p:tavLst>
                                    </p:anim>
                                    <p:animEffect transition="in" filter="fade">
                                      <p:cBhvr>
                                        <p:cTn id="48" dur="1000"/>
                                        <p:tgtEl>
                                          <p:spTgt spid="19"/>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fltVal val="0"/>
                                          </p:val>
                                        </p:tav>
                                        <p:tav tm="100000">
                                          <p:val>
                                            <p:strVal val="#ppt_w"/>
                                          </p:val>
                                        </p:tav>
                                      </p:tavLst>
                                    </p:anim>
                                    <p:anim calcmode="lin" valueType="num">
                                      <p:cBhvr>
                                        <p:cTn id="52" dur="1000" fill="hold"/>
                                        <p:tgtEl>
                                          <p:spTgt spid="18"/>
                                        </p:tgtEl>
                                        <p:attrNameLst>
                                          <p:attrName>ppt_h</p:attrName>
                                        </p:attrNameLst>
                                      </p:cBhvr>
                                      <p:tavLst>
                                        <p:tav tm="0">
                                          <p:val>
                                            <p:fltVal val="0"/>
                                          </p:val>
                                        </p:tav>
                                        <p:tav tm="100000">
                                          <p:val>
                                            <p:strVal val="#ppt_h"/>
                                          </p:val>
                                        </p:tav>
                                      </p:tavLst>
                                    </p:anim>
                                    <p:anim calcmode="lin" valueType="num">
                                      <p:cBhvr>
                                        <p:cTn id="53" dur="1000" fill="hold"/>
                                        <p:tgtEl>
                                          <p:spTgt spid="18"/>
                                        </p:tgtEl>
                                        <p:attrNameLst>
                                          <p:attrName>style.rotation</p:attrName>
                                        </p:attrNameLst>
                                      </p:cBhvr>
                                      <p:tavLst>
                                        <p:tav tm="0">
                                          <p:val>
                                            <p:fltVal val="90"/>
                                          </p:val>
                                        </p:tav>
                                        <p:tav tm="100000">
                                          <p:val>
                                            <p:fltVal val="0"/>
                                          </p:val>
                                        </p:tav>
                                      </p:tavLst>
                                    </p:anim>
                                    <p:animEffect transition="in" filter="fade">
                                      <p:cBhvr>
                                        <p:cTn id="54" dur="1000"/>
                                        <p:tgtEl>
                                          <p:spTgt spid="18"/>
                                        </p:tgtEl>
                                      </p:cBhvr>
                                    </p:animEffect>
                                  </p:childTnLst>
                                </p:cTn>
                              </p:par>
                            </p:childTnLst>
                          </p:cTn>
                        </p:par>
                        <p:par>
                          <p:cTn id="55" fill="hold">
                            <p:stCondLst>
                              <p:cond delay="4500"/>
                            </p:stCondLst>
                            <p:childTnLst>
                              <p:par>
                                <p:cTn id="56" presetID="31"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1000" fill="hold"/>
                                        <p:tgtEl>
                                          <p:spTgt spid="20"/>
                                        </p:tgtEl>
                                        <p:attrNameLst>
                                          <p:attrName>ppt_w</p:attrName>
                                        </p:attrNameLst>
                                      </p:cBhvr>
                                      <p:tavLst>
                                        <p:tav tm="0">
                                          <p:val>
                                            <p:fltVal val="0"/>
                                          </p:val>
                                        </p:tav>
                                        <p:tav tm="100000">
                                          <p:val>
                                            <p:strVal val="#ppt_w"/>
                                          </p:val>
                                        </p:tav>
                                      </p:tavLst>
                                    </p:anim>
                                    <p:anim calcmode="lin" valueType="num">
                                      <p:cBhvr>
                                        <p:cTn id="59" dur="1000" fill="hold"/>
                                        <p:tgtEl>
                                          <p:spTgt spid="20"/>
                                        </p:tgtEl>
                                        <p:attrNameLst>
                                          <p:attrName>ppt_h</p:attrName>
                                        </p:attrNameLst>
                                      </p:cBhvr>
                                      <p:tavLst>
                                        <p:tav tm="0">
                                          <p:val>
                                            <p:fltVal val="0"/>
                                          </p:val>
                                        </p:tav>
                                        <p:tav tm="100000">
                                          <p:val>
                                            <p:strVal val="#ppt_h"/>
                                          </p:val>
                                        </p:tav>
                                      </p:tavLst>
                                    </p:anim>
                                    <p:anim calcmode="lin" valueType="num">
                                      <p:cBhvr>
                                        <p:cTn id="60" dur="1000" fill="hold"/>
                                        <p:tgtEl>
                                          <p:spTgt spid="20"/>
                                        </p:tgtEl>
                                        <p:attrNameLst>
                                          <p:attrName>style.rotation</p:attrName>
                                        </p:attrNameLst>
                                      </p:cBhvr>
                                      <p:tavLst>
                                        <p:tav tm="0">
                                          <p:val>
                                            <p:fltVal val="90"/>
                                          </p:val>
                                        </p:tav>
                                        <p:tav tm="100000">
                                          <p:val>
                                            <p:fltVal val="0"/>
                                          </p:val>
                                        </p:tav>
                                      </p:tavLst>
                                    </p:anim>
                                    <p:animEffect transition="in" filter="fade">
                                      <p:cBhvr>
                                        <p:cTn id="61" dur="10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8101" y="696036"/>
            <a:ext cx="3775393" cy="707886"/>
          </a:xfrm>
          <a:prstGeom prst="rect">
            <a:avLst/>
          </a:prstGeom>
          <a:noFill/>
        </p:spPr>
        <p:txBody>
          <a:bodyPr wrap="none" rtlCol="0">
            <a:spAutoFit/>
          </a:bodyPr>
          <a:lstStyle/>
          <a:p>
            <a:r>
              <a:rPr lang="zh-CN" altLang="en-US" sz="4000" b="1" dirty="0">
                <a:solidFill>
                  <a:schemeClr val="accent1"/>
                </a:solidFill>
                <a:latin typeface="微软雅黑" panose="020B0503020204020204" pitchFamily="34" charset="-122"/>
                <a:ea typeface="微软雅黑" panose="020B0503020204020204" pitchFamily="34" charset="-122"/>
              </a:rPr>
              <a:t>什么是核心期刊</a:t>
            </a:r>
          </a:p>
        </p:txBody>
      </p:sp>
      <p:sp>
        <p:nvSpPr>
          <p:cNvPr id="4" name="TextBox 3"/>
          <p:cNvSpPr txBox="1"/>
          <p:nvPr/>
        </p:nvSpPr>
        <p:spPr>
          <a:xfrm>
            <a:off x="2445223" y="2226861"/>
            <a:ext cx="7927075" cy="2030095"/>
          </a:xfrm>
          <a:prstGeom prst="rect">
            <a:avLst/>
          </a:prstGeom>
          <a:noFill/>
        </p:spPr>
        <p:txBody>
          <a:bodyPr wrap="square" rtlCol="0">
            <a:spAutoFit/>
          </a:bodyPr>
          <a:lstStyle/>
          <a:p>
            <a:pPr>
              <a:lnSpc>
                <a:spcPct val="150000"/>
              </a:lnSpc>
            </a:pPr>
            <a:r>
              <a:rPr lang="en-US" altLang="zh-CN" sz="2800" b="1" dirty="0">
                <a:latin typeface="微软雅黑" panose="020B0503020204020204" pitchFamily="34" charset="-122"/>
                <a:ea typeface="微软雅黑" panose="020B0503020204020204" pitchFamily="34" charset="-122"/>
              </a:rPr>
              <a:t>·</a:t>
            </a:r>
            <a:r>
              <a:rPr lang="zh-CN" altLang="zh-CN" sz="2800" b="1" dirty="0">
                <a:latin typeface="微软雅黑" panose="020B0503020204020204" pitchFamily="34" charset="-122"/>
                <a:ea typeface="微软雅黑" panose="020B0503020204020204" pitchFamily="34" charset="-122"/>
              </a:rPr>
              <a:t>通常</a:t>
            </a:r>
            <a:r>
              <a:rPr lang="zh-CN" altLang="en-US" sz="2800" dirty="0">
                <a:latin typeface="微软雅黑" panose="020B0503020204020204" pitchFamily="34" charset="-122"/>
                <a:ea typeface="微软雅黑" panose="020B0503020204020204" pitchFamily="34" charset="-122"/>
              </a:rPr>
              <a:t>指发表本学科（或本领域）论文较多、使用率（含被引率、</a:t>
            </a:r>
            <a:r>
              <a:rPr lang="zh-CN" altLang="en-US" sz="2800" dirty="0"/>
              <a:t>摘转率和流通率）较高、学术影响较大的期刊。 　</a:t>
            </a:r>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原创设计师QQ598969553        _1"/>
          <p:cNvSpPr txBox="1"/>
          <p:nvPr/>
        </p:nvSpPr>
        <p:spPr>
          <a:xfrm>
            <a:off x="1400755" y="242093"/>
            <a:ext cx="5439945" cy="538605"/>
          </a:xfrm>
          <a:prstGeom prst="rect">
            <a:avLst/>
          </a:prstGeom>
          <a:noFill/>
        </p:spPr>
        <p:txBody>
          <a:bodyPr wrap="none" lIns="121917" tIns="60958" rIns="121917" bIns="60958" rtlCol="0">
            <a:spAutoFit/>
          </a:bodyPr>
          <a:lstStyle/>
          <a:p>
            <a:r>
              <a:rPr lang="zh-CN" altLang="en-US" sz="2700" b="1" dirty="0">
                <a:solidFill>
                  <a:schemeClr val="tx1">
                    <a:lumMod val="75000"/>
                    <a:lumOff val="25000"/>
                  </a:schemeClr>
                </a:solidFill>
                <a:latin typeface="微软雅黑" panose="020B0503020204020204" pitchFamily="34" charset="-122"/>
                <a:ea typeface="微软雅黑" panose="020B0503020204020204" pitchFamily="34" charset="-122"/>
              </a:rPr>
              <a:t>为什么要了解本专业的核心期刊？</a:t>
            </a:r>
          </a:p>
        </p:txBody>
      </p:sp>
      <p:cxnSp>
        <p:nvCxnSpPr>
          <p:cNvPr id="28" name="原创设计师QQ598969553        _2"/>
          <p:cNvCxnSpPr/>
          <p:nvPr/>
        </p:nvCxnSpPr>
        <p:spPr>
          <a:xfrm flipH="1">
            <a:off x="3762706" y="5396485"/>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9" name="原创设计师QQ598969553        _3"/>
          <p:cNvCxnSpPr/>
          <p:nvPr/>
        </p:nvCxnSpPr>
        <p:spPr>
          <a:xfrm>
            <a:off x="6104103" y="5396485"/>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0" name="原创设计师QQ598969553        _4"/>
          <p:cNvCxnSpPr/>
          <p:nvPr/>
        </p:nvCxnSpPr>
        <p:spPr>
          <a:xfrm rot="16200000" flipV="1">
            <a:off x="4933408" y="4225788"/>
            <a:ext cx="23413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1" name="原创设计师QQ598969553        _5"/>
          <p:cNvCxnSpPr/>
          <p:nvPr/>
        </p:nvCxnSpPr>
        <p:spPr>
          <a:xfrm rot="2700000" flipH="1">
            <a:off x="4105594" y="4568676"/>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2" name="原创设计师QQ598969553        _6"/>
          <p:cNvCxnSpPr/>
          <p:nvPr/>
        </p:nvCxnSpPr>
        <p:spPr>
          <a:xfrm rot="18900000">
            <a:off x="5761215" y="4568676"/>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33" name="原创设计师QQ598969553        _7"/>
          <p:cNvSpPr/>
          <p:nvPr/>
        </p:nvSpPr>
        <p:spPr>
          <a:xfrm>
            <a:off x="2159563" y="4699273"/>
            <a:ext cx="1314133" cy="1334843"/>
          </a:xfrm>
          <a:prstGeom prst="ellipse">
            <a:avLst/>
          </a:prstGeom>
          <a:solidFill>
            <a:srgbClr val="5791CD"/>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95" tIns="74846" rIns="149695" bIns="74846" rtlCol="0" anchor="ctr"/>
          <a:lstStyle/>
          <a:p>
            <a:pPr algn="ctr"/>
            <a:endParaRPr lang="zh-CN" altLang="en-US"/>
          </a:p>
        </p:txBody>
      </p:sp>
      <p:sp>
        <p:nvSpPr>
          <p:cNvPr id="34" name="原创设计师QQ598969553        _8"/>
          <p:cNvSpPr txBox="1"/>
          <p:nvPr/>
        </p:nvSpPr>
        <p:spPr>
          <a:xfrm>
            <a:off x="2219776" y="4940933"/>
            <a:ext cx="1187925" cy="797485"/>
          </a:xfrm>
          <a:prstGeom prst="rect">
            <a:avLst/>
          </a:prstGeom>
          <a:noFill/>
        </p:spPr>
        <p:txBody>
          <a:bodyPr wrap="square" lIns="149695" tIns="74846" rIns="149695" bIns="74846" rtlCol="0">
            <a:spAutoFit/>
          </a:bodyPr>
          <a:lstStyle/>
          <a:p>
            <a:pPr algn="ctr"/>
            <a:r>
              <a:rPr lang="zh-CN" altLang="en-US" sz="2100" b="1" dirty="0">
                <a:solidFill>
                  <a:schemeClr val="tx1">
                    <a:lumMod val="85000"/>
                    <a:lumOff val="15000"/>
                  </a:schemeClr>
                </a:solidFill>
                <a:latin typeface="微软雅黑" panose="020B0503020204020204" pitchFamily="34" charset="-122"/>
                <a:ea typeface="微软雅黑" panose="020B0503020204020204" pitchFamily="34" charset="-122"/>
              </a:rPr>
              <a:t>评定</a:t>
            </a:r>
          </a:p>
          <a:p>
            <a:pPr algn="ctr"/>
            <a:r>
              <a:rPr lang="zh-CN" altLang="en-US" sz="2100" b="1" dirty="0">
                <a:solidFill>
                  <a:schemeClr val="tx1">
                    <a:lumMod val="85000"/>
                    <a:lumOff val="15000"/>
                  </a:schemeClr>
                </a:solidFill>
                <a:latin typeface="微软雅黑" panose="020B0503020204020204" pitchFamily="34" charset="-122"/>
                <a:ea typeface="微软雅黑" panose="020B0503020204020204" pitchFamily="34" charset="-122"/>
              </a:rPr>
              <a:t>职称</a:t>
            </a:r>
          </a:p>
        </p:txBody>
      </p:sp>
      <p:grpSp>
        <p:nvGrpSpPr>
          <p:cNvPr id="2" name="原创设计师QQ598969553        _9"/>
          <p:cNvGrpSpPr/>
          <p:nvPr/>
        </p:nvGrpSpPr>
        <p:grpSpPr>
          <a:xfrm>
            <a:off x="4842075" y="3895821"/>
            <a:ext cx="2496277" cy="3565628"/>
            <a:chOff x="3993415" y="3271064"/>
            <a:chExt cx="1872208" cy="2674221"/>
          </a:xfrm>
        </p:grpSpPr>
        <p:sp>
          <p:nvSpPr>
            <p:cNvPr id="36" name="椭圆 35"/>
            <p:cNvSpPr/>
            <p:nvPr/>
          </p:nvSpPr>
          <p:spPr>
            <a:xfrm>
              <a:off x="3993415" y="3271064"/>
              <a:ext cx="1872208" cy="1872208"/>
            </a:xfrm>
            <a:prstGeom prst="ellipse">
              <a:avLst/>
            </a:prstGeom>
            <a:solidFill>
              <a:srgbClr val="5791CD"/>
            </a:solidFill>
            <a:ln w="190500">
              <a:solidFill>
                <a:schemeClr val="bg1"/>
              </a:solidFill>
            </a:ln>
            <a:effectLst>
              <a:outerShdw blurRad="127000" dist="38100" dir="60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a:off x="4735736" y="5143272"/>
              <a:ext cx="396240" cy="802013"/>
            </a:xfrm>
            <a:prstGeom prst="roundRect">
              <a:avLst>
                <a:gd name="adj" fmla="val 50000"/>
              </a:avLst>
            </a:prstGeom>
            <a:solidFill>
              <a:schemeClr val="bg1"/>
            </a:solidFill>
            <a:ln>
              <a:no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原创设计师QQ598969553        _10"/>
          <p:cNvSpPr>
            <a:spLocks noChangeArrowheads="1"/>
          </p:cNvSpPr>
          <p:nvPr/>
        </p:nvSpPr>
        <p:spPr bwMode="gray">
          <a:xfrm>
            <a:off x="5113895" y="4877888"/>
            <a:ext cx="1951611" cy="538605"/>
          </a:xfrm>
          <a:prstGeom prst="rect">
            <a:avLst/>
          </a:prstGeom>
          <a:noFill/>
          <a:ln>
            <a:noFill/>
          </a:ln>
        </p:spPr>
        <p:txBody>
          <a:bodyPr wrap="square" lIns="121917" tIns="60958" rIns="121917" bIns="60958">
            <a:spAutoFit/>
          </a:bodyPr>
          <a:lstStyle/>
          <a:p>
            <a:pPr algn="ctr"/>
            <a:r>
              <a:rPr lang="zh-CN" altLang="en-US" sz="2700" b="1" dirty="0">
                <a:solidFill>
                  <a:schemeClr val="tx1">
                    <a:lumMod val="85000"/>
                    <a:lumOff val="15000"/>
                  </a:schemeClr>
                </a:solidFill>
                <a:latin typeface="微软雅黑" panose="020B0503020204020204" pitchFamily="34" charset="-122"/>
                <a:ea typeface="微软雅黑" panose="020B0503020204020204" pitchFamily="34" charset="-122"/>
              </a:rPr>
              <a:t>核心期刊</a:t>
            </a:r>
          </a:p>
        </p:txBody>
      </p:sp>
      <p:sp>
        <p:nvSpPr>
          <p:cNvPr id="41" name="原创设计师QQ598969553        _11"/>
          <p:cNvSpPr/>
          <p:nvPr/>
        </p:nvSpPr>
        <p:spPr>
          <a:xfrm>
            <a:off x="3149686" y="2409868"/>
            <a:ext cx="1314133" cy="1334843"/>
          </a:xfrm>
          <a:prstGeom prst="ellipse">
            <a:avLst/>
          </a:prstGeom>
          <a:solidFill>
            <a:srgbClr val="00B050"/>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95" tIns="74846" rIns="149695" bIns="74846" rtlCol="0" anchor="ctr"/>
          <a:lstStyle/>
          <a:p>
            <a:pPr algn="ctr"/>
            <a:endParaRPr lang="zh-CN" altLang="en-US"/>
          </a:p>
        </p:txBody>
      </p:sp>
      <p:sp>
        <p:nvSpPr>
          <p:cNvPr id="42" name="原创设计师QQ598969553        _12"/>
          <p:cNvSpPr/>
          <p:nvPr/>
        </p:nvSpPr>
        <p:spPr>
          <a:xfrm>
            <a:off x="5457328" y="1535995"/>
            <a:ext cx="1314133" cy="1334843"/>
          </a:xfrm>
          <a:prstGeom prst="ellipse">
            <a:avLst/>
          </a:prstGeom>
          <a:solidFill>
            <a:srgbClr val="5791CD"/>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95" tIns="74846" rIns="149695" bIns="74846" rtlCol="0" anchor="ctr"/>
          <a:lstStyle/>
          <a:p>
            <a:pPr algn="ctr"/>
            <a:endParaRPr lang="zh-CN" altLang="en-US"/>
          </a:p>
        </p:txBody>
      </p:sp>
      <p:sp>
        <p:nvSpPr>
          <p:cNvPr id="68" name="原创设计师QQ598969553        _13"/>
          <p:cNvSpPr/>
          <p:nvPr/>
        </p:nvSpPr>
        <p:spPr>
          <a:xfrm>
            <a:off x="7662187" y="2482351"/>
            <a:ext cx="1314133" cy="1334843"/>
          </a:xfrm>
          <a:prstGeom prst="ellipse">
            <a:avLst/>
          </a:prstGeom>
          <a:solidFill>
            <a:srgbClr val="00B050"/>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95" tIns="74846" rIns="149695" bIns="74846" rtlCol="0" anchor="ctr"/>
          <a:lstStyle/>
          <a:p>
            <a:pPr algn="ctr"/>
            <a:endParaRPr lang="zh-CN" altLang="en-US"/>
          </a:p>
        </p:txBody>
      </p:sp>
      <p:sp>
        <p:nvSpPr>
          <p:cNvPr id="69" name="原创设计师QQ598969553        _14"/>
          <p:cNvSpPr/>
          <p:nvPr/>
        </p:nvSpPr>
        <p:spPr>
          <a:xfrm>
            <a:off x="8609163" y="4699273"/>
            <a:ext cx="1314133" cy="1334843"/>
          </a:xfrm>
          <a:prstGeom prst="ellipse">
            <a:avLst/>
          </a:prstGeom>
          <a:solidFill>
            <a:srgbClr val="5791CD"/>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95" tIns="74846" rIns="149695" bIns="74846" rtlCol="0" anchor="ctr"/>
          <a:lstStyle/>
          <a:p>
            <a:pPr algn="ctr"/>
            <a:endParaRPr lang="zh-CN" altLang="en-US"/>
          </a:p>
        </p:txBody>
      </p:sp>
      <p:sp>
        <p:nvSpPr>
          <p:cNvPr id="70" name="原创设计师QQ598969553        _15"/>
          <p:cNvSpPr txBox="1"/>
          <p:nvPr/>
        </p:nvSpPr>
        <p:spPr>
          <a:xfrm>
            <a:off x="3215680" y="2664466"/>
            <a:ext cx="1187925" cy="797485"/>
          </a:xfrm>
          <a:prstGeom prst="rect">
            <a:avLst/>
          </a:prstGeom>
          <a:noFill/>
        </p:spPr>
        <p:txBody>
          <a:bodyPr wrap="square" lIns="149695" tIns="74846" rIns="149695" bIns="74846"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硕博</a:t>
            </a:r>
          </a:p>
          <a:p>
            <a:pPr algn="ctr"/>
            <a:r>
              <a:rPr lang="zh-CN" altLang="en-US" sz="2100" b="1" dirty="0">
                <a:solidFill>
                  <a:schemeClr val="bg1"/>
                </a:solidFill>
                <a:latin typeface="微软雅黑" panose="020B0503020204020204" pitchFamily="34" charset="-122"/>
                <a:ea typeface="微软雅黑" panose="020B0503020204020204" pitchFamily="34" charset="-122"/>
              </a:rPr>
              <a:t>答辩</a:t>
            </a:r>
          </a:p>
        </p:txBody>
      </p:sp>
      <p:sp>
        <p:nvSpPr>
          <p:cNvPr id="71" name="原创设计师QQ598969553        _16"/>
          <p:cNvSpPr txBox="1"/>
          <p:nvPr/>
        </p:nvSpPr>
        <p:spPr>
          <a:xfrm>
            <a:off x="5519936" y="1800970"/>
            <a:ext cx="1187925" cy="797485"/>
          </a:xfrm>
          <a:prstGeom prst="rect">
            <a:avLst/>
          </a:prstGeom>
          <a:noFill/>
        </p:spPr>
        <p:txBody>
          <a:bodyPr wrap="square" lIns="149695" tIns="74846" rIns="149695" bIns="74846" rtlCol="0">
            <a:spAutoFit/>
          </a:bodyPr>
          <a:lstStyle/>
          <a:p>
            <a:pPr algn="ctr"/>
            <a:r>
              <a:rPr lang="zh-CN" altLang="en-US" sz="2100" b="1" dirty="0">
                <a:solidFill>
                  <a:schemeClr val="tx1">
                    <a:lumMod val="85000"/>
                    <a:lumOff val="15000"/>
                  </a:schemeClr>
                </a:solidFill>
                <a:latin typeface="微软雅黑" panose="020B0503020204020204" pitchFamily="34" charset="-122"/>
                <a:ea typeface="微软雅黑" panose="020B0503020204020204" pitchFamily="34" charset="-122"/>
              </a:rPr>
              <a:t>评奖</a:t>
            </a:r>
          </a:p>
          <a:p>
            <a:pPr algn="ctr"/>
            <a:r>
              <a:rPr lang="zh-CN" altLang="en-US" sz="2100" b="1" dirty="0">
                <a:solidFill>
                  <a:schemeClr val="tx1">
                    <a:lumMod val="85000"/>
                    <a:lumOff val="15000"/>
                  </a:schemeClr>
                </a:solidFill>
                <a:latin typeface="微软雅黑" panose="020B0503020204020204" pitchFamily="34" charset="-122"/>
                <a:ea typeface="微软雅黑" panose="020B0503020204020204" pitchFamily="34" charset="-122"/>
              </a:rPr>
              <a:t>评优</a:t>
            </a:r>
          </a:p>
        </p:txBody>
      </p:sp>
      <p:sp>
        <p:nvSpPr>
          <p:cNvPr id="72" name="原创设计师QQ598969553        _17"/>
          <p:cNvSpPr txBox="1"/>
          <p:nvPr/>
        </p:nvSpPr>
        <p:spPr>
          <a:xfrm>
            <a:off x="7728182" y="2721414"/>
            <a:ext cx="1187925" cy="797485"/>
          </a:xfrm>
          <a:prstGeom prst="rect">
            <a:avLst/>
          </a:prstGeom>
          <a:noFill/>
        </p:spPr>
        <p:txBody>
          <a:bodyPr wrap="square" lIns="149695" tIns="74846" rIns="149695" bIns="74846"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项目</a:t>
            </a:r>
          </a:p>
          <a:p>
            <a:pPr algn="ctr"/>
            <a:r>
              <a:rPr lang="zh-CN" altLang="en-US" sz="2100" b="1" dirty="0">
                <a:solidFill>
                  <a:schemeClr val="bg1"/>
                </a:solidFill>
                <a:latin typeface="微软雅黑" panose="020B0503020204020204" pitchFamily="34" charset="-122"/>
                <a:ea typeface="微软雅黑" panose="020B0503020204020204" pitchFamily="34" charset="-122"/>
              </a:rPr>
              <a:t>申报</a:t>
            </a:r>
          </a:p>
        </p:txBody>
      </p:sp>
      <p:sp>
        <p:nvSpPr>
          <p:cNvPr id="73" name="原创设计师QQ598969553        _18"/>
          <p:cNvSpPr txBox="1"/>
          <p:nvPr/>
        </p:nvSpPr>
        <p:spPr>
          <a:xfrm>
            <a:off x="8688288" y="4942031"/>
            <a:ext cx="1187925" cy="797485"/>
          </a:xfrm>
          <a:prstGeom prst="rect">
            <a:avLst/>
          </a:prstGeom>
          <a:noFill/>
        </p:spPr>
        <p:txBody>
          <a:bodyPr wrap="square" lIns="149695" tIns="74846" rIns="149695" bIns="74846" rtlCol="0">
            <a:spAutoFit/>
          </a:bodyPr>
          <a:lstStyle/>
          <a:p>
            <a:pPr algn="ctr"/>
            <a:r>
              <a:rPr lang="zh-CN" altLang="en-US" sz="2100" b="1" dirty="0">
                <a:solidFill>
                  <a:schemeClr val="tx1">
                    <a:lumMod val="85000"/>
                    <a:lumOff val="15000"/>
                  </a:schemeClr>
                </a:solidFill>
                <a:latin typeface="微软雅黑" panose="020B0503020204020204" pitchFamily="34" charset="-122"/>
                <a:ea typeface="微软雅黑" panose="020B0503020204020204" pitchFamily="34" charset="-122"/>
              </a:rPr>
              <a:t>学术</a:t>
            </a:r>
          </a:p>
          <a:p>
            <a:pPr algn="ctr"/>
            <a:r>
              <a:rPr lang="zh-CN" altLang="en-US" sz="2100" b="1" dirty="0">
                <a:solidFill>
                  <a:schemeClr val="tx1">
                    <a:lumMod val="85000"/>
                    <a:lumOff val="15000"/>
                  </a:schemeClr>
                </a:solidFill>
                <a:latin typeface="微软雅黑" panose="020B0503020204020204" pitchFamily="34" charset="-122"/>
                <a:ea typeface="微软雅黑" panose="020B0503020204020204" pitchFamily="34" charset="-122"/>
              </a:rPr>
              <a:t>评估</a:t>
            </a:r>
          </a:p>
        </p:txBody>
      </p:sp>
      <p:pic>
        <p:nvPicPr>
          <p:cNvPr id="25" name="Picture 64"/>
          <p:cNvPicPr>
            <a:picLocks noGrp="1" noSelect="1" noRot="1" noChangeAspect="1" noMove="1" noResize="1" noChangeShapeType="1"/>
          </p:cNvPicPr>
          <p:nvPr/>
        </p:nvPicPr>
        <p:blipFill>
          <a:blip r:embed="rId3" cstate="print">
            <a:extLst>
              <a:ext uri="{28A0092B-C50C-407E-A947-70E740481C1C}">
                <a14:useLocalDpi xmlns:a14="http://schemas.microsoft.com/office/drawing/2010/main" val="0"/>
              </a:ext>
            </a:extLst>
          </a:blip>
          <a:stretch>
            <a:fillRect/>
          </a:stretch>
        </p:blipFill>
        <p:spPr>
          <a:xfrm>
            <a:off x="4778155" y="23607419"/>
            <a:ext cx="2635691" cy="681371"/>
          </a:xfrm>
          <a:prstGeom prst="rect">
            <a:avLst/>
          </a:prstGeom>
        </p:spPr>
      </p:pic>
      <p:grpSp>
        <p:nvGrpSpPr>
          <p:cNvPr id="35" name="组合 2"/>
          <p:cNvGrpSpPr/>
          <p:nvPr/>
        </p:nvGrpSpPr>
        <p:grpSpPr>
          <a:xfrm>
            <a:off x="325781" y="0"/>
            <a:ext cx="1012268" cy="965260"/>
            <a:chOff x="1385458" y="991717"/>
            <a:chExt cx="4603751" cy="4389967"/>
          </a:xfrm>
        </p:grpSpPr>
        <p:grpSp>
          <p:nvGrpSpPr>
            <p:cNvPr id="37" name="组合 4"/>
            <p:cNvGrpSpPr/>
            <p:nvPr/>
          </p:nvGrpSpPr>
          <p:grpSpPr>
            <a:xfrm>
              <a:off x="1385458" y="991717"/>
              <a:ext cx="4603751" cy="4389967"/>
              <a:chOff x="1039093" y="743787"/>
              <a:chExt cx="3452813" cy="3292475"/>
            </a:xfrm>
          </p:grpSpPr>
          <p:sp>
            <p:nvSpPr>
              <p:cNvPr id="49"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50"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51"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52"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53"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48"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01</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par>
                                <p:cTn id="19" presetID="53" presetClass="entr" presetSubtype="16"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par>
                                <p:cTn id="34" presetID="53" presetClass="entr" presetSubtype="16"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fltVal val="0"/>
                                          </p:val>
                                        </p:tav>
                                        <p:tav tm="100000">
                                          <p:val>
                                            <p:strVal val="#ppt_w"/>
                                          </p:val>
                                        </p:tav>
                                      </p:tavLst>
                                    </p:anim>
                                    <p:anim calcmode="lin" valueType="num">
                                      <p:cBhvr>
                                        <p:cTn id="37" dur="500" fill="hold"/>
                                        <p:tgtEl>
                                          <p:spTgt spid="32"/>
                                        </p:tgtEl>
                                        <p:attrNameLst>
                                          <p:attrName>ppt_h</p:attrName>
                                        </p:attrNameLst>
                                      </p:cBhvr>
                                      <p:tavLst>
                                        <p:tav tm="0">
                                          <p:val>
                                            <p:fltVal val="0"/>
                                          </p:val>
                                        </p:tav>
                                        <p:tav tm="100000">
                                          <p:val>
                                            <p:strVal val="#ppt_h"/>
                                          </p:val>
                                        </p:tav>
                                      </p:tavLst>
                                    </p:anim>
                                    <p:animEffect transition="in" filter="fade">
                                      <p:cBhvr>
                                        <p:cTn id="38" dur="500"/>
                                        <p:tgtEl>
                                          <p:spTgt spid="32"/>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300" fill="hold"/>
                                        <p:tgtEl>
                                          <p:spTgt spid="33"/>
                                        </p:tgtEl>
                                        <p:attrNameLst>
                                          <p:attrName>ppt_w</p:attrName>
                                        </p:attrNameLst>
                                      </p:cBhvr>
                                      <p:tavLst>
                                        <p:tav tm="0">
                                          <p:val>
                                            <p:fltVal val="0"/>
                                          </p:val>
                                        </p:tav>
                                        <p:tav tm="100000">
                                          <p:val>
                                            <p:strVal val="#ppt_w"/>
                                          </p:val>
                                        </p:tav>
                                      </p:tavLst>
                                    </p:anim>
                                    <p:anim calcmode="lin" valueType="num">
                                      <p:cBhvr>
                                        <p:cTn id="43" dur="300" fill="hold"/>
                                        <p:tgtEl>
                                          <p:spTgt spid="33"/>
                                        </p:tgtEl>
                                        <p:attrNameLst>
                                          <p:attrName>ppt_h</p:attrName>
                                        </p:attrNameLst>
                                      </p:cBhvr>
                                      <p:tavLst>
                                        <p:tav tm="0">
                                          <p:val>
                                            <p:fltVal val="0"/>
                                          </p:val>
                                        </p:tav>
                                        <p:tav tm="100000">
                                          <p:val>
                                            <p:strVal val="#ppt_h"/>
                                          </p:val>
                                        </p:tav>
                                      </p:tavLst>
                                    </p:anim>
                                    <p:animEffect transition="in" filter="fade">
                                      <p:cBhvr>
                                        <p:cTn id="44" dur="3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par>
                          <p:cTn id="50" fill="hold">
                            <p:stCondLst>
                              <p:cond delay="1500"/>
                            </p:stCondLst>
                            <p:childTnLst>
                              <p:par>
                                <p:cTn id="51" presetID="53" presetClass="entr" presetSubtype="16"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300" fill="hold"/>
                                        <p:tgtEl>
                                          <p:spTgt spid="41"/>
                                        </p:tgtEl>
                                        <p:attrNameLst>
                                          <p:attrName>ppt_w</p:attrName>
                                        </p:attrNameLst>
                                      </p:cBhvr>
                                      <p:tavLst>
                                        <p:tav tm="0">
                                          <p:val>
                                            <p:fltVal val="0"/>
                                          </p:val>
                                        </p:tav>
                                        <p:tav tm="100000">
                                          <p:val>
                                            <p:strVal val="#ppt_w"/>
                                          </p:val>
                                        </p:tav>
                                      </p:tavLst>
                                    </p:anim>
                                    <p:anim calcmode="lin" valueType="num">
                                      <p:cBhvr>
                                        <p:cTn id="54" dur="300" fill="hold"/>
                                        <p:tgtEl>
                                          <p:spTgt spid="41"/>
                                        </p:tgtEl>
                                        <p:attrNameLst>
                                          <p:attrName>ppt_h</p:attrName>
                                        </p:attrNameLst>
                                      </p:cBhvr>
                                      <p:tavLst>
                                        <p:tav tm="0">
                                          <p:val>
                                            <p:fltVal val="0"/>
                                          </p:val>
                                        </p:tav>
                                        <p:tav tm="100000">
                                          <p:val>
                                            <p:strVal val="#ppt_h"/>
                                          </p:val>
                                        </p:tav>
                                      </p:tavLst>
                                    </p:anim>
                                    <p:animEffect transition="in" filter="fade">
                                      <p:cBhvr>
                                        <p:cTn id="55" dur="300"/>
                                        <p:tgtEl>
                                          <p:spTgt spid="41"/>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 calcmode="lin" valueType="num">
                                      <p:cBhvr>
                                        <p:cTn id="58" dur="500" fill="hold"/>
                                        <p:tgtEl>
                                          <p:spTgt spid="70"/>
                                        </p:tgtEl>
                                        <p:attrNameLst>
                                          <p:attrName>ppt_w</p:attrName>
                                        </p:attrNameLst>
                                      </p:cBhvr>
                                      <p:tavLst>
                                        <p:tav tm="0">
                                          <p:val>
                                            <p:fltVal val="0"/>
                                          </p:val>
                                        </p:tav>
                                        <p:tav tm="100000">
                                          <p:val>
                                            <p:strVal val="#ppt_w"/>
                                          </p:val>
                                        </p:tav>
                                      </p:tavLst>
                                    </p:anim>
                                    <p:anim calcmode="lin" valueType="num">
                                      <p:cBhvr>
                                        <p:cTn id="59" dur="500" fill="hold"/>
                                        <p:tgtEl>
                                          <p:spTgt spid="70"/>
                                        </p:tgtEl>
                                        <p:attrNameLst>
                                          <p:attrName>ppt_h</p:attrName>
                                        </p:attrNameLst>
                                      </p:cBhvr>
                                      <p:tavLst>
                                        <p:tav tm="0">
                                          <p:val>
                                            <p:fltVal val="0"/>
                                          </p:val>
                                        </p:tav>
                                        <p:tav tm="100000">
                                          <p:val>
                                            <p:strVal val="#ppt_h"/>
                                          </p:val>
                                        </p:tav>
                                      </p:tavLst>
                                    </p:anim>
                                    <p:animEffect transition="in" filter="fade">
                                      <p:cBhvr>
                                        <p:cTn id="60" dur="500"/>
                                        <p:tgtEl>
                                          <p:spTgt spid="70"/>
                                        </p:tgtEl>
                                      </p:cBhvr>
                                    </p:animEffect>
                                  </p:childTnLst>
                                </p:cTn>
                              </p:par>
                            </p:childTnLst>
                          </p:cTn>
                        </p:par>
                        <p:par>
                          <p:cTn id="61" fill="hold">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p:cTn id="64" dur="300" fill="hold"/>
                                        <p:tgtEl>
                                          <p:spTgt spid="42"/>
                                        </p:tgtEl>
                                        <p:attrNameLst>
                                          <p:attrName>ppt_w</p:attrName>
                                        </p:attrNameLst>
                                      </p:cBhvr>
                                      <p:tavLst>
                                        <p:tav tm="0">
                                          <p:val>
                                            <p:fltVal val="0"/>
                                          </p:val>
                                        </p:tav>
                                        <p:tav tm="100000">
                                          <p:val>
                                            <p:strVal val="#ppt_w"/>
                                          </p:val>
                                        </p:tav>
                                      </p:tavLst>
                                    </p:anim>
                                    <p:anim calcmode="lin" valueType="num">
                                      <p:cBhvr>
                                        <p:cTn id="65" dur="300" fill="hold"/>
                                        <p:tgtEl>
                                          <p:spTgt spid="42"/>
                                        </p:tgtEl>
                                        <p:attrNameLst>
                                          <p:attrName>ppt_h</p:attrName>
                                        </p:attrNameLst>
                                      </p:cBhvr>
                                      <p:tavLst>
                                        <p:tav tm="0">
                                          <p:val>
                                            <p:fltVal val="0"/>
                                          </p:val>
                                        </p:tav>
                                        <p:tav tm="100000">
                                          <p:val>
                                            <p:strVal val="#ppt_h"/>
                                          </p:val>
                                        </p:tav>
                                      </p:tavLst>
                                    </p:anim>
                                    <p:animEffect transition="in" filter="fade">
                                      <p:cBhvr>
                                        <p:cTn id="66" dur="300"/>
                                        <p:tgtEl>
                                          <p:spTgt spid="4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71"/>
                                        </p:tgtEl>
                                        <p:attrNameLst>
                                          <p:attrName>style.visibility</p:attrName>
                                        </p:attrNameLst>
                                      </p:cBhvr>
                                      <p:to>
                                        <p:strVal val="visible"/>
                                      </p:to>
                                    </p:set>
                                    <p:anim calcmode="lin" valueType="num">
                                      <p:cBhvr>
                                        <p:cTn id="69" dur="500" fill="hold"/>
                                        <p:tgtEl>
                                          <p:spTgt spid="71"/>
                                        </p:tgtEl>
                                        <p:attrNameLst>
                                          <p:attrName>ppt_w</p:attrName>
                                        </p:attrNameLst>
                                      </p:cBhvr>
                                      <p:tavLst>
                                        <p:tav tm="0">
                                          <p:val>
                                            <p:fltVal val="0"/>
                                          </p:val>
                                        </p:tav>
                                        <p:tav tm="100000">
                                          <p:val>
                                            <p:strVal val="#ppt_w"/>
                                          </p:val>
                                        </p:tav>
                                      </p:tavLst>
                                    </p:anim>
                                    <p:anim calcmode="lin" valueType="num">
                                      <p:cBhvr>
                                        <p:cTn id="70" dur="500" fill="hold"/>
                                        <p:tgtEl>
                                          <p:spTgt spid="71"/>
                                        </p:tgtEl>
                                        <p:attrNameLst>
                                          <p:attrName>ppt_h</p:attrName>
                                        </p:attrNameLst>
                                      </p:cBhvr>
                                      <p:tavLst>
                                        <p:tav tm="0">
                                          <p:val>
                                            <p:fltVal val="0"/>
                                          </p:val>
                                        </p:tav>
                                        <p:tav tm="100000">
                                          <p:val>
                                            <p:strVal val="#ppt_h"/>
                                          </p:val>
                                        </p:tav>
                                      </p:tavLst>
                                    </p:anim>
                                    <p:animEffect transition="in" filter="fade">
                                      <p:cBhvr>
                                        <p:cTn id="71" dur="500"/>
                                        <p:tgtEl>
                                          <p:spTgt spid="71"/>
                                        </p:tgtEl>
                                      </p:cBhvr>
                                    </p:animEffect>
                                  </p:childTnLst>
                                </p:cTn>
                              </p:par>
                            </p:childTnLst>
                          </p:cTn>
                        </p:par>
                        <p:par>
                          <p:cTn id="72" fill="hold">
                            <p:stCondLst>
                              <p:cond delay="2500"/>
                            </p:stCondLst>
                            <p:childTnLst>
                              <p:par>
                                <p:cTn id="73" presetID="53" presetClass="entr" presetSubtype="16" fill="hold" grpId="0" nodeType="afterEffect">
                                  <p:stCondLst>
                                    <p:cond delay="0"/>
                                  </p:stCondLst>
                                  <p:childTnLst>
                                    <p:set>
                                      <p:cBhvr>
                                        <p:cTn id="74" dur="1" fill="hold">
                                          <p:stCondLst>
                                            <p:cond delay="0"/>
                                          </p:stCondLst>
                                        </p:cTn>
                                        <p:tgtEl>
                                          <p:spTgt spid="68"/>
                                        </p:tgtEl>
                                        <p:attrNameLst>
                                          <p:attrName>style.visibility</p:attrName>
                                        </p:attrNameLst>
                                      </p:cBhvr>
                                      <p:to>
                                        <p:strVal val="visible"/>
                                      </p:to>
                                    </p:set>
                                    <p:anim calcmode="lin" valueType="num">
                                      <p:cBhvr>
                                        <p:cTn id="75" dur="300" fill="hold"/>
                                        <p:tgtEl>
                                          <p:spTgt spid="68"/>
                                        </p:tgtEl>
                                        <p:attrNameLst>
                                          <p:attrName>ppt_w</p:attrName>
                                        </p:attrNameLst>
                                      </p:cBhvr>
                                      <p:tavLst>
                                        <p:tav tm="0">
                                          <p:val>
                                            <p:fltVal val="0"/>
                                          </p:val>
                                        </p:tav>
                                        <p:tav tm="100000">
                                          <p:val>
                                            <p:strVal val="#ppt_w"/>
                                          </p:val>
                                        </p:tav>
                                      </p:tavLst>
                                    </p:anim>
                                    <p:anim calcmode="lin" valueType="num">
                                      <p:cBhvr>
                                        <p:cTn id="76" dur="300" fill="hold"/>
                                        <p:tgtEl>
                                          <p:spTgt spid="68"/>
                                        </p:tgtEl>
                                        <p:attrNameLst>
                                          <p:attrName>ppt_h</p:attrName>
                                        </p:attrNameLst>
                                      </p:cBhvr>
                                      <p:tavLst>
                                        <p:tav tm="0">
                                          <p:val>
                                            <p:fltVal val="0"/>
                                          </p:val>
                                        </p:tav>
                                        <p:tav tm="100000">
                                          <p:val>
                                            <p:strVal val="#ppt_h"/>
                                          </p:val>
                                        </p:tav>
                                      </p:tavLst>
                                    </p:anim>
                                    <p:animEffect transition="in" filter="fade">
                                      <p:cBhvr>
                                        <p:cTn id="77" dur="300"/>
                                        <p:tgtEl>
                                          <p:spTgt spid="68"/>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72"/>
                                        </p:tgtEl>
                                        <p:attrNameLst>
                                          <p:attrName>style.visibility</p:attrName>
                                        </p:attrNameLst>
                                      </p:cBhvr>
                                      <p:to>
                                        <p:strVal val="visible"/>
                                      </p:to>
                                    </p:set>
                                    <p:anim calcmode="lin" valueType="num">
                                      <p:cBhvr>
                                        <p:cTn id="80" dur="500" fill="hold"/>
                                        <p:tgtEl>
                                          <p:spTgt spid="72"/>
                                        </p:tgtEl>
                                        <p:attrNameLst>
                                          <p:attrName>ppt_w</p:attrName>
                                        </p:attrNameLst>
                                      </p:cBhvr>
                                      <p:tavLst>
                                        <p:tav tm="0">
                                          <p:val>
                                            <p:fltVal val="0"/>
                                          </p:val>
                                        </p:tav>
                                        <p:tav tm="100000">
                                          <p:val>
                                            <p:strVal val="#ppt_w"/>
                                          </p:val>
                                        </p:tav>
                                      </p:tavLst>
                                    </p:anim>
                                    <p:anim calcmode="lin" valueType="num">
                                      <p:cBhvr>
                                        <p:cTn id="81" dur="500" fill="hold"/>
                                        <p:tgtEl>
                                          <p:spTgt spid="72"/>
                                        </p:tgtEl>
                                        <p:attrNameLst>
                                          <p:attrName>ppt_h</p:attrName>
                                        </p:attrNameLst>
                                      </p:cBhvr>
                                      <p:tavLst>
                                        <p:tav tm="0">
                                          <p:val>
                                            <p:fltVal val="0"/>
                                          </p:val>
                                        </p:tav>
                                        <p:tav tm="100000">
                                          <p:val>
                                            <p:strVal val="#ppt_h"/>
                                          </p:val>
                                        </p:tav>
                                      </p:tavLst>
                                    </p:anim>
                                    <p:animEffect transition="in" filter="fade">
                                      <p:cBhvr>
                                        <p:cTn id="82" dur="500"/>
                                        <p:tgtEl>
                                          <p:spTgt spid="72"/>
                                        </p:tgtEl>
                                      </p:cBhvr>
                                    </p:animEffect>
                                  </p:childTnLst>
                                </p:cTn>
                              </p:par>
                            </p:childTnLst>
                          </p:cTn>
                        </p:par>
                        <p:par>
                          <p:cTn id="83" fill="hold">
                            <p:stCondLst>
                              <p:cond delay="3000"/>
                            </p:stCondLst>
                            <p:childTnLst>
                              <p:par>
                                <p:cTn id="84" presetID="53" presetClass="entr" presetSubtype="16" fill="hold" grpId="0" nodeType="afterEffect">
                                  <p:stCondLst>
                                    <p:cond delay="0"/>
                                  </p:stCondLst>
                                  <p:childTnLst>
                                    <p:set>
                                      <p:cBhvr>
                                        <p:cTn id="85" dur="1" fill="hold">
                                          <p:stCondLst>
                                            <p:cond delay="0"/>
                                          </p:stCondLst>
                                        </p:cTn>
                                        <p:tgtEl>
                                          <p:spTgt spid="69"/>
                                        </p:tgtEl>
                                        <p:attrNameLst>
                                          <p:attrName>style.visibility</p:attrName>
                                        </p:attrNameLst>
                                      </p:cBhvr>
                                      <p:to>
                                        <p:strVal val="visible"/>
                                      </p:to>
                                    </p:set>
                                    <p:anim calcmode="lin" valueType="num">
                                      <p:cBhvr>
                                        <p:cTn id="86" dur="300" fill="hold"/>
                                        <p:tgtEl>
                                          <p:spTgt spid="69"/>
                                        </p:tgtEl>
                                        <p:attrNameLst>
                                          <p:attrName>ppt_w</p:attrName>
                                        </p:attrNameLst>
                                      </p:cBhvr>
                                      <p:tavLst>
                                        <p:tav tm="0">
                                          <p:val>
                                            <p:fltVal val="0"/>
                                          </p:val>
                                        </p:tav>
                                        <p:tav tm="100000">
                                          <p:val>
                                            <p:strVal val="#ppt_w"/>
                                          </p:val>
                                        </p:tav>
                                      </p:tavLst>
                                    </p:anim>
                                    <p:anim calcmode="lin" valueType="num">
                                      <p:cBhvr>
                                        <p:cTn id="87" dur="300" fill="hold"/>
                                        <p:tgtEl>
                                          <p:spTgt spid="69"/>
                                        </p:tgtEl>
                                        <p:attrNameLst>
                                          <p:attrName>ppt_h</p:attrName>
                                        </p:attrNameLst>
                                      </p:cBhvr>
                                      <p:tavLst>
                                        <p:tav tm="0">
                                          <p:val>
                                            <p:fltVal val="0"/>
                                          </p:val>
                                        </p:tav>
                                        <p:tav tm="100000">
                                          <p:val>
                                            <p:strVal val="#ppt_h"/>
                                          </p:val>
                                        </p:tav>
                                      </p:tavLst>
                                    </p:anim>
                                    <p:animEffect transition="in" filter="fade">
                                      <p:cBhvr>
                                        <p:cTn id="88" dur="300"/>
                                        <p:tgtEl>
                                          <p:spTgt spid="69"/>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anim calcmode="lin" valueType="num">
                                      <p:cBhvr>
                                        <p:cTn id="91" dur="500" fill="hold"/>
                                        <p:tgtEl>
                                          <p:spTgt spid="73"/>
                                        </p:tgtEl>
                                        <p:attrNameLst>
                                          <p:attrName>ppt_w</p:attrName>
                                        </p:attrNameLst>
                                      </p:cBhvr>
                                      <p:tavLst>
                                        <p:tav tm="0">
                                          <p:val>
                                            <p:fltVal val="0"/>
                                          </p:val>
                                        </p:tav>
                                        <p:tav tm="100000">
                                          <p:val>
                                            <p:strVal val="#ppt_w"/>
                                          </p:val>
                                        </p:tav>
                                      </p:tavLst>
                                    </p:anim>
                                    <p:anim calcmode="lin" valueType="num">
                                      <p:cBhvr>
                                        <p:cTn id="92" dur="500" fill="hold"/>
                                        <p:tgtEl>
                                          <p:spTgt spid="73"/>
                                        </p:tgtEl>
                                        <p:attrNameLst>
                                          <p:attrName>ppt_h</p:attrName>
                                        </p:attrNameLst>
                                      </p:cBhvr>
                                      <p:tavLst>
                                        <p:tav tm="0">
                                          <p:val>
                                            <p:fltVal val="0"/>
                                          </p:val>
                                        </p:tav>
                                        <p:tav tm="100000">
                                          <p:val>
                                            <p:strVal val="#ppt_h"/>
                                          </p:val>
                                        </p:tav>
                                      </p:tavLst>
                                    </p:anim>
                                    <p:animEffect transition="in" filter="fade">
                                      <p:cBhvr>
                                        <p:cTn id="9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4" grpId="0"/>
      <p:bldP spid="40" grpId="0"/>
      <p:bldP spid="41" grpId="0" bldLvl="0" animBg="1"/>
      <p:bldP spid="42" grpId="0" bldLvl="0" animBg="1"/>
      <p:bldP spid="68" grpId="0" bldLvl="0" animBg="1"/>
      <p:bldP spid="69" grpId="0" bldLvl="0" animBg="1"/>
      <p:bldP spid="70" grpId="0"/>
      <p:bldP spid="71" grpId="0"/>
      <p:bldP spid="72" grpId="0"/>
      <p:bldP spid="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grpSp>
        <p:nvGrpSpPr>
          <p:cNvPr id="2" name="组合 10"/>
          <p:cNvGrpSpPr/>
          <p:nvPr/>
        </p:nvGrpSpPr>
        <p:grpSpPr>
          <a:xfrm>
            <a:off x="3274979" y="373567"/>
            <a:ext cx="5642043" cy="2201419"/>
            <a:chOff x="2567594" y="425663"/>
            <a:chExt cx="3889375" cy="1352550"/>
          </a:xfrm>
        </p:grpSpPr>
        <p:grpSp>
          <p:nvGrpSpPr>
            <p:cNvPr id="3" name="组合 11"/>
            <p:cNvGrpSpPr/>
            <p:nvPr/>
          </p:nvGrpSpPr>
          <p:grpSpPr>
            <a:xfrm rot="607259">
              <a:off x="2567594" y="425663"/>
              <a:ext cx="3889375" cy="1352550"/>
              <a:chOff x="3482374" y="429418"/>
              <a:chExt cx="3889375" cy="1352550"/>
            </a:xfrm>
          </p:grpSpPr>
          <p:sp>
            <p:nvSpPr>
              <p:cNvPr id="14" name="Freeform 1465"/>
              <p:cNvSpPr/>
              <p:nvPr/>
            </p:nvSpPr>
            <p:spPr bwMode="auto">
              <a:xfrm>
                <a:off x="3482374" y="429418"/>
                <a:ext cx="3889375" cy="1352550"/>
              </a:xfrm>
              <a:custGeom>
                <a:avLst/>
                <a:gdLst>
                  <a:gd name="T0" fmla="*/ 1518 w 1817"/>
                  <a:gd name="T1" fmla="*/ 431 h 632"/>
                  <a:gd name="T2" fmla="*/ 89 w 1817"/>
                  <a:gd name="T3" fmla="*/ 415 h 632"/>
                  <a:gd name="T4" fmla="*/ 89 w 1817"/>
                  <a:gd name="T5" fmla="*/ 90 h 632"/>
                  <a:gd name="T6" fmla="*/ 1596 w 1817"/>
                  <a:gd name="T7" fmla="*/ 81 h 632"/>
                  <a:gd name="T8" fmla="*/ 1382 w 1817"/>
                  <a:gd name="T9" fmla="*/ 632 h 632"/>
                  <a:gd name="T10" fmla="*/ 1518 w 1817"/>
                  <a:gd name="T11" fmla="*/ 431 h 632"/>
                </a:gdLst>
                <a:ahLst/>
                <a:cxnLst>
                  <a:cxn ang="0">
                    <a:pos x="T0" y="T1"/>
                  </a:cxn>
                  <a:cxn ang="0">
                    <a:pos x="T2" y="T3"/>
                  </a:cxn>
                  <a:cxn ang="0">
                    <a:pos x="T4" y="T5"/>
                  </a:cxn>
                  <a:cxn ang="0">
                    <a:pos x="T6" y="T7"/>
                  </a:cxn>
                  <a:cxn ang="0">
                    <a:pos x="T8" y="T9"/>
                  </a:cxn>
                  <a:cxn ang="0">
                    <a:pos x="T10" y="T11"/>
                  </a:cxn>
                </a:cxnLst>
                <a:rect l="0" t="0" r="r" b="b"/>
                <a:pathLst>
                  <a:path w="1817" h="632">
                    <a:moveTo>
                      <a:pt x="1518" y="431"/>
                    </a:moveTo>
                    <a:cubicBezTo>
                      <a:pt x="1303" y="440"/>
                      <a:pt x="184" y="469"/>
                      <a:pt x="89" y="415"/>
                    </a:cubicBezTo>
                    <a:cubicBezTo>
                      <a:pt x="15" y="373"/>
                      <a:pt x="0" y="144"/>
                      <a:pt x="89" y="90"/>
                    </a:cubicBezTo>
                    <a:cubicBezTo>
                      <a:pt x="220" y="12"/>
                      <a:pt x="1440" y="0"/>
                      <a:pt x="1596" y="81"/>
                    </a:cubicBezTo>
                    <a:cubicBezTo>
                      <a:pt x="1817" y="195"/>
                      <a:pt x="1618" y="514"/>
                      <a:pt x="1382" y="632"/>
                    </a:cubicBezTo>
                    <a:cubicBezTo>
                      <a:pt x="1447" y="558"/>
                      <a:pt x="1487" y="492"/>
                      <a:pt x="1518" y="431"/>
                    </a:cubicBezTo>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dirty="0">
                  <a:solidFill>
                    <a:prstClr val="black"/>
                  </a:solidFill>
                  <a:latin typeface="Arial" panose="020B0604020202020204"/>
                  <a:ea typeface="微软雅黑" panose="020B0503020204020204" pitchFamily="34" charset="-122"/>
                </a:endParaRPr>
              </a:p>
            </p:txBody>
          </p:sp>
          <p:sp>
            <p:nvSpPr>
              <p:cNvPr id="15" name="Freeform 1467"/>
              <p:cNvSpPr/>
              <p:nvPr/>
            </p:nvSpPr>
            <p:spPr bwMode="auto">
              <a:xfrm>
                <a:off x="3699889" y="577942"/>
                <a:ext cx="3362325" cy="649288"/>
              </a:xfrm>
              <a:custGeom>
                <a:avLst/>
                <a:gdLst>
                  <a:gd name="T0" fmla="*/ 1477 w 1571"/>
                  <a:gd name="T1" fmla="*/ 285 h 303"/>
                  <a:gd name="T2" fmla="*/ 581 w 1571"/>
                  <a:gd name="T3" fmla="*/ 303 h 303"/>
                  <a:gd name="T4" fmla="*/ 29 w 1571"/>
                  <a:gd name="T5" fmla="*/ 278 h 303"/>
                  <a:gd name="T6" fmla="*/ 4 w 1571"/>
                  <a:gd name="T7" fmla="*/ 142 h 303"/>
                  <a:gd name="T8" fmla="*/ 31 w 1571"/>
                  <a:gd name="T9" fmla="*/ 55 h 303"/>
                  <a:gd name="T10" fmla="*/ 283 w 1571"/>
                  <a:gd name="T11" fmla="*/ 16 h 303"/>
                  <a:gd name="T12" fmla="*/ 763 w 1571"/>
                  <a:gd name="T13" fmla="*/ 0 h 303"/>
                  <a:gd name="T14" fmla="*/ 1238 w 1571"/>
                  <a:gd name="T15" fmla="*/ 16 h 303"/>
                  <a:gd name="T16" fmla="*/ 1512 w 1571"/>
                  <a:gd name="T17" fmla="*/ 67 h 303"/>
                  <a:gd name="T18" fmla="*/ 1477 w 1571"/>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1" h="303">
                    <a:moveTo>
                      <a:pt x="1477" y="285"/>
                    </a:moveTo>
                    <a:cubicBezTo>
                      <a:pt x="1416" y="292"/>
                      <a:pt x="939" y="303"/>
                      <a:pt x="581" y="303"/>
                    </a:cubicBezTo>
                    <a:cubicBezTo>
                      <a:pt x="141" y="303"/>
                      <a:pt x="48" y="301"/>
                      <a:pt x="29" y="278"/>
                    </a:cubicBezTo>
                    <a:cubicBezTo>
                      <a:pt x="18" y="265"/>
                      <a:pt x="0" y="210"/>
                      <a:pt x="4" y="142"/>
                    </a:cubicBezTo>
                    <a:cubicBezTo>
                      <a:pt x="7" y="89"/>
                      <a:pt x="22" y="59"/>
                      <a:pt x="31" y="55"/>
                    </a:cubicBezTo>
                    <a:cubicBezTo>
                      <a:pt x="48" y="48"/>
                      <a:pt x="76" y="32"/>
                      <a:pt x="283" y="16"/>
                    </a:cubicBezTo>
                    <a:cubicBezTo>
                      <a:pt x="416" y="6"/>
                      <a:pt x="587" y="0"/>
                      <a:pt x="763" y="0"/>
                    </a:cubicBezTo>
                    <a:cubicBezTo>
                      <a:pt x="938" y="0"/>
                      <a:pt x="1107" y="6"/>
                      <a:pt x="1238" y="16"/>
                    </a:cubicBezTo>
                    <a:cubicBezTo>
                      <a:pt x="1442" y="32"/>
                      <a:pt x="1492" y="44"/>
                      <a:pt x="1512" y="67"/>
                    </a:cubicBezTo>
                    <a:cubicBezTo>
                      <a:pt x="1571" y="136"/>
                      <a:pt x="1538" y="277"/>
                      <a:pt x="1477" y="285"/>
                    </a:cubicBezTo>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dirty="0">
                  <a:solidFill>
                    <a:prstClr val="black"/>
                  </a:solidFill>
                  <a:latin typeface="Arial" panose="020B0604020202020204"/>
                  <a:ea typeface="微软雅黑" panose="020B0503020204020204" pitchFamily="34" charset="-122"/>
                </a:endParaRPr>
              </a:p>
            </p:txBody>
          </p:sp>
        </p:grpSp>
        <p:sp>
          <p:nvSpPr>
            <p:cNvPr id="13" name="Content Placeholder 2"/>
            <p:cNvSpPr txBox="1"/>
            <p:nvPr/>
          </p:nvSpPr>
          <p:spPr>
            <a:xfrm rot="566579">
              <a:off x="2929539" y="656626"/>
              <a:ext cx="3152183" cy="51962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3765">
                <a:buNone/>
              </a:pPr>
              <a:r>
                <a:rPr lang="zh-CN" altLang="en-US" sz="2400" b="1" dirty="0">
                  <a:solidFill>
                    <a:schemeClr val="tx1">
                      <a:lumMod val="85000"/>
                      <a:lumOff val="15000"/>
                    </a:schemeClr>
                  </a:solidFill>
                  <a:latin typeface="Arial" panose="020B0604020202020204"/>
                  <a:ea typeface="微软雅黑" panose="020B0503020204020204" pitchFamily="34" charset="-122"/>
                </a:rPr>
                <a:t>除了熟悉的那些期刊，</a:t>
              </a:r>
              <a:endParaRPr lang="en-US" altLang="zh-CN" sz="2400" b="1" dirty="0">
                <a:solidFill>
                  <a:schemeClr val="tx1">
                    <a:lumMod val="85000"/>
                    <a:lumOff val="15000"/>
                  </a:schemeClr>
                </a:solidFill>
                <a:latin typeface="Arial" panose="020B0604020202020204"/>
                <a:ea typeface="微软雅黑" panose="020B0503020204020204" pitchFamily="34" charset="-122"/>
              </a:endParaRPr>
            </a:p>
            <a:p>
              <a:pPr marL="0" indent="0" defTabSz="913765">
                <a:buNone/>
              </a:pPr>
              <a:r>
                <a:rPr lang="zh-CN" altLang="en-US" sz="2400" b="1" dirty="0">
                  <a:solidFill>
                    <a:schemeClr val="tx1">
                      <a:lumMod val="85000"/>
                      <a:lumOff val="15000"/>
                    </a:schemeClr>
                  </a:solidFill>
                  <a:latin typeface="Arial" panose="020B0604020202020204"/>
                  <a:ea typeface="微软雅黑" panose="020B0503020204020204" pitchFamily="34" charset="-122"/>
                </a:rPr>
                <a:t>哪些期刊我可以了解一下呢？</a:t>
              </a:r>
            </a:p>
          </p:txBody>
        </p:sp>
      </p:grpSp>
      <p:grpSp>
        <p:nvGrpSpPr>
          <p:cNvPr id="4" name="组合 15"/>
          <p:cNvGrpSpPr/>
          <p:nvPr/>
        </p:nvGrpSpPr>
        <p:grpSpPr>
          <a:xfrm>
            <a:off x="1271359" y="2914037"/>
            <a:ext cx="2527300" cy="2461684"/>
            <a:chOff x="994127" y="1652104"/>
            <a:chExt cx="1895475" cy="1846263"/>
          </a:xfrm>
        </p:grpSpPr>
        <p:grpSp>
          <p:nvGrpSpPr>
            <p:cNvPr id="5" name="组合 17"/>
            <p:cNvGrpSpPr/>
            <p:nvPr/>
          </p:nvGrpSpPr>
          <p:grpSpPr>
            <a:xfrm rot="21121497">
              <a:off x="994127" y="1652104"/>
              <a:ext cx="1895475" cy="1846263"/>
              <a:chOff x="1130854" y="1485827"/>
              <a:chExt cx="1895475" cy="1846263"/>
            </a:xfrm>
          </p:grpSpPr>
          <p:sp>
            <p:nvSpPr>
              <p:cNvPr id="20" name="Freeform 1331"/>
              <p:cNvSpPr/>
              <p:nvPr/>
            </p:nvSpPr>
            <p:spPr bwMode="auto">
              <a:xfrm>
                <a:off x="1130854" y="1485827"/>
                <a:ext cx="1895475" cy="1846263"/>
              </a:xfrm>
              <a:custGeom>
                <a:avLst/>
                <a:gdLst>
                  <a:gd name="T0" fmla="*/ 808 w 885"/>
                  <a:gd name="T1" fmla="*/ 535 h 863"/>
                  <a:gd name="T2" fmla="*/ 437 w 885"/>
                  <a:gd name="T3" fmla="*/ 25 h 863"/>
                  <a:gd name="T4" fmla="*/ 236 w 885"/>
                  <a:gd name="T5" fmla="*/ 699 h 863"/>
                  <a:gd name="T6" fmla="*/ 790 w 885"/>
                  <a:gd name="T7" fmla="*/ 851 h 863"/>
                  <a:gd name="T8" fmla="*/ 491 w 885"/>
                  <a:gd name="T9" fmla="*/ 726 h 863"/>
                  <a:gd name="T10" fmla="*/ 808 w 885"/>
                  <a:gd name="T11" fmla="*/ 535 h 863"/>
                </a:gdLst>
                <a:ahLst/>
                <a:cxnLst>
                  <a:cxn ang="0">
                    <a:pos x="T0" y="T1"/>
                  </a:cxn>
                  <a:cxn ang="0">
                    <a:pos x="T2" y="T3"/>
                  </a:cxn>
                  <a:cxn ang="0">
                    <a:pos x="T4" y="T5"/>
                  </a:cxn>
                  <a:cxn ang="0">
                    <a:pos x="T6" y="T7"/>
                  </a:cxn>
                  <a:cxn ang="0">
                    <a:pos x="T8" y="T9"/>
                  </a:cxn>
                  <a:cxn ang="0">
                    <a:pos x="T10" y="T11"/>
                  </a:cxn>
                </a:cxnLst>
                <a:rect l="0" t="0" r="r" b="b"/>
                <a:pathLst>
                  <a:path w="885" h="863">
                    <a:moveTo>
                      <a:pt x="808" y="535"/>
                    </a:moveTo>
                    <a:cubicBezTo>
                      <a:pt x="885" y="363"/>
                      <a:pt x="770" y="0"/>
                      <a:pt x="437" y="25"/>
                    </a:cubicBezTo>
                    <a:cubicBezTo>
                      <a:pt x="95" y="50"/>
                      <a:pt x="0" y="488"/>
                      <a:pt x="236" y="699"/>
                    </a:cubicBezTo>
                    <a:cubicBezTo>
                      <a:pt x="404" y="850"/>
                      <a:pt x="563" y="863"/>
                      <a:pt x="790" y="851"/>
                    </a:cubicBezTo>
                    <a:cubicBezTo>
                      <a:pt x="641" y="806"/>
                      <a:pt x="553" y="773"/>
                      <a:pt x="491" y="726"/>
                    </a:cubicBezTo>
                    <a:cubicBezTo>
                      <a:pt x="569" y="725"/>
                      <a:pt x="743" y="682"/>
                      <a:pt x="808" y="535"/>
                    </a:cubicBezTo>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b="1" dirty="0">
                  <a:solidFill>
                    <a:prstClr val="black"/>
                  </a:solidFill>
                  <a:latin typeface="Arial" panose="020B0604020202020204"/>
                  <a:ea typeface="微软雅黑" panose="020B0503020204020204" pitchFamily="34" charset="-122"/>
                </a:endParaRPr>
              </a:p>
            </p:txBody>
          </p:sp>
          <p:sp>
            <p:nvSpPr>
              <p:cNvPr id="21" name="Freeform 1332"/>
              <p:cNvSpPr/>
              <p:nvPr/>
            </p:nvSpPr>
            <p:spPr bwMode="auto">
              <a:xfrm>
                <a:off x="1442004" y="1590602"/>
                <a:ext cx="1393825" cy="1409700"/>
              </a:xfrm>
              <a:custGeom>
                <a:avLst/>
                <a:gdLst>
                  <a:gd name="T0" fmla="*/ 11 w 651"/>
                  <a:gd name="T1" fmla="*/ 306 h 659"/>
                  <a:gd name="T2" fmla="*/ 261 w 651"/>
                  <a:gd name="T3" fmla="*/ 27 h 659"/>
                  <a:gd name="T4" fmla="*/ 571 w 651"/>
                  <a:gd name="T5" fmla="*/ 147 h 659"/>
                  <a:gd name="T6" fmla="*/ 613 w 651"/>
                  <a:gd name="T7" fmla="*/ 469 h 659"/>
                  <a:gd name="T8" fmla="*/ 380 w 651"/>
                  <a:gd name="T9" fmla="*/ 628 h 659"/>
                  <a:gd name="T10" fmla="*/ 11 w 651"/>
                  <a:gd name="T11" fmla="*/ 306 h 659"/>
                </a:gdLst>
                <a:ahLst/>
                <a:cxnLst>
                  <a:cxn ang="0">
                    <a:pos x="T0" y="T1"/>
                  </a:cxn>
                  <a:cxn ang="0">
                    <a:pos x="T2" y="T3"/>
                  </a:cxn>
                  <a:cxn ang="0">
                    <a:pos x="T4" y="T5"/>
                  </a:cxn>
                  <a:cxn ang="0">
                    <a:pos x="T6" y="T7"/>
                  </a:cxn>
                  <a:cxn ang="0">
                    <a:pos x="T8" y="T9"/>
                  </a:cxn>
                  <a:cxn ang="0">
                    <a:pos x="T10" y="T11"/>
                  </a:cxn>
                </a:cxnLst>
                <a:rect l="0" t="0" r="r" b="b"/>
                <a:pathLst>
                  <a:path w="651" h="659">
                    <a:moveTo>
                      <a:pt x="11" y="306"/>
                    </a:moveTo>
                    <a:cubicBezTo>
                      <a:pt x="15" y="193"/>
                      <a:pt x="121" y="50"/>
                      <a:pt x="261" y="27"/>
                    </a:cubicBezTo>
                    <a:cubicBezTo>
                      <a:pt x="434" y="0"/>
                      <a:pt x="530" y="89"/>
                      <a:pt x="571" y="147"/>
                    </a:cubicBezTo>
                    <a:cubicBezTo>
                      <a:pt x="638" y="243"/>
                      <a:pt x="651" y="379"/>
                      <a:pt x="613" y="469"/>
                    </a:cubicBezTo>
                    <a:cubicBezTo>
                      <a:pt x="571" y="567"/>
                      <a:pt x="425" y="619"/>
                      <a:pt x="380" y="628"/>
                    </a:cubicBezTo>
                    <a:cubicBezTo>
                      <a:pt x="221" y="659"/>
                      <a:pt x="0" y="589"/>
                      <a:pt x="11" y="306"/>
                    </a:cubicBezTo>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b="1" dirty="0">
                  <a:solidFill>
                    <a:prstClr val="black"/>
                  </a:solidFill>
                  <a:latin typeface="Arial" panose="020B0604020202020204"/>
                  <a:ea typeface="微软雅黑" panose="020B0503020204020204" pitchFamily="34" charset="-122"/>
                </a:endParaRPr>
              </a:p>
            </p:txBody>
          </p:sp>
        </p:grpSp>
        <p:sp>
          <p:nvSpPr>
            <p:cNvPr id="19" name="Content Placeholder 2"/>
            <p:cNvSpPr txBox="1"/>
            <p:nvPr/>
          </p:nvSpPr>
          <p:spPr>
            <a:xfrm>
              <a:off x="1327105" y="2015319"/>
              <a:ext cx="1419520" cy="9751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3765">
                <a:buNone/>
              </a:pPr>
              <a:r>
                <a:rPr lang="zh-CN" altLang="en-US" sz="2400" b="1" dirty="0">
                  <a:solidFill>
                    <a:schemeClr val="tx1">
                      <a:lumMod val="85000"/>
                      <a:lumOff val="15000"/>
                    </a:schemeClr>
                  </a:solidFill>
                  <a:latin typeface="Arial" panose="020B0604020202020204"/>
                  <a:ea typeface="微软雅黑" panose="020B0503020204020204" pitchFamily="34" charset="-122"/>
                </a:rPr>
                <a:t>想看优质论文，可以选哪些期刊？</a:t>
              </a:r>
              <a:endParaRPr lang="en-US" altLang="zh-CN" sz="2400" b="1" dirty="0">
                <a:solidFill>
                  <a:schemeClr val="tx1">
                    <a:lumMod val="85000"/>
                    <a:lumOff val="15000"/>
                  </a:schemeClr>
                </a:solidFill>
                <a:latin typeface="Arial" panose="020B0604020202020204"/>
                <a:ea typeface="微软雅黑" panose="020B0503020204020204" pitchFamily="34" charset="-122"/>
              </a:endParaRPr>
            </a:p>
          </p:txBody>
        </p:sp>
      </p:grpSp>
      <p:grpSp>
        <p:nvGrpSpPr>
          <p:cNvPr id="6" name="组合 21"/>
          <p:cNvGrpSpPr/>
          <p:nvPr/>
        </p:nvGrpSpPr>
        <p:grpSpPr>
          <a:xfrm rot="21216777">
            <a:off x="8357025" y="2362645"/>
            <a:ext cx="2656417" cy="3564467"/>
            <a:chOff x="6121759" y="1815386"/>
            <a:chExt cx="1992313" cy="2673350"/>
          </a:xfrm>
        </p:grpSpPr>
        <p:grpSp>
          <p:nvGrpSpPr>
            <p:cNvPr id="7" name="组合 22"/>
            <p:cNvGrpSpPr/>
            <p:nvPr/>
          </p:nvGrpSpPr>
          <p:grpSpPr>
            <a:xfrm rot="1855725">
              <a:off x="6121759" y="1815386"/>
              <a:ext cx="1992313" cy="2673350"/>
              <a:chOff x="6009555" y="1345046"/>
              <a:chExt cx="1992313" cy="2673350"/>
            </a:xfrm>
          </p:grpSpPr>
          <p:sp>
            <p:nvSpPr>
              <p:cNvPr id="25" name="Freeform 1734"/>
              <p:cNvSpPr/>
              <p:nvPr/>
            </p:nvSpPr>
            <p:spPr bwMode="auto">
              <a:xfrm>
                <a:off x="6009555" y="1345046"/>
                <a:ext cx="1992313" cy="2673350"/>
              </a:xfrm>
              <a:custGeom>
                <a:avLst/>
                <a:gdLst>
                  <a:gd name="T0" fmla="*/ 252 w 931"/>
                  <a:gd name="T1" fmla="*/ 162 h 1249"/>
                  <a:gd name="T2" fmla="*/ 830 w 931"/>
                  <a:gd name="T3" fmla="*/ 135 h 1249"/>
                  <a:gd name="T4" fmla="*/ 856 w 931"/>
                  <a:gd name="T5" fmla="*/ 967 h 1249"/>
                  <a:gd name="T6" fmla="*/ 0 w 931"/>
                  <a:gd name="T7" fmla="*/ 969 h 1249"/>
                  <a:gd name="T8" fmla="*/ 202 w 931"/>
                  <a:gd name="T9" fmla="*/ 901 h 1249"/>
                  <a:gd name="T10" fmla="*/ 252 w 931"/>
                  <a:gd name="T11" fmla="*/ 162 h 1249"/>
                </a:gdLst>
                <a:ahLst/>
                <a:cxnLst>
                  <a:cxn ang="0">
                    <a:pos x="T0" y="T1"/>
                  </a:cxn>
                  <a:cxn ang="0">
                    <a:pos x="T2" y="T3"/>
                  </a:cxn>
                  <a:cxn ang="0">
                    <a:pos x="T4" y="T5"/>
                  </a:cxn>
                  <a:cxn ang="0">
                    <a:pos x="T6" y="T7"/>
                  </a:cxn>
                  <a:cxn ang="0">
                    <a:pos x="T8" y="T9"/>
                  </a:cxn>
                  <a:cxn ang="0">
                    <a:pos x="T10" y="T11"/>
                  </a:cxn>
                </a:cxnLst>
                <a:rect l="0" t="0" r="r" b="b"/>
                <a:pathLst>
                  <a:path w="931" h="1249">
                    <a:moveTo>
                      <a:pt x="252" y="162"/>
                    </a:moveTo>
                    <a:cubicBezTo>
                      <a:pt x="313" y="69"/>
                      <a:pt x="690" y="0"/>
                      <a:pt x="830" y="135"/>
                    </a:cubicBezTo>
                    <a:cubicBezTo>
                      <a:pt x="931" y="232"/>
                      <a:pt x="925" y="854"/>
                      <a:pt x="856" y="967"/>
                    </a:cubicBezTo>
                    <a:cubicBezTo>
                      <a:pt x="684" y="1249"/>
                      <a:pt x="0" y="969"/>
                      <a:pt x="0" y="969"/>
                    </a:cubicBezTo>
                    <a:cubicBezTo>
                      <a:pt x="174" y="949"/>
                      <a:pt x="202" y="901"/>
                      <a:pt x="202" y="901"/>
                    </a:cubicBezTo>
                    <a:cubicBezTo>
                      <a:pt x="182" y="711"/>
                      <a:pt x="132" y="345"/>
                      <a:pt x="252" y="162"/>
                    </a:cubicBezTo>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dirty="0">
                  <a:solidFill>
                    <a:prstClr val="black"/>
                  </a:solidFill>
                  <a:latin typeface="Arial" panose="020B0604020202020204"/>
                  <a:ea typeface="微软雅黑" panose="020B0503020204020204" pitchFamily="34" charset="-122"/>
                </a:endParaRPr>
              </a:p>
            </p:txBody>
          </p:sp>
          <p:sp>
            <p:nvSpPr>
              <p:cNvPr id="26" name="Freeform 1736"/>
              <p:cNvSpPr/>
              <p:nvPr/>
            </p:nvSpPr>
            <p:spPr bwMode="auto">
              <a:xfrm>
                <a:off x="6506442" y="1553008"/>
                <a:ext cx="1333500" cy="2052638"/>
              </a:xfrm>
              <a:custGeom>
                <a:avLst/>
                <a:gdLst>
                  <a:gd name="T0" fmla="*/ 24 w 623"/>
                  <a:gd name="T1" fmla="*/ 763 h 959"/>
                  <a:gd name="T2" fmla="*/ 1 w 623"/>
                  <a:gd name="T3" fmla="*/ 424 h 959"/>
                  <a:gd name="T4" fmla="*/ 70 w 623"/>
                  <a:gd name="T5" fmla="*/ 85 h 959"/>
                  <a:gd name="T6" fmla="*/ 280 w 623"/>
                  <a:gd name="T7" fmla="*/ 14 h 959"/>
                  <a:gd name="T8" fmla="*/ 563 w 623"/>
                  <a:gd name="T9" fmla="*/ 69 h 959"/>
                  <a:gd name="T10" fmla="*/ 604 w 623"/>
                  <a:gd name="T11" fmla="*/ 208 h 959"/>
                  <a:gd name="T12" fmla="*/ 622 w 623"/>
                  <a:gd name="T13" fmla="*/ 483 h 959"/>
                  <a:gd name="T14" fmla="*/ 580 w 623"/>
                  <a:gd name="T15" fmla="*/ 843 h 959"/>
                  <a:gd name="T16" fmla="*/ 150 w 623"/>
                  <a:gd name="T17" fmla="*/ 924 h 959"/>
                  <a:gd name="T18" fmla="*/ 24 w 623"/>
                  <a:gd name="T19" fmla="*/ 76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3" h="959">
                    <a:moveTo>
                      <a:pt x="24" y="763"/>
                    </a:moveTo>
                    <a:cubicBezTo>
                      <a:pt x="10" y="672"/>
                      <a:pt x="0" y="545"/>
                      <a:pt x="1" y="424"/>
                    </a:cubicBezTo>
                    <a:cubicBezTo>
                      <a:pt x="1" y="269"/>
                      <a:pt x="24" y="155"/>
                      <a:pt x="70" y="85"/>
                    </a:cubicBezTo>
                    <a:cubicBezTo>
                      <a:pt x="81" y="68"/>
                      <a:pt x="157" y="28"/>
                      <a:pt x="280" y="14"/>
                    </a:cubicBezTo>
                    <a:cubicBezTo>
                      <a:pt x="405" y="0"/>
                      <a:pt x="513" y="21"/>
                      <a:pt x="563" y="69"/>
                    </a:cubicBezTo>
                    <a:cubicBezTo>
                      <a:pt x="563" y="69"/>
                      <a:pt x="587" y="93"/>
                      <a:pt x="604" y="208"/>
                    </a:cubicBezTo>
                    <a:cubicBezTo>
                      <a:pt x="616" y="284"/>
                      <a:pt x="623" y="382"/>
                      <a:pt x="622" y="483"/>
                    </a:cubicBezTo>
                    <a:cubicBezTo>
                      <a:pt x="622" y="684"/>
                      <a:pt x="597" y="814"/>
                      <a:pt x="580" y="843"/>
                    </a:cubicBezTo>
                    <a:cubicBezTo>
                      <a:pt x="509" y="959"/>
                      <a:pt x="307" y="948"/>
                      <a:pt x="150" y="924"/>
                    </a:cubicBezTo>
                    <a:cubicBezTo>
                      <a:pt x="52" y="908"/>
                      <a:pt x="32" y="809"/>
                      <a:pt x="24" y="763"/>
                    </a:cubicBezTo>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dirty="0">
                  <a:solidFill>
                    <a:prstClr val="black"/>
                  </a:solidFill>
                  <a:latin typeface="Arial" panose="020B0604020202020204"/>
                  <a:ea typeface="微软雅黑" panose="020B0503020204020204" pitchFamily="34" charset="-122"/>
                </a:endParaRPr>
              </a:p>
            </p:txBody>
          </p:sp>
        </p:grpSp>
        <p:sp>
          <p:nvSpPr>
            <p:cNvPr id="24" name="Content Placeholder 2"/>
            <p:cNvSpPr txBox="1"/>
            <p:nvPr/>
          </p:nvSpPr>
          <p:spPr>
            <a:xfrm rot="1941051">
              <a:off x="6640554" y="2598976"/>
              <a:ext cx="1262380" cy="14522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3765">
                <a:buNone/>
              </a:pPr>
              <a:r>
                <a:rPr lang="zh-CN" altLang="en-US" sz="2400" b="1" dirty="0">
                  <a:solidFill>
                    <a:schemeClr val="tx1">
                      <a:lumMod val="85000"/>
                      <a:lumOff val="15000"/>
                    </a:schemeClr>
                  </a:solidFill>
                  <a:latin typeface="Arial" panose="020B0604020202020204"/>
                  <a:ea typeface="微软雅黑" panose="020B0503020204020204" pitchFamily="34" charset="-122"/>
                  <a:sym typeface="+mn-lt"/>
                </a:rPr>
                <a:t>要开题了，应该写那些主题方向的论文呢？</a:t>
              </a:r>
            </a:p>
          </p:txBody>
        </p:sp>
      </p:grpSp>
      <p:grpSp>
        <p:nvGrpSpPr>
          <p:cNvPr id="8" name="Group 2"/>
          <p:cNvGrpSpPr/>
          <p:nvPr/>
        </p:nvGrpSpPr>
        <p:grpSpPr bwMode="auto">
          <a:xfrm rot="294438">
            <a:off x="5659123" y="3882963"/>
            <a:ext cx="1074544" cy="1756619"/>
            <a:chOff x="3071" y="2446"/>
            <a:chExt cx="575" cy="866"/>
          </a:xfrm>
          <a:solidFill>
            <a:srgbClr val="5791CD"/>
          </a:solidFill>
        </p:grpSpPr>
        <p:sp>
          <p:nvSpPr>
            <p:cNvPr id="23" name="Oval 3"/>
            <p:cNvSpPr>
              <a:spLocks noChangeArrowheads="1"/>
            </p:cNvSpPr>
            <p:nvPr/>
          </p:nvSpPr>
          <p:spPr bwMode="auto">
            <a:xfrm>
              <a:off x="3228" y="3107"/>
              <a:ext cx="230" cy="205"/>
            </a:xfrm>
            <a:prstGeom prst="ellipse">
              <a:avLst/>
            </a:prstGeom>
            <a:grpFill/>
            <a:ln w="6350">
              <a:solidFill>
                <a:srgbClr val="43B9B6"/>
              </a:solidFill>
              <a:round/>
            </a:ln>
            <a:effectLst>
              <a:outerShdw dist="57150" dir="2700000" algn="ctr" rotWithShape="0">
                <a:srgbClr val="666666"/>
              </a:outerShdw>
            </a:effectLst>
          </p:spPr>
          <p:txBody>
            <a:bodyPr wrap="none" anchor="ctr">
              <a:spAutoFit/>
            </a:bodyPr>
            <a:lstStyle>
              <a:defPPr>
                <a:defRPr lang="zh-CN"/>
              </a:defPPr>
              <a:lvl1pPr marL="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1pPr>
              <a:lvl2pPr marL="52197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2pPr>
              <a:lvl3pPr marL="1044575"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3pPr>
              <a:lvl4pPr marL="1566545"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4pPr>
              <a:lvl5pPr marL="2088515"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5pPr>
              <a:lvl6pPr marL="261112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6pPr>
              <a:lvl7pPr marL="313309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7pPr>
              <a:lvl8pPr marL="365506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8pPr>
              <a:lvl9pPr marL="417703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9pPr>
            </a:lstStyle>
            <a:p>
              <a:endParaRPr lang="zh-CN" altLang="en-US"/>
            </a:p>
          </p:txBody>
        </p:sp>
        <p:sp>
          <p:nvSpPr>
            <p:cNvPr id="27" name="Freeform 4"/>
            <p:cNvSpPr/>
            <p:nvPr/>
          </p:nvSpPr>
          <p:spPr bwMode="auto">
            <a:xfrm>
              <a:off x="3071" y="2446"/>
              <a:ext cx="575" cy="610"/>
            </a:xfrm>
            <a:custGeom>
              <a:avLst/>
              <a:gdLst>
                <a:gd name="T0" fmla="*/ 246 w 575"/>
                <a:gd name="T1" fmla="*/ 609 h 610"/>
                <a:gd name="T2" fmla="*/ 285 w 575"/>
                <a:gd name="T3" fmla="*/ 609 h 610"/>
                <a:gd name="T4" fmla="*/ 290 w 575"/>
                <a:gd name="T5" fmla="*/ 600 h 610"/>
                <a:gd name="T6" fmla="*/ 294 w 575"/>
                <a:gd name="T7" fmla="*/ 559 h 610"/>
                <a:gd name="T8" fmla="*/ 301 w 575"/>
                <a:gd name="T9" fmla="*/ 525 h 610"/>
                <a:gd name="T10" fmla="*/ 311 w 575"/>
                <a:gd name="T11" fmla="*/ 503 h 610"/>
                <a:gd name="T12" fmla="*/ 327 w 575"/>
                <a:gd name="T13" fmla="*/ 485 h 610"/>
                <a:gd name="T14" fmla="*/ 348 w 575"/>
                <a:gd name="T15" fmla="*/ 469 h 610"/>
                <a:gd name="T16" fmla="*/ 389 w 575"/>
                <a:gd name="T17" fmla="*/ 446 h 610"/>
                <a:gd name="T18" fmla="*/ 443 w 575"/>
                <a:gd name="T19" fmla="*/ 415 h 610"/>
                <a:gd name="T20" fmla="*/ 486 w 575"/>
                <a:gd name="T21" fmla="*/ 386 h 610"/>
                <a:gd name="T22" fmla="*/ 512 w 575"/>
                <a:gd name="T23" fmla="*/ 364 h 610"/>
                <a:gd name="T24" fmla="*/ 540 w 575"/>
                <a:gd name="T25" fmla="*/ 331 h 610"/>
                <a:gd name="T26" fmla="*/ 561 w 575"/>
                <a:gd name="T27" fmla="*/ 294 h 610"/>
                <a:gd name="T28" fmla="*/ 572 w 575"/>
                <a:gd name="T29" fmla="*/ 248 h 610"/>
                <a:gd name="T30" fmla="*/ 572 w 575"/>
                <a:gd name="T31" fmla="*/ 190 h 610"/>
                <a:gd name="T32" fmla="*/ 557 w 575"/>
                <a:gd name="T33" fmla="*/ 138 h 610"/>
                <a:gd name="T34" fmla="*/ 526 w 575"/>
                <a:gd name="T35" fmla="*/ 91 h 610"/>
                <a:gd name="T36" fmla="*/ 486 w 575"/>
                <a:gd name="T37" fmla="*/ 55 h 610"/>
                <a:gd name="T38" fmla="*/ 440 w 575"/>
                <a:gd name="T39" fmla="*/ 30 h 610"/>
                <a:gd name="T40" fmla="*/ 390 w 575"/>
                <a:gd name="T41" fmla="*/ 13 h 610"/>
                <a:gd name="T42" fmla="*/ 340 w 575"/>
                <a:gd name="T43" fmla="*/ 4 h 610"/>
                <a:gd name="T44" fmla="*/ 290 w 575"/>
                <a:gd name="T45" fmla="*/ 1 h 610"/>
                <a:gd name="T46" fmla="*/ 233 w 575"/>
                <a:gd name="T47" fmla="*/ 2 h 610"/>
                <a:gd name="T48" fmla="*/ 174 w 575"/>
                <a:gd name="T49" fmla="*/ 10 h 610"/>
                <a:gd name="T50" fmla="*/ 125 w 575"/>
                <a:gd name="T51" fmla="*/ 26 h 610"/>
                <a:gd name="T52" fmla="*/ 85 w 575"/>
                <a:gd name="T53" fmla="*/ 47 h 610"/>
                <a:gd name="T54" fmla="*/ 51 w 575"/>
                <a:gd name="T55" fmla="*/ 77 h 610"/>
                <a:gd name="T56" fmla="*/ 24 w 575"/>
                <a:gd name="T57" fmla="*/ 110 h 610"/>
                <a:gd name="T58" fmla="*/ 4 w 575"/>
                <a:gd name="T59" fmla="*/ 157 h 610"/>
                <a:gd name="T60" fmla="*/ 0 w 575"/>
                <a:gd name="T61" fmla="*/ 207 h 610"/>
                <a:gd name="T62" fmla="*/ 11 w 575"/>
                <a:gd name="T63" fmla="*/ 244 h 610"/>
                <a:gd name="T64" fmla="*/ 34 w 575"/>
                <a:gd name="T65" fmla="*/ 271 h 610"/>
                <a:gd name="T66" fmla="*/ 68 w 575"/>
                <a:gd name="T67" fmla="*/ 288 h 610"/>
                <a:gd name="T68" fmla="*/ 109 w 575"/>
                <a:gd name="T69" fmla="*/ 292 h 610"/>
                <a:gd name="T70" fmla="*/ 148 w 575"/>
                <a:gd name="T71" fmla="*/ 282 h 610"/>
                <a:gd name="T72" fmla="*/ 176 w 575"/>
                <a:gd name="T73" fmla="*/ 260 h 610"/>
                <a:gd name="T74" fmla="*/ 191 w 575"/>
                <a:gd name="T75" fmla="*/ 229 h 610"/>
                <a:gd name="T76" fmla="*/ 191 w 575"/>
                <a:gd name="T77" fmla="*/ 192 h 610"/>
                <a:gd name="T78" fmla="*/ 179 w 575"/>
                <a:gd name="T79" fmla="*/ 161 h 610"/>
                <a:gd name="T80" fmla="*/ 159 w 575"/>
                <a:gd name="T81" fmla="*/ 137 h 610"/>
                <a:gd name="T82" fmla="*/ 141 w 575"/>
                <a:gd name="T83" fmla="*/ 114 h 610"/>
                <a:gd name="T84" fmla="*/ 140 w 575"/>
                <a:gd name="T85" fmla="*/ 96 h 610"/>
                <a:gd name="T86" fmla="*/ 151 w 575"/>
                <a:gd name="T87" fmla="*/ 74 h 610"/>
                <a:gd name="T88" fmla="*/ 169 w 575"/>
                <a:gd name="T89" fmla="*/ 59 h 610"/>
                <a:gd name="T90" fmla="*/ 194 w 575"/>
                <a:gd name="T91" fmla="*/ 51 h 610"/>
                <a:gd name="T92" fmla="*/ 231 w 575"/>
                <a:gd name="T93" fmla="*/ 48 h 610"/>
                <a:gd name="T94" fmla="*/ 268 w 575"/>
                <a:gd name="T95" fmla="*/ 55 h 610"/>
                <a:gd name="T96" fmla="*/ 297 w 575"/>
                <a:gd name="T97" fmla="*/ 70 h 610"/>
                <a:gd name="T98" fmla="*/ 320 w 575"/>
                <a:gd name="T99" fmla="*/ 91 h 610"/>
                <a:gd name="T100" fmla="*/ 333 w 575"/>
                <a:gd name="T101" fmla="*/ 114 h 610"/>
                <a:gd name="T102" fmla="*/ 344 w 575"/>
                <a:gd name="T103" fmla="*/ 146 h 610"/>
                <a:gd name="T104" fmla="*/ 351 w 575"/>
                <a:gd name="T105" fmla="*/ 180 h 610"/>
                <a:gd name="T106" fmla="*/ 353 w 575"/>
                <a:gd name="T107" fmla="*/ 223 h 610"/>
                <a:gd name="T108" fmla="*/ 348 w 575"/>
                <a:gd name="T109" fmla="*/ 275 h 610"/>
                <a:gd name="T110" fmla="*/ 335 w 575"/>
                <a:gd name="T111" fmla="*/ 327 h 610"/>
                <a:gd name="T112" fmla="*/ 313 w 575"/>
                <a:gd name="T113" fmla="*/ 379 h 610"/>
                <a:gd name="T114" fmla="*/ 284 w 575"/>
                <a:gd name="T115" fmla="*/ 430 h 610"/>
                <a:gd name="T116" fmla="*/ 261 w 575"/>
                <a:gd name="T117" fmla="*/ 478 h 610"/>
                <a:gd name="T118" fmla="*/ 246 w 575"/>
                <a:gd name="T119" fmla="*/ 524 h 610"/>
                <a:gd name="T120" fmla="*/ 244 w 575"/>
                <a:gd name="T121" fmla="*/ 57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5" h="610">
                  <a:moveTo>
                    <a:pt x="244" y="577"/>
                  </a:moveTo>
                  <a:lnTo>
                    <a:pt x="244" y="581"/>
                  </a:lnTo>
                  <a:lnTo>
                    <a:pt x="244" y="585"/>
                  </a:lnTo>
                  <a:lnTo>
                    <a:pt x="244" y="588"/>
                  </a:lnTo>
                  <a:lnTo>
                    <a:pt x="244" y="591"/>
                  </a:lnTo>
                  <a:lnTo>
                    <a:pt x="244" y="594"/>
                  </a:lnTo>
                  <a:lnTo>
                    <a:pt x="244" y="597"/>
                  </a:lnTo>
                  <a:lnTo>
                    <a:pt x="244" y="599"/>
                  </a:lnTo>
                  <a:lnTo>
                    <a:pt x="244" y="601"/>
                  </a:lnTo>
                  <a:lnTo>
                    <a:pt x="244" y="603"/>
                  </a:lnTo>
                  <a:lnTo>
                    <a:pt x="244" y="605"/>
                  </a:lnTo>
                  <a:lnTo>
                    <a:pt x="244" y="606"/>
                  </a:lnTo>
                  <a:lnTo>
                    <a:pt x="245" y="607"/>
                  </a:lnTo>
                  <a:lnTo>
                    <a:pt x="245" y="608"/>
                  </a:lnTo>
                  <a:lnTo>
                    <a:pt x="245" y="609"/>
                  </a:lnTo>
                  <a:lnTo>
                    <a:pt x="246" y="609"/>
                  </a:lnTo>
                  <a:lnTo>
                    <a:pt x="247" y="609"/>
                  </a:lnTo>
                  <a:lnTo>
                    <a:pt x="248" y="609"/>
                  </a:lnTo>
                  <a:lnTo>
                    <a:pt x="249" y="609"/>
                  </a:lnTo>
                  <a:lnTo>
                    <a:pt x="250" y="609"/>
                  </a:lnTo>
                  <a:lnTo>
                    <a:pt x="252" y="609"/>
                  </a:lnTo>
                  <a:lnTo>
                    <a:pt x="253" y="609"/>
                  </a:lnTo>
                  <a:lnTo>
                    <a:pt x="255" y="609"/>
                  </a:lnTo>
                  <a:lnTo>
                    <a:pt x="257" y="609"/>
                  </a:lnTo>
                  <a:lnTo>
                    <a:pt x="259" y="609"/>
                  </a:lnTo>
                  <a:lnTo>
                    <a:pt x="262" y="609"/>
                  </a:lnTo>
                  <a:lnTo>
                    <a:pt x="264" y="609"/>
                  </a:lnTo>
                  <a:lnTo>
                    <a:pt x="267" y="609"/>
                  </a:lnTo>
                  <a:lnTo>
                    <a:pt x="270" y="609"/>
                  </a:lnTo>
                  <a:lnTo>
                    <a:pt x="272" y="609"/>
                  </a:lnTo>
                  <a:lnTo>
                    <a:pt x="275" y="609"/>
                  </a:lnTo>
                  <a:lnTo>
                    <a:pt x="277" y="609"/>
                  </a:lnTo>
                  <a:lnTo>
                    <a:pt x="279" y="609"/>
                  </a:lnTo>
                  <a:lnTo>
                    <a:pt x="281" y="609"/>
                  </a:lnTo>
                  <a:lnTo>
                    <a:pt x="283" y="609"/>
                  </a:lnTo>
                  <a:lnTo>
                    <a:pt x="284" y="609"/>
                  </a:lnTo>
                  <a:lnTo>
                    <a:pt x="285" y="609"/>
                  </a:lnTo>
                  <a:lnTo>
                    <a:pt x="286" y="609"/>
                  </a:lnTo>
                  <a:lnTo>
                    <a:pt x="287" y="609"/>
                  </a:lnTo>
                  <a:lnTo>
                    <a:pt x="288" y="609"/>
                  </a:lnTo>
                  <a:lnTo>
                    <a:pt x="289" y="609"/>
                  </a:lnTo>
                  <a:lnTo>
                    <a:pt x="290" y="609"/>
                  </a:lnTo>
                  <a:lnTo>
                    <a:pt x="290" y="608"/>
                  </a:lnTo>
                  <a:lnTo>
                    <a:pt x="290" y="607"/>
                  </a:lnTo>
                  <a:lnTo>
                    <a:pt x="290" y="606"/>
                  </a:lnTo>
                  <a:lnTo>
                    <a:pt x="290" y="605"/>
                  </a:lnTo>
                  <a:lnTo>
                    <a:pt x="290" y="604"/>
                  </a:lnTo>
                  <a:lnTo>
                    <a:pt x="290" y="603"/>
                  </a:lnTo>
                  <a:lnTo>
                    <a:pt x="290" y="602"/>
                  </a:lnTo>
                  <a:lnTo>
                    <a:pt x="290" y="601"/>
                  </a:lnTo>
                  <a:lnTo>
                    <a:pt x="290" y="600"/>
                  </a:lnTo>
                  <a:lnTo>
                    <a:pt x="290" y="598"/>
                  </a:lnTo>
                  <a:lnTo>
                    <a:pt x="290" y="597"/>
                  </a:lnTo>
                  <a:lnTo>
                    <a:pt x="291" y="595"/>
                  </a:lnTo>
                  <a:lnTo>
                    <a:pt x="291" y="593"/>
                  </a:lnTo>
                  <a:lnTo>
                    <a:pt x="291" y="592"/>
                  </a:lnTo>
                  <a:lnTo>
                    <a:pt x="291" y="590"/>
                  </a:lnTo>
                  <a:lnTo>
                    <a:pt x="291" y="588"/>
                  </a:lnTo>
                  <a:lnTo>
                    <a:pt x="291" y="586"/>
                  </a:lnTo>
                  <a:lnTo>
                    <a:pt x="291" y="584"/>
                  </a:lnTo>
                  <a:lnTo>
                    <a:pt x="292" y="583"/>
                  </a:lnTo>
                  <a:lnTo>
                    <a:pt x="292" y="581"/>
                  </a:lnTo>
                  <a:lnTo>
                    <a:pt x="292" y="579"/>
                  </a:lnTo>
                  <a:lnTo>
                    <a:pt x="292" y="576"/>
                  </a:lnTo>
                  <a:lnTo>
                    <a:pt x="292" y="574"/>
                  </a:lnTo>
                  <a:lnTo>
                    <a:pt x="293" y="572"/>
                  </a:lnTo>
                  <a:lnTo>
                    <a:pt x="293" y="570"/>
                  </a:lnTo>
                  <a:lnTo>
                    <a:pt x="293" y="568"/>
                  </a:lnTo>
                  <a:lnTo>
                    <a:pt x="293" y="565"/>
                  </a:lnTo>
                  <a:lnTo>
                    <a:pt x="294" y="563"/>
                  </a:lnTo>
                  <a:lnTo>
                    <a:pt x="294" y="561"/>
                  </a:lnTo>
                  <a:lnTo>
                    <a:pt x="294" y="559"/>
                  </a:lnTo>
                  <a:lnTo>
                    <a:pt x="294" y="556"/>
                  </a:lnTo>
                  <a:lnTo>
                    <a:pt x="295" y="554"/>
                  </a:lnTo>
                  <a:lnTo>
                    <a:pt x="295" y="552"/>
                  </a:lnTo>
                  <a:lnTo>
                    <a:pt x="295" y="550"/>
                  </a:lnTo>
                  <a:lnTo>
                    <a:pt x="296" y="548"/>
                  </a:lnTo>
                  <a:lnTo>
                    <a:pt x="296" y="547"/>
                  </a:lnTo>
                  <a:lnTo>
                    <a:pt x="296" y="545"/>
                  </a:lnTo>
                  <a:lnTo>
                    <a:pt x="297" y="543"/>
                  </a:lnTo>
                  <a:lnTo>
                    <a:pt x="297" y="541"/>
                  </a:lnTo>
                  <a:lnTo>
                    <a:pt x="297" y="540"/>
                  </a:lnTo>
                  <a:lnTo>
                    <a:pt x="298" y="538"/>
                  </a:lnTo>
                  <a:lnTo>
                    <a:pt x="298" y="537"/>
                  </a:lnTo>
                  <a:lnTo>
                    <a:pt x="298" y="535"/>
                  </a:lnTo>
                  <a:lnTo>
                    <a:pt x="299" y="534"/>
                  </a:lnTo>
                  <a:lnTo>
                    <a:pt x="299" y="533"/>
                  </a:lnTo>
                  <a:lnTo>
                    <a:pt x="300" y="531"/>
                  </a:lnTo>
                  <a:lnTo>
                    <a:pt x="300" y="530"/>
                  </a:lnTo>
                  <a:lnTo>
                    <a:pt x="300" y="529"/>
                  </a:lnTo>
                  <a:lnTo>
                    <a:pt x="301" y="527"/>
                  </a:lnTo>
                  <a:lnTo>
                    <a:pt x="301" y="526"/>
                  </a:lnTo>
                  <a:lnTo>
                    <a:pt x="301" y="525"/>
                  </a:lnTo>
                  <a:lnTo>
                    <a:pt x="302" y="524"/>
                  </a:lnTo>
                  <a:lnTo>
                    <a:pt x="302" y="523"/>
                  </a:lnTo>
                  <a:lnTo>
                    <a:pt x="303" y="521"/>
                  </a:lnTo>
                  <a:lnTo>
                    <a:pt x="303" y="520"/>
                  </a:lnTo>
                  <a:lnTo>
                    <a:pt x="303" y="519"/>
                  </a:lnTo>
                  <a:lnTo>
                    <a:pt x="304" y="518"/>
                  </a:lnTo>
                  <a:lnTo>
                    <a:pt x="304" y="517"/>
                  </a:lnTo>
                  <a:lnTo>
                    <a:pt x="305" y="516"/>
                  </a:lnTo>
                  <a:lnTo>
                    <a:pt x="305" y="515"/>
                  </a:lnTo>
                  <a:lnTo>
                    <a:pt x="305" y="514"/>
                  </a:lnTo>
                  <a:lnTo>
                    <a:pt x="306" y="513"/>
                  </a:lnTo>
                  <a:lnTo>
                    <a:pt x="306" y="512"/>
                  </a:lnTo>
                  <a:lnTo>
                    <a:pt x="307" y="511"/>
                  </a:lnTo>
                  <a:lnTo>
                    <a:pt x="307" y="510"/>
                  </a:lnTo>
                  <a:lnTo>
                    <a:pt x="308" y="509"/>
                  </a:lnTo>
                  <a:lnTo>
                    <a:pt x="308" y="508"/>
                  </a:lnTo>
                  <a:lnTo>
                    <a:pt x="309" y="507"/>
                  </a:lnTo>
                  <a:lnTo>
                    <a:pt x="310" y="506"/>
                  </a:lnTo>
                  <a:lnTo>
                    <a:pt x="310" y="505"/>
                  </a:lnTo>
                  <a:lnTo>
                    <a:pt x="311" y="504"/>
                  </a:lnTo>
                  <a:lnTo>
                    <a:pt x="311" y="503"/>
                  </a:lnTo>
                  <a:lnTo>
                    <a:pt x="312" y="502"/>
                  </a:lnTo>
                  <a:lnTo>
                    <a:pt x="313" y="501"/>
                  </a:lnTo>
                  <a:lnTo>
                    <a:pt x="314" y="500"/>
                  </a:lnTo>
                  <a:lnTo>
                    <a:pt x="314" y="499"/>
                  </a:lnTo>
                  <a:lnTo>
                    <a:pt x="315" y="498"/>
                  </a:lnTo>
                  <a:lnTo>
                    <a:pt x="316" y="497"/>
                  </a:lnTo>
                  <a:lnTo>
                    <a:pt x="316" y="496"/>
                  </a:lnTo>
                  <a:lnTo>
                    <a:pt x="317" y="495"/>
                  </a:lnTo>
                  <a:lnTo>
                    <a:pt x="318" y="495"/>
                  </a:lnTo>
                  <a:lnTo>
                    <a:pt x="319" y="494"/>
                  </a:lnTo>
                  <a:lnTo>
                    <a:pt x="319" y="493"/>
                  </a:lnTo>
                  <a:lnTo>
                    <a:pt x="320" y="492"/>
                  </a:lnTo>
                  <a:lnTo>
                    <a:pt x="321" y="491"/>
                  </a:lnTo>
                  <a:lnTo>
                    <a:pt x="322" y="490"/>
                  </a:lnTo>
                  <a:lnTo>
                    <a:pt x="323" y="489"/>
                  </a:lnTo>
                  <a:lnTo>
                    <a:pt x="324" y="488"/>
                  </a:lnTo>
                  <a:lnTo>
                    <a:pt x="325" y="487"/>
                  </a:lnTo>
                  <a:lnTo>
                    <a:pt x="326" y="486"/>
                  </a:lnTo>
                  <a:lnTo>
                    <a:pt x="327" y="485"/>
                  </a:lnTo>
                  <a:lnTo>
                    <a:pt x="328" y="485"/>
                  </a:lnTo>
                  <a:lnTo>
                    <a:pt x="329" y="484"/>
                  </a:lnTo>
                  <a:lnTo>
                    <a:pt x="329" y="483"/>
                  </a:lnTo>
                  <a:lnTo>
                    <a:pt x="330" y="482"/>
                  </a:lnTo>
                  <a:lnTo>
                    <a:pt x="331" y="482"/>
                  </a:lnTo>
                  <a:lnTo>
                    <a:pt x="332" y="481"/>
                  </a:lnTo>
                  <a:lnTo>
                    <a:pt x="333" y="480"/>
                  </a:lnTo>
                  <a:lnTo>
                    <a:pt x="334" y="479"/>
                  </a:lnTo>
                  <a:lnTo>
                    <a:pt x="335" y="479"/>
                  </a:lnTo>
                  <a:lnTo>
                    <a:pt x="336" y="478"/>
                  </a:lnTo>
                  <a:lnTo>
                    <a:pt x="337" y="477"/>
                  </a:lnTo>
                  <a:lnTo>
                    <a:pt x="338" y="476"/>
                  </a:lnTo>
                  <a:lnTo>
                    <a:pt x="339" y="476"/>
                  </a:lnTo>
                  <a:lnTo>
                    <a:pt x="340" y="475"/>
                  </a:lnTo>
                  <a:lnTo>
                    <a:pt x="341" y="474"/>
                  </a:lnTo>
                  <a:lnTo>
                    <a:pt x="342" y="473"/>
                  </a:lnTo>
                  <a:lnTo>
                    <a:pt x="343" y="472"/>
                  </a:lnTo>
                  <a:lnTo>
                    <a:pt x="344" y="472"/>
                  </a:lnTo>
                  <a:lnTo>
                    <a:pt x="346" y="471"/>
                  </a:lnTo>
                  <a:lnTo>
                    <a:pt x="347" y="470"/>
                  </a:lnTo>
                  <a:lnTo>
                    <a:pt x="348" y="469"/>
                  </a:lnTo>
                  <a:lnTo>
                    <a:pt x="350" y="468"/>
                  </a:lnTo>
                  <a:lnTo>
                    <a:pt x="351" y="467"/>
                  </a:lnTo>
                  <a:lnTo>
                    <a:pt x="353" y="466"/>
                  </a:lnTo>
                  <a:lnTo>
                    <a:pt x="354" y="465"/>
                  </a:lnTo>
                  <a:lnTo>
                    <a:pt x="356" y="464"/>
                  </a:lnTo>
                  <a:lnTo>
                    <a:pt x="358" y="463"/>
                  </a:lnTo>
                  <a:lnTo>
                    <a:pt x="359" y="463"/>
                  </a:lnTo>
                  <a:lnTo>
                    <a:pt x="361" y="462"/>
                  </a:lnTo>
                  <a:lnTo>
                    <a:pt x="363" y="461"/>
                  </a:lnTo>
                  <a:lnTo>
                    <a:pt x="365" y="459"/>
                  </a:lnTo>
                  <a:lnTo>
                    <a:pt x="367" y="458"/>
                  </a:lnTo>
                  <a:lnTo>
                    <a:pt x="369" y="457"/>
                  </a:lnTo>
                  <a:lnTo>
                    <a:pt x="371" y="456"/>
                  </a:lnTo>
                  <a:lnTo>
                    <a:pt x="373" y="455"/>
                  </a:lnTo>
                  <a:lnTo>
                    <a:pt x="375" y="454"/>
                  </a:lnTo>
                  <a:lnTo>
                    <a:pt x="377" y="453"/>
                  </a:lnTo>
                  <a:lnTo>
                    <a:pt x="379" y="451"/>
                  </a:lnTo>
                  <a:lnTo>
                    <a:pt x="382" y="450"/>
                  </a:lnTo>
                  <a:lnTo>
                    <a:pt x="384" y="449"/>
                  </a:lnTo>
                  <a:lnTo>
                    <a:pt x="386" y="447"/>
                  </a:lnTo>
                  <a:lnTo>
                    <a:pt x="389" y="446"/>
                  </a:lnTo>
                  <a:lnTo>
                    <a:pt x="391" y="445"/>
                  </a:lnTo>
                  <a:lnTo>
                    <a:pt x="394" y="443"/>
                  </a:lnTo>
                  <a:lnTo>
                    <a:pt x="397" y="442"/>
                  </a:lnTo>
                  <a:lnTo>
                    <a:pt x="399" y="440"/>
                  </a:lnTo>
                  <a:lnTo>
                    <a:pt x="402" y="439"/>
                  </a:lnTo>
                  <a:lnTo>
                    <a:pt x="405" y="437"/>
                  </a:lnTo>
                  <a:lnTo>
                    <a:pt x="407" y="435"/>
                  </a:lnTo>
                  <a:lnTo>
                    <a:pt x="410" y="434"/>
                  </a:lnTo>
                  <a:lnTo>
                    <a:pt x="412" y="432"/>
                  </a:lnTo>
                  <a:lnTo>
                    <a:pt x="415" y="431"/>
                  </a:lnTo>
                  <a:lnTo>
                    <a:pt x="418" y="429"/>
                  </a:lnTo>
                  <a:lnTo>
                    <a:pt x="420" y="428"/>
                  </a:lnTo>
                  <a:lnTo>
                    <a:pt x="423" y="426"/>
                  </a:lnTo>
                  <a:lnTo>
                    <a:pt x="426" y="425"/>
                  </a:lnTo>
                  <a:lnTo>
                    <a:pt x="428" y="423"/>
                  </a:lnTo>
                  <a:lnTo>
                    <a:pt x="431" y="422"/>
                  </a:lnTo>
                  <a:lnTo>
                    <a:pt x="433" y="420"/>
                  </a:lnTo>
                  <a:lnTo>
                    <a:pt x="436" y="419"/>
                  </a:lnTo>
                  <a:lnTo>
                    <a:pt x="438" y="418"/>
                  </a:lnTo>
                  <a:lnTo>
                    <a:pt x="441" y="416"/>
                  </a:lnTo>
                  <a:lnTo>
                    <a:pt x="443" y="415"/>
                  </a:lnTo>
                  <a:lnTo>
                    <a:pt x="446" y="413"/>
                  </a:lnTo>
                  <a:lnTo>
                    <a:pt x="448" y="412"/>
                  </a:lnTo>
                  <a:lnTo>
                    <a:pt x="451" y="410"/>
                  </a:lnTo>
                  <a:lnTo>
                    <a:pt x="453" y="409"/>
                  </a:lnTo>
                  <a:lnTo>
                    <a:pt x="455" y="407"/>
                  </a:lnTo>
                  <a:lnTo>
                    <a:pt x="457" y="406"/>
                  </a:lnTo>
                  <a:lnTo>
                    <a:pt x="460" y="405"/>
                  </a:lnTo>
                  <a:lnTo>
                    <a:pt x="462" y="403"/>
                  </a:lnTo>
                  <a:lnTo>
                    <a:pt x="464" y="402"/>
                  </a:lnTo>
                  <a:lnTo>
                    <a:pt x="466" y="401"/>
                  </a:lnTo>
                  <a:lnTo>
                    <a:pt x="468" y="399"/>
                  </a:lnTo>
                  <a:lnTo>
                    <a:pt x="470" y="398"/>
                  </a:lnTo>
                  <a:lnTo>
                    <a:pt x="472" y="396"/>
                  </a:lnTo>
                  <a:lnTo>
                    <a:pt x="474" y="395"/>
                  </a:lnTo>
                  <a:lnTo>
                    <a:pt x="476" y="394"/>
                  </a:lnTo>
                  <a:lnTo>
                    <a:pt x="478" y="392"/>
                  </a:lnTo>
                  <a:lnTo>
                    <a:pt x="479" y="391"/>
                  </a:lnTo>
                  <a:lnTo>
                    <a:pt x="481" y="390"/>
                  </a:lnTo>
                  <a:lnTo>
                    <a:pt x="483" y="389"/>
                  </a:lnTo>
                  <a:lnTo>
                    <a:pt x="484" y="387"/>
                  </a:lnTo>
                  <a:lnTo>
                    <a:pt x="486" y="386"/>
                  </a:lnTo>
                  <a:lnTo>
                    <a:pt x="488" y="385"/>
                  </a:lnTo>
                  <a:lnTo>
                    <a:pt x="489" y="384"/>
                  </a:lnTo>
                  <a:lnTo>
                    <a:pt x="490" y="383"/>
                  </a:lnTo>
                  <a:lnTo>
                    <a:pt x="492" y="382"/>
                  </a:lnTo>
                  <a:lnTo>
                    <a:pt x="493" y="381"/>
                  </a:lnTo>
                  <a:lnTo>
                    <a:pt x="494" y="380"/>
                  </a:lnTo>
                  <a:lnTo>
                    <a:pt x="496" y="379"/>
                  </a:lnTo>
                  <a:lnTo>
                    <a:pt x="497" y="378"/>
                  </a:lnTo>
                  <a:lnTo>
                    <a:pt x="498" y="377"/>
                  </a:lnTo>
                  <a:lnTo>
                    <a:pt x="499" y="376"/>
                  </a:lnTo>
                  <a:lnTo>
                    <a:pt x="500" y="375"/>
                  </a:lnTo>
                  <a:lnTo>
                    <a:pt x="501" y="374"/>
                  </a:lnTo>
                  <a:lnTo>
                    <a:pt x="502" y="373"/>
                  </a:lnTo>
                  <a:lnTo>
                    <a:pt x="503" y="372"/>
                  </a:lnTo>
                  <a:lnTo>
                    <a:pt x="504" y="371"/>
                  </a:lnTo>
                  <a:lnTo>
                    <a:pt x="505" y="370"/>
                  </a:lnTo>
                  <a:lnTo>
                    <a:pt x="507" y="369"/>
                  </a:lnTo>
                  <a:lnTo>
                    <a:pt x="508" y="368"/>
                  </a:lnTo>
                  <a:lnTo>
                    <a:pt x="509" y="367"/>
                  </a:lnTo>
                  <a:lnTo>
                    <a:pt x="510" y="366"/>
                  </a:lnTo>
                  <a:lnTo>
                    <a:pt x="512" y="364"/>
                  </a:lnTo>
                  <a:lnTo>
                    <a:pt x="513" y="363"/>
                  </a:lnTo>
                  <a:lnTo>
                    <a:pt x="514" y="362"/>
                  </a:lnTo>
                  <a:lnTo>
                    <a:pt x="516" y="360"/>
                  </a:lnTo>
                  <a:lnTo>
                    <a:pt x="517" y="359"/>
                  </a:lnTo>
                  <a:lnTo>
                    <a:pt x="518" y="357"/>
                  </a:lnTo>
                  <a:lnTo>
                    <a:pt x="520" y="356"/>
                  </a:lnTo>
                  <a:lnTo>
                    <a:pt x="521" y="354"/>
                  </a:lnTo>
                  <a:lnTo>
                    <a:pt x="522" y="353"/>
                  </a:lnTo>
                  <a:lnTo>
                    <a:pt x="524" y="351"/>
                  </a:lnTo>
                  <a:lnTo>
                    <a:pt x="525" y="350"/>
                  </a:lnTo>
                  <a:lnTo>
                    <a:pt x="526" y="348"/>
                  </a:lnTo>
                  <a:lnTo>
                    <a:pt x="528" y="347"/>
                  </a:lnTo>
                  <a:lnTo>
                    <a:pt x="529" y="345"/>
                  </a:lnTo>
                  <a:lnTo>
                    <a:pt x="531" y="343"/>
                  </a:lnTo>
                  <a:lnTo>
                    <a:pt x="532" y="342"/>
                  </a:lnTo>
                  <a:lnTo>
                    <a:pt x="533" y="340"/>
                  </a:lnTo>
                  <a:lnTo>
                    <a:pt x="535" y="338"/>
                  </a:lnTo>
                  <a:lnTo>
                    <a:pt x="536" y="337"/>
                  </a:lnTo>
                  <a:lnTo>
                    <a:pt x="537" y="335"/>
                  </a:lnTo>
                  <a:lnTo>
                    <a:pt x="538" y="333"/>
                  </a:lnTo>
                  <a:lnTo>
                    <a:pt x="540" y="331"/>
                  </a:lnTo>
                  <a:lnTo>
                    <a:pt x="541" y="329"/>
                  </a:lnTo>
                  <a:lnTo>
                    <a:pt x="542" y="328"/>
                  </a:lnTo>
                  <a:lnTo>
                    <a:pt x="543" y="326"/>
                  </a:lnTo>
                  <a:lnTo>
                    <a:pt x="545" y="324"/>
                  </a:lnTo>
                  <a:lnTo>
                    <a:pt x="546" y="322"/>
                  </a:lnTo>
                  <a:lnTo>
                    <a:pt x="547" y="321"/>
                  </a:lnTo>
                  <a:lnTo>
                    <a:pt x="548" y="319"/>
                  </a:lnTo>
                  <a:lnTo>
                    <a:pt x="549" y="317"/>
                  </a:lnTo>
                  <a:lnTo>
                    <a:pt x="550" y="315"/>
                  </a:lnTo>
                  <a:lnTo>
                    <a:pt x="551" y="313"/>
                  </a:lnTo>
                  <a:lnTo>
                    <a:pt x="552" y="312"/>
                  </a:lnTo>
                  <a:lnTo>
                    <a:pt x="553" y="310"/>
                  </a:lnTo>
                  <a:lnTo>
                    <a:pt x="554" y="308"/>
                  </a:lnTo>
                  <a:lnTo>
                    <a:pt x="555" y="306"/>
                  </a:lnTo>
                  <a:lnTo>
                    <a:pt x="556" y="305"/>
                  </a:lnTo>
                  <a:lnTo>
                    <a:pt x="557" y="303"/>
                  </a:lnTo>
                  <a:lnTo>
                    <a:pt x="558" y="301"/>
                  </a:lnTo>
                  <a:lnTo>
                    <a:pt x="558" y="299"/>
                  </a:lnTo>
                  <a:lnTo>
                    <a:pt x="559" y="297"/>
                  </a:lnTo>
                  <a:lnTo>
                    <a:pt x="560" y="295"/>
                  </a:lnTo>
                  <a:lnTo>
                    <a:pt x="561" y="294"/>
                  </a:lnTo>
                  <a:lnTo>
                    <a:pt x="561" y="292"/>
                  </a:lnTo>
                  <a:lnTo>
                    <a:pt x="562" y="290"/>
                  </a:lnTo>
                  <a:lnTo>
                    <a:pt x="563" y="288"/>
                  </a:lnTo>
                  <a:lnTo>
                    <a:pt x="563" y="286"/>
                  </a:lnTo>
                  <a:lnTo>
                    <a:pt x="564" y="284"/>
                  </a:lnTo>
                  <a:lnTo>
                    <a:pt x="565" y="282"/>
                  </a:lnTo>
                  <a:lnTo>
                    <a:pt x="565" y="280"/>
                  </a:lnTo>
                  <a:lnTo>
                    <a:pt x="566" y="278"/>
                  </a:lnTo>
                  <a:lnTo>
                    <a:pt x="566" y="276"/>
                  </a:lnTo>
                  <a:lnTo>
                    <a:pt x="567" y="274"/>
                  </a:lnTo>
                  <a:lnTo>
                    <a:pt x="568" y="272"/>
                  </a:lnTo>
                  <a:lnTo>
                    <a:pt x="568" y="270"/>
                  </a:lnTo>
                  <a:lnTo>
                    <a:pt x="569" y="268"/>
                  </a:lnTo>
                  <a:lnTo>
                    <a:pt x="569" y="265"/>
                  </a:lnTo>
                  <a:lnTo>
                    <a:pt x="570" y="263"/>
                  </a:lnTo>
                  <a:lnTo>
                    <a:pt x="570" y="261"/>
                  </a:lnTo>
                  <a:lnTo>
                    <a:pt x="570" y="258"/>
                  </a:lnTo>
                  <a:lnTo>
                    <a:pt x="571" y="256"/>
                  </a:lnTo>
                  <a:lnTo>
                    <a:pt x="571" y="254"/>
                  </a:lnTo>
                  <a:lnTo>
                    <a:pt x="572" y="251"/>
                  </a:lnTo>
                  <a:lnTo>
                    <a:pt x="572" y="248"/>
                  </a:lnTo>
                  <a:lnTo>
                    <a:pt x="572" y="246"/>
                  </a:lnTo>
                  <a:lnTo>
                    <a:pt x="572" y="243"/>
                  </a:lnTo>
                  <a:lnTo>
                    <a:pt x="573" y="240"/>
                  </a:lnTo>
                  <a:lnTo>
                    <a:pt x="573" y="238"/>
                  </a:lnTo>
                  <a:lnTo>
                    <a:pt x="573" y="235"/>
                  </a:lnTo>
                  <a:lnTo>
                    <a:pt x="573" y="232"/>
                  </a:lnTo>
                  <a:lnTo>
                    <a:pt x="574" y="229"/>
                  </a:lnTo>
                  <a:lnTo>
                    <a:pt x="574" y="226"/>
                  </a:lnTo>
                  <a:lnTo>
                    <a:pt x="574" y="223"/>
                  </a:lnTo>
                  <a:lnTo>
                    <a:pt x="574" y="220"/>
                  </a:lnTo>
                  <a:lnTo>
                    <a:pt x="574" y="218"/>
                  </a:lnTo>
                  <a:lnTo>
                    <a:pt x="574" y="215"/>
                  </a:lnTo>
                  <a:lnTo>
                    <a:pt x="574" y="212"/>
                  </a:lnTo>
                  <a:lnTo>
                    <a:pt x="574" y="209"/>
                  </a:lnTo>
                  <a:lnTo>
                    <a:pt x="574" y="206"/>
                  </a:lnTo>
                  <a:lnTo>
                    <a:pt x="573" y="204"/>
                  </a:lnTo>
                  <a:lnTo>
                    <a:pt x="573" y="201"/>
                  </a:lnTo>
                  <a:lnTo>
                    <a:pt x="573" y="198"/>
                  </a:lnTo>
                  <a:lnTo>
                    <a:pt x="573" y="195"/>
                  </a:lnTo>
                  <a:lnTo>
                    <a:pt x="572" y="193"/>
                  </a:lnTo>
                  <a:lnTo>
                    <a:pt x="572" y="190"/>
                  </a:lnTo>
                  <a:lnTo>
                    <a:pt x="572" y="187"/>
                  </a:lnTo>
                  <a:lnTo>
                    <a:pt x="571" y="185"/>
                  </a:lnTo>
                  <a:lnTo>
                    <a:pt x="571" y="182"/>
                  </a:lnTo>
                  <a:lnTo>
                    <a:pt x="570" y="180"/>
                  </a:lnTo>
                  <a:lnTo>
                    <a:pt x="570" y="177"/>
                  </a:lnTo>
                  <a:lnTo>
                    <a:pt x="569" y="174"/>
                  </a:lnTo>
                  <a:lnTo>
                    <a:pt x="568" y="172"/>
                  </a:lnTo>
                  <a:lnTo>
                    <a:pt x="568" y="169"/>
                  </a:lnTo>
                  <a:lnTo>
                    <a:pt x="567" y="167"/>
                  </a:lnTo>
                  <a:lnTo>
                    <a:pt x="567" y="164"/>
                  </a:lnTo>
                  <a:lnTo>
                    <a:pt x="566" y="162"/>
                  </a:lnTo>
                  <a:lnTo>
                    <a:pt x="565" y="159"/>
                  </a:lnTo>
                  <a:lnTo>
                    <a:pt x="564" y="157"/>
                  </a:lnTo>
                  <a:lnTo>
                    <a:pt x="564" y="155"/>
                  </a:lnTo>
                  <a:lnTo>
                    <a:pt x="563" y="152"/>
                  </a:lnTo>
                  <a:lnTo>
                    <a:pt x="562" y="150"/>
                  </a:lnTo>
                  <a:lnTo>
                    <a:pt x="561" y="147"/>
                  </a:lnTo>
                  <a:lnTo>
                    <a:pt x="560" y="145"/>
                  </a:lnTo>
                  <a:lnTo>
                    <a:pt x="559" y="143"/>
                  </a:lnTo>
                  <a:lnTo>
                    <a:pt x="558" y="140"/>
                  </a:lnTo>
                  <a:lnTo>
                    <a:pt x="557" y="138"/>
                  </a:lnTo>
                  <a:lnTo>
                    <a:pt x="556" y="136"/>
                  </a:lnTo>
                  <a:lnTo>
                    <a:pt x="555" y="133"/>
                  </a:lnTo>
                  <a:lnTo>
                    <a:pt x="554" y="131"/>
                  </a:lnTo>
                  <a:lnTo>
                    <a:pt x="552" y="129"/>
                  </a:lnTo>
                  <a:lnTo>
                    <a:pt x="551" y="126"/>
                  </a:lnTo>
                  <a:lnTo>
                    <a:pt x="550" y="124"/>
                  </a:lnTo>
                  <a:lnTo>
                    <a:pt x="549" y="122"/>
                  </a:lnTo>
                  <a:lnTo>
                    <a:pt x="547" y="119"/>
                  </a:lnTo>
                  <a:lnTo>
                    <a:pt x="546" y="117"/>
                  </a:lnTo>
                  <a:lnTo>
                    <a:pt x="544" y="115"/>
                  </a:lnTo>
                  <a:lnTo>
                    <a:pt x="543" y="113"/>
                  </a:lnTo>
                  <a:lnTo>
                    <a:pt x="541" y="110"/>
                  </a:lnTo>
                  <a:lnTo>
                    <a:pt x="540" y="108"/>
                  </a:lnTo>
                  <a:lnTo>
                    <a:pt x="538" y="106"/>
                  </a:lnTo>
                  <a:lnTo>
                    <a:pt x="537" y="104"/>
                  </a:lnTo>
                  <a:lnTo>
                    <a:pt x="535" y="101"/>
                  </a:lnTo>
                  <a:lnTo>
                    <a:pt x="533" y="99"/>
                  </a:lnTo>
                  <a:lnTo>
                    <a:pt x="532" y="97"/>
                  </a:lnTo>
                  <a:lnTo>
                    <a:pt x="530" y="95"/>
                  </a:lnTo>
                  <a:lnTo>
                    <a:pt x="528" y="93"/>
                  </a:lnTo>
                  <a:lnTo>
                    <a:pt x="526" y="91"/>
                  </a:lnTo>
                  <a:lnTo>
                    <a:pt x="525" y="89"/>
                  </a:lnTo>
                  <a:lnTo>
                    <a:pt x="523" y="87"/>
                  </a:lnTo>
                  <a:lnTo>
                    <a:pt x="521" y="85"/>
                  </a:lnTo>
                  <a:lnTo>
                    <a:pt x="519" y="83"/>
                  </a:lnTo>
                  <a:lnTo>
                    <a:pt x="517" y="81"/>
                  </a:lnTo>
                  <a:lnTo>
                    <a:pt x="515" y="80"/>
                  </a:lnTo>
                  <a:lnTo>
                    <a:pt x="513" y="78"/>
                  </a:lnTo>
                  <a:lnTo>
                    <a:pt x="512" y="76"/>
                  </a:lnTo>
                  <a:lnTo>
                    <a:pt x="510" y="74"/>
                  </a:lnTo>
                  <a:lnTo>
                    <a:pt x="508" y="72"/>
                  </a:lnTo>
                  <a:lnTo>
                    <a:pt x="506" y="71"/>
                  </a:lnTo>
                  <a:lnTo>
                    <a:pt x="504" y="69"/>
                  </a:lnTo>
                  <a:lnTo>
                    <a:pt x="502" y="67"/>
                  </a:lnTo>
                  <a:lnTo>
                    <a:pt x="500" y="66"/>
                  </a:lnTo>
                  <a:lnTo>
                    <a:pt x="498" y="64"/>
                  </a:lnTo>
                  <a:lnTo>
                    <a:pt x="496" y="62"/>
                  </a:lnTo>
                  <a:lnTo>
                    <a:pt x="494" y="61"/>
                  </a:lnTo>
                  <a:lnTo>
                    <a:pt x="492" y="59"/>
                  </a:lnTo>
                  <a:lnTo>
                    <a:pt x="490" y="58"/>
                  </a:lnTo>
                  <a:lnTo>
                    <a:pt x="488" y="56"/>
                  </a:lnTo>
                  <a:lnTo>
                    <a:pt x="486" y="55"/>
                  </a:lnTo>
                  <a:lnTo>
                    <a:pt x="483" y="53"/>
                  </a:lnTo>
                  <a:lnTo>
                    <a:pt x="481" y="52"/>
                  </a:lnTo>
                  <a:lnTo>
                    <a:pt x="479" y="51"/>
                  </a:lnTo>
                  <a:lnTo>
                    <a:pt x="477" y="49"/>
                  </a:lnTo>
                  <a:lnTo>
                    <a:pt x="475" y="48"/>
                  </a:lnTo>
                  <a:lnTo>
                    <a:pt x="473" y="47"/>
                  </a:lnTo>
                  <a:lnTo>
                    <a:pt x="471" y="45"/>
                  </a:lnTo>
                  <a:lnTo>
                    <a:pt x="469" y="44"/>
                  </a:lnTo>
                  <a:lnTo>
                    <a:pt x="467" y="43"/>
                  </a:lnTo>
                  <a:lnTo>
                    <a:pt x="464" y="42"/>
                  </a:lnTo>
                  <a:lnTo>
                    <a:pt x="462" y="40"/>
                  </a:lnTo>
                  <a:lnTo>
                    <a:pt x="460" y="39"/>
                  </a:lnTo>
                  <a:lnTo>
                    <a:pt x="458" y="38"/>
                  </a:lnTo>
                  <a:lnTo>
                    <a:pt x="456" y="37"/>
                  </a:lnTo>
                  <a:lnTo>
                    <a:pt x="454" y="36"/>
                  </a:lnTo>
                  <a:lnTo>
                    <a:pt x="451" y="35"/>
                  </a:lnTo>
                  <a:lnTo>
                    <a:pt x="449" y="34"/>
                  </a:lnTo>
                  <a:lnTo>
                    <a:pt x="447" y="33"/>
                  </a:lnTo>
                  <a:lnTo>
                    <a:pt x="445" y="32"/>
                  </a:lnTo>
                  <a:lnTo>
                    <a:pt x="442" y="31"/>
                  </a:lnTo>
                  <a:lnTo>
                    <a:pt x="440" y="30"/>
                  </a:lnTo>
                  <a:lnTo>
                    <a:pt x="438" y="29"/>
                  </a:lnTo>
                  <a:lnTo>
                    <a:pt x="436" y="28"/>
                  </a:lnTo>
                  <a:lnTo>
                    <a:pt x="433" y="27"/>
                  </a:lnTo>
                  <a:lnTo>
                    <a:pt x="431" y="26"/>
                  </a:lnTo>
                  <a:lnTo>
                    <a:pt x="429" y="25"/>
                  </a:lnTo>
                  <a:lnTo>
                    <a:pt x="426" y="24"/>
                  </a:lnTo>
                  <a:lnTo>
                    <a:pt x="424" y="23"/>
                  </a:lnTo>
                  <a:lnTo>
                    <a:pt x="421" y="23"/>
                  </a:lnTo>
                  <a:lnTo>
                    <a:pt x="419" y="22"/>
                  </a:lnTo>
                  <a:lnTo>
                    <a:pt x="417" y="21"/>
                  </a:lnTo>
                  <a:lnTo>
                    <a:pt x="414" y="20"/>
                  </a:lnTo>
                  <a:lnTo>
                    <a:pt x="412" y="19"/>
                  </a:lnTo>
                  <a:lnTo>
                    <a:pt x="409" y="19"/>
                  </a:lnTo>
                  <a:lnTo>
                    <a:pt x="407" y="18"/>
                  </a:lnTo>
                  <a:lnTo>
                    <a:pt x="404" y="17"/>
                  </a:lnTo>
                  <a:lnTo>
                    <a:pt x="402" y="16"/>
                  </a:lnTo>
                  <a:lnTo>
                    <a:pt x="399" y="16"/>
                  </a:lnTo>
                  <a:lnTo>
                    <a:pt x="397" y="15"/>
                  </a:lnTo>
                  <a:lnTo>
                    <a:pt x="395" y="14"/>
                  </a:lnTo>
                  <a:lnTo>
                    <a:pt x="392" y="14"/>
                  </a:lnTo>
                  <a:lnTo>
                    <a:pt x="390" y="13"/>
                  </a:lnTo>
                  <a:lnTo>
                    <a:pt x="387" y="12"/>
                  </a:lnTo>
                  <a:lnTo>
                    <a:pt x="385" y="12"/>
                  </a:lnTo>
                  <a:lnTo>
                    <a:pt x="383" y="11"/>
                  </a:lnTo>
                  <a:lnTo>
                    <a:pt x="380" y="11"/>
                  </a:lnTo>
                  <a:lnTo>
                    <a:pt x="378" y="10"/>
                  </a:lnTo>
                  <a:lnTo>
                    <a:pt x="376" y="10"/>
                  </a:lnTo>
                  <a:lnTo>
                    <a:pt x="373" y="9"/>
                  </a:lnTo>
                  <a:lnTo>
                    <a:pt x="371" y="9"/>
                  </a:lnTo>
                  <a:lnTo>
                    <a:pt x="369" y="8"/>
                  </a:lnTo>
                  <a:lnTo>
                    <a:pt x="366" y="8"/>
                  </a:lnTo>
                  <a:lnTo>
                    <a:pt x="364" y="8"/>
                  </a:lnTo>
                  <a:lnTo>
                    <a:pt x="362" y="7"/>
                  </a:lnTo>
                  <a:lnTo>
                    <a:pt x="359" y="7"/>
                  </a:lnTo>
                  <a:lnTo>
                    <a:pt x="357" y="6"/>
                  </a:lnTo>
                  <a:lnTo>
                    <a:pt x="355" y="6"/>
                  </a:lnTo>
                  <a:lnTo>
                    <a:pt x="352" y="6"/>
                  </a:lnTo>
                  <a:lnTo>
                    <a:pt x="350" y="5"/>
                  </a:lnTo>
                  <a:lnTo>
                    <a:pt x="347" y="5"/>
                  </a:lnTo>
                  <a:lnTo>
                    <a:pt x="345" y="5"/>
                  </a:lnTo>
                  <a:lnTo>
                    <a:pt x="342" y="4"/>
                  </a:lnTo>
                  <a:lnTo>
                    <a:pt x="340" y="4"/>
                  </a:lnTo>
                  <a:lnTo>
                    <a:pt x="337" y="4"/>
                  </a:lnTo>
                  <a:lnTo>
                    <a:pt x="335" y="4"/>
                  </a:lnTo>
                  <a:lnTo>
                    <a:pt x="332" y="3"/>
                  </a:lnTo>
                  <a:lnTo>
                    <a:pt x="330" y="3"/>
                  </a:lnTo>
                  <a:lnTo>
                    <a:pt x="327" y="3"/>
                  </a:lnTo>
                  <a:lnTo>
                    <a:pt x="324" y="3"/>
                  </a:lnTo>
                  <a:lnTo>
                    <a:pt x="322" y="2"/>
                  </a:lnTo>
                  <a:lnTo>
                    <a:pt x="320" y="2"/>
                  </a:lnTo>
                  <a:lnTo>
                    <a:pt x="317" y="2"/>
                  </a:lnTo>
                  <a:lnTo>
                    <a:pt x="315" y="2"/>
                  </a:lnTo>
                  <a:lnTo>
                    <a:pt x="312" y="2"/>
                  </a:lnTo>
                  <a:lnTo>
                    <a:pt x="310" y="2"/>
                  </a:lnTo>
                  <a:lnTo>
                    <a:pt x="308" y="1"/>
                  </a:lnTo>
                  <a:lnTo>
                    <a:pt x="306" y="1"/>
                  </a:lnTo>
                  <a:lnTo>
                    <a:pt x="303" y="1"/>
                  </a:lnTo>
                  <a:lnTo>
                    <a:pt x="301" y="1"/>
                  </a:lnTo>
                  <a:lnTo>
                    <a:pt x="299" y="1"/>
                  </a:lnTo>
                  <a:lnTo>
                    <a:pt x="297" y="1"/>
                  </a:lnTo>
                  <a:lnTo>
                    <a:pt x="295" y="1"/>
                  </a:lnTo>
                  <a:lnTo>
                    <a:pt x="293" y="1"/>
                  </a:lnTo>
                  <a:lnTo>
                    <a:pt x="290" y="1"/>
                  </a:lnTo>
                  <a:lnTo>
                    <a:pt x="288" y="1"/>
                  </a:lnTo>
                  <a:lnTo>
                    <a:pt x="286" y="0"/>
                  </a:lnTo>
                  <a:lnTo>
                    <a:pt x="284" y="0"/>
                  </a:lnTo>
                  <a:lnTo>
                    <a:pt x="281" y="0"/>
                  </a:lnTo>
                  <a:lnTo>
                    <a:pt x="279" y="0"/>
                  </a:lnTo>
                  <a:lnTo>
                    <a:pt x="276" y="0"/>
                  </a:lnTo>
                  <a:lnTo>
                    <a:pt x="274" y="0"/>
                  </a:lnTo>
                  <a:lnTo>
                    <a:pt x="271" y="0"/>
                  </a:lnTo>
                  <a:lnTo>
                    <a:pt x="268" y="1"/>
                  </a:lnTo>
                  <a:lnTo>
                    <a:pt x="265" y="1"/>
                  </a:lnTo>
                  <a:lnTo>
                    <a:pt x="263" y="1"/>
                  </a:lnTo>
                  <a:lnTo>
                    <a:pt x="260" y="1"/>
                  </a:lnTo>
                  <a:lnTo>
                    <a:pt x="257" y="1"/>
                  </a:lnTo>
                  <a:lnTo>
                    <a:pt x="254" y="1"/>
                  </a:lnTo>
                  <a:lnTo>
                    <a:pt x="251" y="1"/>
                  </a:lnTo>
                  <a:lnTo>
                    <a:pt x="248" y="1"/>
                  </a:lnTo>
                  <a:lnTo>
                    <a:pt x="245" y="1"/>
                  </a:lnTo>
                  <a:lnTo>
                    <a:pt x="242" y="2"/>
                  </a:lnTo>
                  <a:lnTo>
                    <a:pt x="239" y="2"/>
                  </a:lnTo>
                  <a:lnTo>
                    <a:pt x="236" y="2"/>
                  </a:lnTo>
                  <a:lnTo>
                    <a:pt x="233" y="2"/>
                  </a:lnTo>
                  <a:lnTo>
                    <a:pt x="230" y="2"/>
                  </a:lnTo>
                  <a:lnTo>
                    <a:pt x="227" y="3"/>
                  </a:lnTo>
                  <a:lnTo>
                    <a:pt x="224" y="3"/>
                  </a:lnTo>
                  <a:lnTo>
                    <a:pt x="221" y="3"/>
                  </a:lnTo>
                  <a:lnTo>
                    <a:pt x="218" y="3"/>
                  </a:lnTo>
                  <a:lnTo>
                    <a:pt x="215" y="4"/>
                  </a:lnTo>
                  <a:lnTo>
                    <a:pt x="212" y="4"/>
                  </a:lnTo>
                  <a:lnTo>
                    <a:pt x="210" y="4"/>
                  </a:lnTo>
                  <a:lnTo>
                    <a:pt x="207" y="5"/>
                  </a:lnTo>
                  <a:lnTo>
                    <a:pt x="204" y="5"/>
                  </a:lnTo>
                  <a:lnTo>
                    <a:pt x="201" y="6"/>
                  </a:lnTo>
                  <a:lnTo>
                    <a:pt x="198" y="6"/>
                  </a:lnTo>
                  <a:lnTo>
                    <a:pt x="195" y="6"/>
                  </a:lnTo>
                  <a:lnTo>
                    <a:pt x="193" y="7"/>
                  </a:lnTo>
                  <a:lnTo>
                    <a:pt x="190" y="7"/>
                  </a:lnTo>
                  <a:lnTo>
                    <a:pt x="187" y="8"/>
                  </a:lnTo>
                  <a:lnTo>
                    <a:pt x="184" y="8"/>
                  </a:lnTo>
                  <a:lnTo>
                    <a:pt x="182" y="9"/>
                  </a:lnTo>
                  <a:lnTo>
                    <a:pt x="179" y="9"/>
                  </a:lnTo>
                  <a:lnTo>
                    <a:pt x="176" y="10"/>
                  </a:lnTo>
                  <a:lnTo>
                    <a:pt x="174" y="10"/>
                  </a:lnTo>
                  <a:lnTo>
                    <a:pt x="171" y="11"/>
                  </a:lnTo>
                  <a:lnTo>
                    <a:pt x="169" y="12"/>
                  </a:lnTo>
                  <a:lnTo>
                    <a:pt x="166" y="12"/>
                  </a:lnTo>
                  <a:lnTo>
                    <a:pt x="164" y="13"/>
                  </a:lnTo>
                  <a:lnTo>
                    <a:pt x="161" y="14"/>
                  </a:lnTo>
                  <a:lnTo>
                    <a:pt x="159" y="14"/>
                  </a:lnTo>
                  <a:lnTo>
                    <a:pt x="156" y="15"/>
                  </a:lnTo>
                  <a:lnTo>
                    <a:pt x="154" y="16"/>
                  </a:lnTo>
                  <a:lnTo>
                    <a:pt x="152" y="17"/>
                  </a:lnTo>
                  <a:lnTo>
                    <a:pt x="149" y="17"/>
                  </a:lnTo>
                  <a:lnTo>
                    <a:pt x="147" y="18"/>
                  </a:lnTo>
                  <a:lnTo>
                    <a:pt x="145" y="19"/>
                  </a:lnTo>
                  <a:lnTo>
                    <a:pt x="142" y="20"/>
                  </a:lnTo>
                  <a:lnTo>
                    <a:pt x="140" y="20"/>
                  </a:lnTo>
                  <a:lnTo>
                    <a:pt x="138" y="21"/>
                  </a:lnTo>
                  <a:lnTo>
                    <a:pt x="136" y="22"/>
                  </a:lnTo>
                  <a:lnTo>
                    <a:pt x="134" y="23"/>
                  </a:lnTo>
                  <a:lnTo>
                    <a:pt x="132" y="23"/>
                  </a:lnTo>
                  <a:lnTo>
                    <a:pt x="129" y="24"/>
                  </a:lnTo>
                  <a:lnTo>
                    <a:pt x="127" y="25"/>
                  </a:lnTo>
                  <a:lnTo>
                    <a:pt x="125" y="26"/>
                  </a:lnTo>
                  <a:lnTo>
                    <a:pt x="123" y="27"/>
                  </a:lnTo>
                  <a:lnTo>
                    <a:pt x="121" y="27"/>
                  </a:lnTo>
                  <a:lnTo>
                    <a:pt x="119" y="28"/>
                  </a:lnTo>
                  <a:lnTo>
                    <a:pt x="117" y="29"/>
                  </a:lnTo>
                  <a:lnTo>
                    <a:pt x="115" y="30"/>
                  </a:lnTo>
                  <a:lnTo>
                    <a:pt x="113" y="31"/>
                  </a:lnTo>
                  <a:lnTo>
                    <a:pt x="111" y="32"/>
                  </a:lnTo>
                  <a:lnTo>
                    <a:pt x="109" y="33"/>
                  </a:lnTo>
                  <a:lnTo>
                    <a:pt x="107" y="34"/>
                  </a:lnTo>
                  <a:lnTo>
                    <a:pt x="105" y="35"/>
                  </a:lnTo>
                  <a:lnTo>
                    <a:pt x="104" y="36"/>
                  </a:lnTo>
                  <a:lnTo>
                    <a:pt x="102" y="37"/>
                  </a:lnTo>
                  <a:lnTo>
                    <a:pt x="100" y="38"/>
                  </a:lnTo>
                  <a:lnTo>
                    <a:pt x="98" y="39"/>
                  </a:lnTo>
                  <a:lnTo>
                    <a:pt x="96" y="40"/>
                  </a:lnTo>
                  <a:lnTo>
                    <a:pt x="94" y="41"/>
                  </a:lnTo>
                  <a:lnTo>
                    <a:pt x="92" y="42"/>
                  </a:lnTo>
                  <a:lnTo>
                    <a:pt x="91" y="44"/>
                  </a:lnTo>
                  <a:lnTo>
                    <a:pt x="89" y="45"/>
                  </a:lnTo>
                  <a:lnTo>
                    <a:pt x="87" y="46"/>
                  </a:lnTo>
                  <a:lnTo>
                    <a:pt x="85" y="47"/>
                  </a:lnTo>
                  <a:lnTo>
                    <a:pt x="83" y="48"/>
                  </a:lnTo>
                  <a:lnTo>
                    <a:pt x="82" y="50"/>
                  </a:lnTo>
                  <a:lnTo>
                    <a:pt x="80" y="51"/>
                  </a:lnTo>
                  <a:lnTo>
                    <a:pt x="78" y="52"/>
                  </a:lnTo>
                  <a:lnTo>
                    <a:pt x="76" y="54"/>
                  </a:lnTo>
                  <a:lnTo>
                    <a:pt x="75" y="55"/>
                  </a:lnTo>
                  <a:lnTo>
                    <a:pt x="73" y="56"/>
                  </a:lnTo>
                  <a:lnTo>
                    <a:pt x="71" y="58"/>
                  </a:lnTo>
                  <a:lnTo>
                    <a:pt x="69" y="59"/>
                  </a:lnTo>
                  <a:lnTo>
                    <a:pt x="68" y="61"/>
                  </a:lnTo>
                  <a:lnTo>
                    <a:pt x="66" y="62"/>
                  </a:lnTo>
                  <a:lnTo>
                    <a:pt x="64" y="64"/>
                  </a:lnTo>
                  <a:lnTo>
                    <a:pt x="63" y="65"/>
                  </a:lnTo>
                  <a:lnTo>
                    <a:pt x="61" y="66"/>
                  </a:lnTo>
                  <a:lnTo>
                    <a:pt x="60" y="68"/>
                  </a:lnTo>
                  <a:lnTo>
                    <a:pt x="58" y="69"/>
                  </a:lnTo>
                  <a:lnTo>
                    <a:pt x="56" y="71"/>
                  </a:lnTo>
                  <a:lnTo>
                    <a:pt x="55" y="72"/>
                  </a:lnTo>
                  <a:lnTo>
                    <a:pt x="53" y="74"/>
                  </a:lnTo>
                  <a:lnTo>
                    <a:pt x="52" y="75"/>
                  </a:lnTo>
                  <a:lnTo>
                    <a:pt x="51" y="77"/>
                  </a:lnTo>
                  <a:lnTo>
                    <a:pt x="49" y="78"/>
                  </a:lnTo>
                  <a:lnTo>
                    <a:pt x="48" y="80"/>
                  </a:lnTo>
                  <a:lnTo>
                    <a:pt x="46" y="81"/>
                  </a:lnTo>
                  <a:lnTo>
                    <a:pt x="45" y="83"/>
                  </a:lnTo>
                  <a:lnTo>
                    <a:pt x="44" y="84"/>
                  </a:lnTo>
                  <a:lnTo>
                    <a:pt x="43" y="86"/>
                  </a:lnTo>
                  <a:lnTo>
                    <a:pt x="41" y="87"/>
                  </a:lnTo>
                  <a:lnTo>
                    <a:pt x="40" y="89"/>
                  </a:lnTo>
                  <a:lnTo>
                    <a:pt x="39" y="90"/>
                  </a:lnTo>
                  <a:lnTo>
                    <a:pt x="37" y="92"/>
                  </a:lnTo>
                  <a:lnTo>
                    <a:pt x="36" y="93"/>
                  </a:lnTo>
                  <a:lnTo>
                    <a:pt x="35" y="95"/>
                  </a:lnTo>
                  <a:lnTo>
                    <a:pt x="34" y="97"/>
                  </a:lnTo>
                  <a:lnTo>
                    <a:pt x="33" y="98"/>
                  </a:lnTo>
                  <a:lnTo>
                    <a:pt x="31" y="100"/>
                  </a:lnTo>
                  <a:lnTo>
                    <a:pt x="30" y="102"/>
                  </a:lnTo>
                  <a:lnTo>
                    <a:pt x="29" y="103"/>
                  </a:lnTo>
                  <a:lnTo>
                    <a:pt x="28" y="105"/>
                  </a:lnTo>
                  <a:lnTo>
                    <a:pt x="27" y="107"/>
                  </a:lnTo>
                  <a:lnTo>
                    <a:pt x="25" y="108"/>
                  </a:lnTo>
                  <a:lnTo>
                    <a:pt x="24" y="110"/>
                  </a:lnTo>
                  <a:lnTo>
                    <a:pt x="23" y="112"/>
                  </a:lnTo>
                  <a:lnTo>
                    <a:pt x="22" y="114"/>
                  </a:lnTo>
                  <a:lnTo>
                    <a:pt x="21" y="116"/>
                  </a:lnTo>
                  <a:lnTo>
                    <a:pt x="20" y="118"/>
                  </a:lnTo>
                  <a:lnTo>
                    <a:pt x="19" y="120"/>
                  </a:lnTo>
                  <a:lnTo>
                    <a:pt x="18" y="122"/>
                  </a:lnTo>
                  <a:lnTo>
                    <a:pt x="16" y="124"/>
                  </a:lnTo>
                  <a:lnTo>
                    <a:pt x="15" y="126"/>
                  </a:lnTo>
                  <a:lnTo>
                    <a:pt x="14" y="128"/>
                  </a:lnTo>
                  <a:lnTo>
                    <a:pt x="13" y="130"/>
                  </a:lnTo>
                  <a:lnTo>
                    <a:pt x="12" y="133"/>
                  </a:lnTo>
                  <a:lnTo>
                    <a:pt x="11" y="135"/>
                  </a:lnTo>
                  <a:lnTo>
                    <a:pt x="11" y="137"/>
                  </a:lnTo>
                  <a:lnTo>
                    <a:pt x="10" y="140"/>
                  </a:lnTo>
                  <a:lnTo>
                    <a:pt x="9" y="142"/>
                  </a:lnTo>
                  <a:lnTo>
                    <a:pt x="8" y="144"/>
                  </a:lnTo>
                  <a:lnTo>
                    <a:pt x="7" y="147"/>
                  </a:lnTo>
                  <a:lnTo>
                    <a:pt x="6" y="149"/>
                  </a:lnTo>
                  <a:lnTo>
                    <a:pt x="5" y="152"/>
                  </a:lnTo>
                  <a:lnTo>
                    <a:pt x="5" y="154"/>
                  </a:lnTo>
                  <a:lnTo>
                    <a:pt x="4" y="157"/>
                  </a:lnTo>
                  <a:lnTo>
                    <a:pt x="3" y="159"/>
                  </a:lnTo>
                  <a:lnTo>
                    <a:pt x="3" y="162"/>
                  </a:lnTo>
                  <a:lnTo>
                    <a:pt x="2" y="164"/>
                  </a:lnTo>
                  <a:lnTo>
                    <a:pt x="2" y="167"/>
                  </a:lnTo>
                  <a:lnTo>
                    <a:pt x="1" y="169"/>
                  </a:lnTo>
                  <a:lnTo>
                    <a:pt x="1" y="172"/>
                  </a:lnTo>
                  <a:lnTo>
                    <a:pt x="1" y="174"/>
                  </a:lnTo>
                  <a:lnTo>
                    <a:pt x="0" y="177"/>
                  </a:lnTo>
                  <a:lnTo>
                    <a:pt x="0" y="179"/>
                  </a:lnTo>
                  <a:lnTo>
                    <a:pt x="0" y="182"/>
                  </a:lnTo>
                  <a:lnTo>
                    <a:pt x="0" y="184"/>
                  </a:lnTo>
                  <a:lnTo>
                    <a:pt x="0" y="187"/>
                  </a:lnTo>
                  <a:lnTo>
                    <a:pt x="0" y="189"/>
                  </a:lnTo>
                  <a:lnTo>
                    <a:pt x="0" y="191"/>
                  </a:lnTo>
                  <a:lnTo>
                    <a:pt x="0" y="194"/>
                  </a:lnTo>
                  <a:lnTo>
                    <a:pt x="0" y="196"/>
                  </a:lnTo>
                  <a:lnTo>
                    <a:pt x="0" y="198"/>
                  </a:lnTo>
                  <a:lnTo>
                    <a:pt x="0" y="201"/>
                  </a:lnTo>
                  <a:lnTo>
                    <a:pt x="0" y="203"/>
                  </a:lnTo>
                  <a:lnTo>
                    <a:pt x="0" y="205"/>
                  </a:lnTo>
                  <a:lnTo>
                    <a:pt x="0" y="207"/>
                  </a:lnTo>
                  <a:lnTo>
                    <a:pt x="1" y="209"/>
                  </a:lnTo>
                  <a:lnTo>
                    <a:pt x="1" y="211"/>
                  </a:lnTo>
                  <a:lnTo>
                    <a:pt x="1" y="213"/>
                  </a:lnTo>
                  <a:lnTo>
                    <a:pt x="2" y="215"/>
                  </a:lnTo>
                  <a:lnTo>
                    <a:pt x="2" y="217"/>
                  </a:lnTo>
                  <a:lnTo>
                    <a:pt x="2" y="219"/>
                  </a:lnTo>
                  <a:lnTo>
                    <a:pt x="3" y="221"/>
                  </a:lnTo>
                  <a:lnTo>
                    <a:pt x="3" y="223"/>
                  </a:lnTo>
                  <a:lnTo>
                    <a:pt x="4" y="225"/>
                  </a:lnTo>
                  <a:lnTo>
                    <a:pt x="4" y="226"/>
                  </a:lnTo>
                  <a:lnTo>
                    <a:pt x="5" y="228"/>
                  </a:lnTo>
                  <a:lnTo>
                    <a:pt x="5" y="230"/>
                  </a:lnTo>
                  <a:lnTo>
                    <a:pt x="6" y="232"/>
                  </a:lnTo>
                  <a:lnTo>
                    <a:pt x="6" y="233"/>
                  </a:lnTo>
                  <a:lnTo>
                    <a:pt x="7" y="235"/>
                  </a:lnTo>
                  <a:lnTo>
                    <a:pt x="8" y="236"/>
                  </a:lnTo>
                  <a:lnTo>
                    <a:pt x="8" y="238"/>
                  </a:lnTo>
                  <a:lnTo>
                    <a:pt x="9" y="239"/>
                  </a:lnTo>
                  <a:lnTo>
                    <a:pt x="9" y="241"/>
                  </a:lnTo>
                  <a:lnTo>
                    <a:pt x="10" y="242"/>
                  </a:lnTo>
                  <a:lnTo>
                    <a:pt x="11" y="244"/>
                  </a:lnTo>
                  <a:lnTo>
                    <a:pt x="11" y="245"/>
                  </a:lnTo>
                  <a:lnTo>
                    <a:pt x="12" y="246"/>
                  </a:lnTo>
                  <a:lnTo>
                    <a:pt x="13" y="248"/>
                  </a:lnTo>
                  <a:lnTo>
                    <a:pt x="14" y="249"/>
                  </a:lnTo>
                  <a:lnTo>
                    <a:pt x="15" y="250"/>
                  </a:lnTo>
                  <a:lnTo>
                    <a:pt x="16" y="252"/>
                  </a:lnTo>
                  <a:lnTo>
                    <a:pt x="16" y="253"/>
                  </a:lnTo>
                  <a:lnTo>
                    <a:pt x="17" y="254"/>
                  </a:lnTo>
                  <a:lnTo>
                    <a:pt x="18" y="256"/>
                  </a:lnTo>
                  <a:lnTo>
                    <a:pt x="20" y="257"/>
                  </a:lnTo>
                  <a:lnTo>
                    <a:pt x="21" y="258"/>
                  </a:lnTo>
                  <a:lnTo>
                    <a:pt x="22" y="259"/>
                  </a:lnTo>
                  <a:lnTo>
                    <a:pt x="23" y="261"/>
                  </a:lnTo>
                  <a:lnTo>
                    <a:pt x="24" y="262"/>
                  </a:lnTo>
                  <a:lnTo>
                    <a:pt x="26" y="263"/>
                  </a:lnTo>
                  <a:lnTo>
                    <a:pt x="27" y="265"/>
                  </a:lnTo>
                  <a:lnTo>
                    <a:pt x="28" y="266"/>
                  </a:lnTo>
                  <a:lnTo>
                    <a:pt x="30" y="267"/>
                  </a:lnTo>
                  <a:lnTo>
                    <a:pt x="31" y="268"/>
                  </a:lnTo>
                  <a:lnTo>
                    <a:pt x="33" y="270"/>
                  </a:lnTo>
                  <a:lnTo>
                    <a:pt x="34" y="271"/>
                  </a:lnTo>
                  <a:lnTo>
                    <a:pt x="36" y="272"/>
                  </a:lnTo>
                  <a:lnTo>
                    <a:pt x="37" y="273"/>
                  </a:lnTo>
                  <a:lnTo>
                    <a:pt x="39" y="274"/>
                  </a:lnTo>
                  <a:lnTo>
                    <a:pt x="40" y="275"/>
                  </a:lnTo>
                  <a:lnTo>
                    <a:pt x="42" y="276"/>
                  </a:lnTo>
                  <a:lnTo>
                    <a:pt x="43" y="277"/>
                  </a:lnTo>
                  <a:lnTo>
                    <a:pt x="45" y="278"/>
                  </a:lnTo>
                  <a:lnTo>
                    <a:pt x="46" y="279"/>
                  </a:lnTo>
                  <a:lnTo>
                    <a:pt x="48" y="280"/>
                  </a:lnTo>
                  <a:lnTo>
                    <a:pt x="50" y="281"/>
                  </a:lnTo>
                  <a:lnTo>
                    <a:pt x="51" y="282"/>
                  </a:lnTo>
                  <a:lnTo>
                    <a:pt x="53" y="282"/>
                  </a:lnTo>
                  <a:lnTo>
                    <a:pt x="54" y="283"/>
                  </a:lnTo>
                  <a:lnTo>
                    <a:pt x="56" y="284"/>
                  </a:lnTo>
                  <a:lnTo>
                    <a:pt x="58" y="284"/>
                  </a:lnTo>
                  <a:lnTo>
                    <a:pt x="59" y="285"/>
                  </a:lnTo>
                  <a:lnTo>
                    <a:pt x="61" y="286"/>
                  </a:lnTo>
                  <a:lnTo>
                    <a:pt x="63" y="286"/>
                  </a:lnTo>
                  <a:lnTo>
                    <a:pt x="65" y="287"/>
                  </a:lnTo>
                  <a:lnTo>
                    <a:pt x="66" y="288"/>
                  </a:lnTo>
                  <a:lnTo>
                    <a:pt x="68" y="288"/>
                  </a:lnTo>
                  <a:lnTo>
                    <a:pt x="70" y="289"/>
                  </a:lnTo>
                  <a:lnTo>
                    <a:pt x="72" y="289"/>
                  </a:lnTo>
                  <a:lnTo>
                    <a:pt x="74" y="290"/>
                  </a:lnTo>
                  <a:lnTo>
                    <a:pt x="76" y="290"/>
                  </a:lnTo>
                  <a:lnTo>
                    <a:pt x="78" y="290"/>
                  </a:lnTo>
                  <a:lnTo>
                    <a:pt x="80" y="291"/>
                  </a:lnTo>
                  <a:lnTo>
                    <a:pt x="81" y="291"/>
                  </a:lnTo>
                  <a:lnTo>
                    <a:pt x="83" y="291"/>
                  </a:lnTo>
                  <a:lnTo>
                    <a:pt x="85" y="292"/>
                  </a:lnTo>
                  <a:lnTo>
                    <a:pt x="87" y="292"/>
                  </a:lnTo>
                  <a:lnTo>
                    <a:pt x="89" y="292"/>
                  </a:lnTo>
                  <a:lnTo>
                    <a:pt x="91" y="292"/>
                  </a:lnTo>
                  <a:lnTo>
                    <a:pt x="93" y="292"/>
                  </a:lnTo>
                  <a:lnTo>
                    <a:pt x="95" y="293"/>
                  </a:lnTo>
                  <a:lnTo>
                    <a:pt x="97" y="293"/>
                  </a:lnTo>
                  <a:lnTo>
                    <a:pt x="99" y="293"/>
                  </a:lnTo>
                  <a:lnTo>
                    <a:pt x="101" y="293"/>
                  </a:lnTo>
                  <a:lnTo>
                    <a:pt x="103" y="293"/>
                  </a:lnTo>
                  <a:lnTo>
                    <a:pt x="105" y="293"/>
                  </a:lnTo>
                  <a:lnTo>
                    <a:pt x="107" y="293"/>
                  </a:lnTo>
                  <a:lnTo>
                    <a:pt x="109" y="292"/>
                  </a:lnTo>
                  <a:lnTo>
                    <a:pt x="111" y="292"/>
                  </a:lnTo>
                  <a:lnTo>
                    <a:pt x="113" y="292"/>
                  </a:lnTo>
                  <a:lnTo>
                    <a:pt x="115" y="292"/>
                  </a:lnTo>
                  <a:lnTo>
                    <a:pt x="117" y="292"/>
                  </a:lnTo>
                  <a:lnTo>
                    <a:pt x="119" y="291"/>
                  </a:lnTo>
                  <a:lnTo>
                    <a:pt x="121" y="291"/>
                  </a:lnTo>
                  <a:lnTo>
                    <a:pt x="123" y="291"/>
                  </a:lnTo>
                  <a:lnTo>
                    <a:pt x="125" y="290"/>
                  </a:lnTo>
                  <a:lnTo>
                    <a:pt x="127" y="290"/>
                  </a:lnTo>
                  <a:lnTo>
                    <a:pt x="129" y="289"/>
                  </a:lnTo>
                  <a:lnTo>
                    <a:pt x="131" y="289"/>
                  </a:lnTo>
                  <a:lnTo>
                    <a:pt x="132" y="288"/>
                  </a:lnTo>
                  <a:lnTo>
                    <a:pt x="134" y="288"/>
                  </a:lnTo>
                  <a:lnTo>
                    <a:pt x="136" y="287"/>
                  </a:lnTo>
                  <a:lnTo>
                    <a:pt x="138" y="286"/>
                  </a:lnTo>
                  <a:lnTo>
                    <a:pt x="140" y="286"/>
                  </a:lnTo>
                  <a:lnTo>
                    <a:pt x="141" y="285"/>
                  </a:lnTo>
                  <a:lnTo>
                    <a:pt x="143" y="284"/>
                  </a:lnTo>
                  <a:lnTo>
                    <a:pt x="145" y="283"/>
                  </a:lnTo>
                  <a:lnTo>
                    <a:pt x="146" y="283"/>
                  </a:lnTo>
                  <a:lnTo>
                    <a:pt x="148" y="282"/>
                  </a:lnTo>
                  <a:lnTo>
                    <a:pt x="150" y="281"/>
                  </a:lnTo>
                  <a:lnTo>
                    <a:pt x="151" y="280"/>
                  </a:lnTo>
                  <a:lnTo>
                    <a:pt x="153" y="279"/>
                  </a:lnTo>
                  <a:lnTo>
                    <a:pt x="154" y="278"/>
                  </a:lnTo>
                  <a:lnTo>
                    <a:pt x="156" y="277"/>
                  </a:lnTo>
                  <a:lnTo>
                    <a:pt x="157" y="276"/>
                  </a:lnTo>
                  <a:lnTo>
                    <a:pt x="159" y="276"/>
                  </a:lnTo>
                  <a:lnTo>
                    <a:pt x="160" y="275"/>
                  </a:lnTo>
                  <a:lnTo>
                    <a:pt x="161" y="274"/>
                  </a:lnTo>
                  <a:lnTo>
                    <a:pt x="163" y="273"/>
                  </a:lnTo>
                  <a:lnTo>
                    <a:pt x="164" y="272"/>
                  </a:lnTo>
                  <a:lnTo>
                    <a:pt x="165" y="271"/>
                  </a:lnTo>
                  <a:lnTo>
                    <a:pt x="167" y="269"/>
                  </a:lnTo>
                  <a:lnTo>
                    <a:pt x="168" y="268"/>
                  </a:lnTo>
                  <a:lnTo>
                    <a:pt x="169" y="267"/>
                  </a:lnTo>
                  <a:lnTo>
                    <a:pt x="170" y="266"/>
                  </a:lnTo>
                  <a:lnTo>
                    <a:pt x="171" y="265"/>
                  </a:lnTo>
                  <a:lnTo>
                    <a:pt x="173" y="264"/>
                  </a:lnTo>
                  <a:lnTo>
                    <a:pt x="174" y="263"/>
                  </a:lnTo>
                  <a:lnTo>
                    <a:pt x="175" y="261"/>
                  </a:lnTo>
                  <a:lnTo>
                    <a:pt x="176" y="260"/>
                  </a:lnTo>
                  <a:lnTo>
                    <a:pt x="177" y="259"/>
                  </a:lnTo>
                  <a:lnTo>
                    <a:pt x="178" y="258"/>
                  </a:lnTo>
                  <a:lnTo>
                    <a:pt x="179" y="256"/>
                  </a:lnTo>
                  <a:lnTo>
                    <a:pt x="180" y="255"/>
                  </a:lnTo>
                  <a:lnTo>
                    <a:pt x="181" y="254"/>
                  </a:lnTo>
                  <a:lnTo>
                    <a:pt x="182" y="252"/>
                  </a:lnTo>
                  <a:lnTo>
                    <a:pt x="182" y="251"/>
                  </a:lnTo>
                  <a:lnTo>
                    <a:pt x="183" y="250"/>
                  </a:lnTo>
                  <a:lnTo>
                    <a:pt x="184" y="248"/>
                  </a:lnTo>
                  <a:lnTo>
                    <a:pt x="185" y="247"/>
                  </a:lnTo>
                  <a:lnTo>
                    <a:pt x="186" y="245"/>
                  </a:lnTo>
                  <a:lnTo>
                    <a:pt x="186" y="244"/>
                  </a:lnTo>
                  <a:lnTo>
                    <a:pt x="187" y="242"/>
                  </a:lnTo>
                  <a:lnTo>
                    <a:pt x="188" y="241"/>
                  </a:lnTo>
                  <a:lnTo>
                    <a:pt x="188" y="239"/>
                  </a:lnTo>
                  <a:lnTo>
                    <a:pt x="189" y="238"/>
                  </a:lnTo>
                  <a:lnTo>
                    <a:pt x="189" y="236"/>
                  </a:lnTo>
                  <a:lnTo>
                    <a:pt x="190" y="234"/>
                  </a:lnTo>
                  <a:lnTo>
                    <a:pt x="190" y="233"/>
                  </a:lnTo>
                  <a:lnTo>
                    <a:pt x="191" y="231"/>
                  </a:lnTo>
                  <a:lnTo>
                    <a:pt x="191" y="229"/>
                  </a:lnTo>
                  <a:lnTo>
                    <a:pt x="191" y="228"/>
                  </a:lnTo>
                  <a:lnTo>
                    <a:pt x="192" y="226"/>
                  </a:lnTo>
                  <a:lnTo>
                    <a:pt x="192" y="224"/>
                  </a:lnTo>
                  <a:lnTo>
                    <a:pt x="192" y="223"/>
                  </a:lnTo>
                  <a:lnTo>
                    <a:pt x="192" y="221"/>
                  </a:lnTo>
                  <a:lnTo>
                    <a:pt x="192" y="219"/>
                  </a:lnTo>
                  <a:lnTo>
                    <a:pt x="192" y="217"/>
                  </a:lnTo>
                  <a:lnTo>
                    <a:pt x="193" y="216"/>
                  </a:lnTo>
                  <a:lnTo>
                    <a:pt x="193" y="214"/>
                  </a:lnTo>
                  <a:lnTo>
                    <a:pt x="193" y="212"/>
                  </a:lnTo>
                  <a:lnTo>
                    <a:pt x="193" y="210"/>
                  </a:lnTo>
                  <a:lnTo>
                    <a:pt x="193" y="209"/>
                  </a:lnTo>
                  <a:lnTo>
                    <a:pt x="193" y="207"/>
                  </a:lnTo>
                  <a:lnTo>
                    <a:pt x="193" y="205"/>
                  </a:lnTo>
                  <a:lnTo>
                    <a:pt x="192" y="203"/>
                  </a:lnTo>
                  <a:lnTo>
                    <a:pt x="192" y="201"/>
                  </a:lnTo>
                  <a:lnTo>
                    <a:pt x="192" y="200"/>
                  </a:lnTo>
                  <a:lnTo>
                    <a:pt x="192" y="198"/>
                  </a:lnTo>
                  <a:lnTo>
                    <a:pt x="192" y="196"/>
                  </a:lnTo>
                  <a:lnTo>
                    <a:pt x="192" y="194"/>
                  </a:lnTo>
                  <a:lnTo>
                    <a:pt x="191" y="192"/>
                  </a:lnTo>
                  <a:lnTo>
                    <a:pt x="191" y="191"/>
                  </a:lnTo>
                  <a:lnTo>
                    <a:pt x="191" y="189"/>
                  </a:lnTo>
                  <a:lnTo>
                    <a:pt x="190" y="187"/>
                  </a:lnTo>
                  <a:lnTo>
                    <a:pt x="190" y="186"/>
                  </a:lnTo>
                  <a:lnTo>
                    <a:pt x="189" y="184"/>
                  </a:lnTo>
                  <a:lnTo>
                    <a:pt x="189" y="182"/>
                  </a:lnTo>
                  <a:lnTo>
                    <a:pt x="188" y="181"/>
                  </a:lnTo>
                  <a:lnTo>
                    <a:pt x="188" y="179"/>
                  </a:lnTo>
                  <a:lnTo>
                    <a:pt x="187" y="178"/>
                  </a:lnTo>
                  <a:lnTo>
                    <a:pt x="187" y="176"/>
                  </a:lnTo>
                  <a:lnTo>
                    <a:pt x="186" y="175"/>
                  </a:lnTo>
                  <a:lnTo>
                    <a:pt x="186" y="173"/>
                  </a:lnTo>
                  <a:lnTo>
                    <a:pt x="185" y="172"/>
                  </a:lnTo>
                  <a:lnTo>
                    <a:pt x="184" y="170"/>
                  </a:lnTo>
                  <a:lnTo>
                    <a:pt x="183" y="169"/>
                  </a:lnTo>
                  <a:lnTo>
                    <a:pt x="183" y="167"/>
                  </a:lnTo>
                  <a:lnTo>
                    <a:pt x="182" y="166"/>
                  </a:lnTo>
                  <a:lnTo>
                    <a:pt x="181" y="165"/>
                  </a:lnTo>
                  <a:lnTo>
                    <a:pt x="180" y="163"/>
                  </a:lnTo>
                  <a:lnTo>
                    <a:pt x="180" y="162"/>
                  </a:lnTo>
                  <a:lnTo>
                    <a:pt x="179" y="161"/>
                  </a:lnTo>
                  <a:lnTo>
                    <a:pt x="178" y="160"/>
                  </a:lnTo>
                  <a:lnTo>
                    <a:pt x="177" y="158"/>
                  </a:lnTo>
                  <a:lnTo>
                    <a:pt x="176" y="157"/>
                  </a:lnTo>
                  <a:lnTo>
                    <a:pt x="176" y="156"/>
                  </a:lnTo>
                  <a:lnTo>
                    <a:pt x="175" y="155"/>
                  </a:lnTo>
                  <a:lnTo>
                    <a:pt x="174" y="154"/>
                  </a:lnTo>
                  <a:lnTo>
                    <a:pt x="173" y="153"/>
                  </a:lnTo>
                  <a:lnTo>
                    <a:pt x="172" y="152"/>
                  </a:lnTo>
                  <a:lnTo>
                    <a:pt x="171" y="151"/>
                  </a:lnTo>
                  <a:lnTo>
                    <a:pt x="171" y="150"/>
                  </a:lnTo>
                  <a:lnTo>
                    <a:pt x="170" y="149"/>
                  </a:lnTo>
                  <a:lnTo>
                    <a:pt x="169" y="148"/>
                  </a:lnTo>
                  <a:lnTo>
                    <a:pt x="168" y="146"/>
                  </a:lnTo>
                  <a:lnTo>
                    <a:pt x="167" y="145"/>
                  </a:lnTo>
                  <a:lnTo>
                    <a:pt x="166" y="144"/>
                  </a:lnTo>
                  <a:lnTo>
                    <a:pt x="165" y="143"/>
                  </a:lnTo>
                  <a:lnTo>
                    <a:pt x="164" y="142"/>
                  </a:lnTo>
                  <a:lnTo>
                    <a:pt x="163" y="141"/>
                  </a:lnTo>
                  <a:lnTo>
                    <a:pt x="162" y="140"/>
                  </a:lnTo>
                  <a:lnTo>
                    <a:pt x="160" y="138"/>
                  </a:lnTo>
                  <a:lnTo>
                    <a:pt x="159" y="137"/>
                  </a:lnTo>
                  <a:lnTo>
                    <a:pt x="158" y="136"/>
                  </a:lnTo>
                  <a:lnTo>
                    <a:pt x="157" y="135"/>
                  </a:lnTo>
                  <a:lnTo>
                    <a:pt x="156" y="133"/>
                  </a:lnTo>
                  <a:lnTo>
                    <a:pt x="154" y="132"/>
                  </a:lnTo>
                  <a:lnTo>
                    <a:pt x="153" y="131"/>
                  </a:lnTo>
                  <a:lnTo>
                    <a:pt x="152" y="130"/>
                  </a:lnTo>
                  <a:lnTo>
                    <a:pt x="151" y="128"/>
                  </a:lnTo>
                  <a:lnTo>
                    <a:pt x="150" y="127"/>
                  </a:lnTo>
                  <a:lnTo>
                    <a:pt x="149" y="126"/>
                  </a:lnTo>
                  <a:lnTo>
                    <a:pt x="148" y="125"/>
                  </a:lnTo>
                  <a:lnTo>
                    <a:pt x="147" y="124"/>
                  </a:lnTo>
                  <a:lnTo>
                    <a:pt x="146" y="123"/>
                  </a:lnTo>
                  <a:lnTo>
                    <a:pt x="145" y="121"/>
                  </a:lnTo>
                  <a:lnTo>
                    <a:pt x="145" y="120"/>
                  </a:lnTo>
                  <a:lnTo>
                    <a:pt x="144" y="119"/>
                  </a:lnTo>
                  <a:lnTo>
                    <a:pt x="143" y="118"/>
                  </a:lnTo>
                  <a:lnTo>
                    <a:pt x="143" y="117"/>
                  </a:lnTo>
                  <a:lnTo>
                    <a:pt x="142" y="117"/>
                  </a:lnTo>
                  <a:lnTo>
                    <a:pt x="142" y="116"/>
                  </a:lnTo>
                  <a:lnTo>
                    <a:pt x="142" y="115"/>
                  </a:lnTo>
                  <a:lnTo>
                    <a:pt x="141" y="114"/>
                  </a:lnTo>
                  <a:lnTo>
                    <a:pt x="141" y="113"/>
                  </a:lnTo>
                  <a:lnTo>
                    <a:pt x="141" y="112"/>
                  </a:lnTo>
                  <a:lnTo>
                    <a:pt x="141" y="111"/>
                  </a:lnTo>
                  <a:lnTo>
                    <a:pt x="140" y="110"/>
                  </a:lnTo>
                  <a:lnTo>
                    <a:pt x="140" y="109"/>
                  </a:lnTo>
                  <a:lnTo>
                    <a:pt x="140" y="108"/>
                  </a:lnTo>
                  <a:lnTo>
                    <a:pt x="140" y="107"/>
                  </a:lnTo>
                  <a:lnTo>
                    <a:pt x="139" y="106"/>
                  </a:lnTo>
                  <a:lnTo>
                    <a:pt x="139" y="105"/>
                  </a:lnTo>
                  <a:lnTo>
                    <a:pt x="139" y="104"/>
                  </a:lnTo>
                  <a:lnTo>
                    <a:pt x="139" y="103"/>
                  </a:lnTo>
                  <a:lnTo>
                    <a:pt x="139" y="102"/>
                  </a:lnTo>
                  <a:lnTo>
                    <a:pt x="139" y="101"/>
                  </a:lnTo>
                  <a:lnTo>
                    <a:pt x="139" y="100"/>
                  </a:lnTo>
                  <a:lnTo>
                    <a:pt x="139" y="99"/>
                  </a:lnTo>
                  <a:lnTo>
                    <a:pt x="140" y="98"/>
                  </a:lnTo>
                  <a:lnTo>
                    <a:pt x="140" y="97"/>
                  </a:lnTo>
                  <a:lnTo>
                    <a:pt x="140" y="96"/>
                  </a:lnTo>
                  <a:lnTo>
                    <a:pt x="140" y="95"/>
                  </a:lnTo>
                  <a:lnTo>
                    <a:pt x="141" y="94"/>
                  </a:lnTo>
                  <a:lnTo>
                    <a:pt x="141" y="93"/>
                  </a:lnTo>
                  <a:lnTo>
                    <a:pt x="141" y="92"/>
                  </a:lnTo>
                  <a:lnTo>
                    <a:pt x="142" y="91"/>
                  </a:lnTo>
                  <a:lnTo>
                    <a:pt x="142" y="89"/>
                  </a:lnTo>
                  <a:lnTo>
                    <a:pt x="142" y="88"/>
                  </a:lnTo>
                  <a:lnTo>
                    <a:pt x="143" y="87"/>
                  </a:lnTo>
                  <a:lnTo>
                    <a:pt x="143" y="86"/>
                  </a:lnTo>
                  <a:lnTo>
                    <a:pt x="144" y="85"/>
                  </a:lnTo>
                  <a:lnTo>
                    <a:pt x="144" y="84"/>
                  </a:lnTo>
                  <a:lnTo>
                    <a:pt x="145" y="83"/>
                  </a:lnTo>
                  <a:lnTo>
                    <a:pt x="145" y="82"/>
                  </a:lnTo>
                  <a:lnTo>
                    <a:pt x="146" y="81"/>
                  </a:lnTo>
                  <a:lnTo>
                    <a:pt x="147" y="80"/>
                  </a:lnTo>
                  <a:lnTo>
                    <a:pt x="147" y="79"/>
                  </a:lnTo>
                  <a:lnTo>
                    <a:pt x="148" y="78"/>
                  </a:lnTo>
                  <a:lnTo>
                    <a:pt x="149" y="77"/>
                  </a:lnTo>
                  <a:lnTo>
                    <a:pt x="150" y="76"/>
                  </a:lnTo>
                  <a:lnTo>
                    <a:pt x="150" y="75"/>
                  </a:lnTo>
                  <a:lnTo>
                    <a:pt x="151" y="74"/>
                  </a:lnTo>
                  <a:lnTo>
                    <a:pt x="152" y="73"/>
                  </a:lnTo>
                  <a:lnTo>
                    <a:pt x="153" y="72"/>
                  </a:lnTo>
                  <a:lnTo>
                    <a:pt x="154" y="71"/>
                  </a:lnTo>
                  <a:lnTo>
                    <a:pt x="155" y="70"/>
                  </a:lnTo>
                  <a:lnTo>
                    <a:pt x="155" y="69"/>
                  </a:lnTo>
                  <a:lnTo>
                    <a:pt x="156" y="68"/>
                  </a:lnTo>
                  <a:lnTo>
                    <a:pt x="157" y="67"/>
                  </a:lnTo>
                  <a:lnTo>
                    <a:pt x="158" y="67"/>
                  </a:lnTo>
                  <a:lnTo>
                    <a:pt x="159" y="66"/>
                  </a:lnTo>
                  <a:lnTo>
                    <a:pt x="160" y="65"/>
                  </a:lnTo>
                  <a:lnTo>
                    <a:pt x="161" y="64"/>
                  </a:lnTo>
                  <a:lnTo>
                    <a:pt x="162" y="64"/>
                  </a:lnTo>
                  <a:lnTo>
                    <a:pt x="163" y="63"/>
                  </a:lnTo>
                  <a:lnTo>
                    <a:pt x="163" y="62"/>
                  </a:lnTo>
                  <a:lnTo>
                    <a:pt x="164" y="62"/>
                  </a:lnTo>
                  <a:lnTo>
                    <a:pt x="165" y="61"/>
                  </a:lnTo>
                  <a:lnTo>
                    <a:pt x="166" y="61"/>
                  </a:lnTo>
                  <a:lnTo>
                    <a:pt x="167" y="60"/>
                  </a:lnTo>
                  <a:lnTo>
                    <a:pt x="168" y="60"/>
                  </a:lnTo>
                  <a:lnTo>
                    <a:pt x="168" y="59"/>
                  </a:lnTo>
                  <a:lnTo>
                    <a:pt x="169" y="59"/>
                  </a:lnTo>
                  <a:lnTo>
                    <a:pt x="170" y="58"/>
                  </a:lnTo>
                  <a:lnTo>
                    <a:pt x="171" y="58"/>
                  </a:lnTo>
                  <a:lnTo>
                    <a:pt x="172" y="57"/>
                  </a:lnTo>
                  <a:lnTo>
                    <a:pt x="173" y="57"/>
                  </a:lnTo>
                  <a:lnTo>
                    <a:pt x="174" y="57"/>
                  </a:lnTo>
                  <a:lnTo>
                    <a:pt x="175" y="56"/>
                  </a:lnTo>
                  <a:lnTo>
                    <a:pt x="176" y="56"/>
                  </a:lnTo>
                  <a:lnTo>
                    <a:pt x="177" y="55"/>
                  </a:lnTo>
                  <a:lnTo>
                    <a:pt x="178" y="55"/>
                  </a:lnTo>
                  <a:lnTo>
                    <a:pt x="179" y="55"/>
                  </a:lnTo>
                  <a:lnTo>
                    <a:pt x="180" y="54"/>
                  </a:lnTo>
                  <a:lnTo>
                    <a:pt x="181" y="54"/>
                  </a:lnTo>
                  <a:lnTo>
                    <a:pt x="183" y="54"/>
                  </a:lnTo>
                  <a:lnTo>
                    <a:pt x="184" y="53"/>
                  </a:lnTo>
                  <a:lnTo>
                    <a:pt x="185" y="53"/>
                  </a:lnTo>
                  <a:lnTo>
                    <a:pt x="187" y="53"/>
                  </a:lnTo>
                  <a:lnTo>
                    <a:pt x="188" y="52"/>
                  </a:lnTo>
                  <a:lnTo>
                    <a:pt x="190" y="52"/>
                  </a:lnTo>
                  <a:lnTo>
                    <a:pt x="191" y="52"/>
                  </a:lnTo>
                  <a:lnTo>
                    <a:pt x="193" y="51"/>
                  </a:lnTo>
                  <a:lnTo>
                    <a:pt x="194" y="51"/>
                  </a:lnTo>
                  <a:lnTo>
                    <a:pt x="196" y="51"/>
                  </a:lnTo>
                  <a:lnTo>
                    <a:pt x="197" y="50"/>
                  </a:lnTo>
                  <a:lnTo>
                    <a:pt x="199" y="50"/>
                  </a:lnTo>
                  <a:lnTo>
                    <a:pt x="200" y="50"/>
                  </a:lnTo>
                  <a:lnTo>
                    <a:pt x="202" y="50"/>
                  </a:lnTo>
                  <a:lnTo>
                    <a:pt x="204" y="49"/>
                  </a:lnTo>
                  <a:lnTo>
                    <a:pt x="205" y="49"/>
                  </a:lnTo>
                  <a:lnTo>
                    <a:pt x="207" y="49"/>
                  </a:lnTo>
                  <a:lnTo>
                    <a:pt x="209" y="49"/>
                  </a:lnTo>
                  <a:lnTo>
                    <a:pt x="211" y="48"/>
                  </a:lnTo>
                  <a:lnTo>
                    <a:pt x="213" y="48"/>
                  </a:lnTo>
                  <a:lnTo>
                    <a:pt x="214" y="48"/>
                  </a:lnTo>
                  <a:lnTo>
                    <a:pt x="216" y="48"/>
                  </a:lnTo>
                  <a:lnTo>
                    <a:pt x="218" y="48"/>
                  </a:lnTo>
                  <a:lnTo>
                    <a:pt x="220" y="48"/>
                  </a:lnTo>
                  <a:lnTo>
                    <a:pt x="222" y="48"/>
                  </a:lnTo>
                  <a:lnTo>
                    <a:pt x="224" y="48"/>
                  </a:lnTo>
                  <a:lnTo>
                    <a:pt x="225" y="48"/>
                  </a:lnTo>
                  <a:lnTo>
                    <a:pt x="227" y="48"/>
                  </a:lnTo>
                  <a:lnTo>
                    <a:pt x="229" y="48"/>
                  </a:lnTo>
                  <a:lnTo>
                    <a:pt x="231" y="48"/>
                  </a:lnTo>
                  <a:lnTo>
                    <a:pt x="233" y="48"/>
                  </a:lnTo>
                  <a:lnTo>
                    <a:pt x="235" y="48"/>
                  </a:lnTo>
                  <a:lnTo>
                    <a:pt x="237" y="48"/>
                  </a:lnTo>
                  <a:lnTo>
                    <a:pt x="239" y="49"/>
                  </a:lnTo>
                  <a:lnTo>
                    <a:pt x="241" y="49"/>
                  </a:lnTo>
                  <a:lnTo>
                    <a:pt x="243" y="49"/>
                  </a:lnTo>
                  <a:lnTo>
                    <a:pt x="244" y="50"/>
                  </a:lnTo>
                  <a:lnTo>
                    <a:pt x="246" y="50"/>
                  </a:lnTo>
                  <a:lnTo>
                    <a:pt x="248" y="50"/>
                  </a:lnTo>
                  <a:lnTo>
                    <a:pt x="250" y="51"/>
                  </a:lnTo>
                  <a:lnTo>
                    <a:pt x="252" y="51"/>
                  </a:lnTo>
                  <a:lnTo>
                    <a:pt x="253" y="51"/>
                  </a:lnTo>
                  <a:lnTo>
                    <a:pt x="255" y="52"/>
                  </a:lnTo>
                  <a:lnTo>
                    <a:pt x="257" y="52"/>
                  </a:lnTo>
                  <a:lnTo>
                    <a:pt x="259" y="53"/>
                  </a:lnTo>
                  <a:lnTo>
                    <a:pt x="260" y="53"/>
                  </a:lnTo>
                  <a:lnTo>
                    <a:pt x="262" y="53"/>
                  </a:lnTo>
                  <a:lnTo>
                    <a:pt x="263" y="54"/>
                  </a:lnTo>
                  <a:lnTo>
                    <a:pt x="265" y="54"/>
                  </a:lnTo>
                  <a:lnTo>
                    <a:pt x="267" y="55"/>
                  </a:lnTo>
                  <a:lnTo>
                    <a:pt x="268" y="55"/>
                  </a:lnTo>
                  <a:lnTo>
                    <a:pt x="269" y="56"/>
                  </a:lnTo>
                  <a:lnTo>
                    <a:pt x="271" y="56"/>
                  </a:lnTo>
                  <a:lnTo>
                    <a:pt x="272" y="57"/>
                  </a:lnTo>
                  <a:lnTo>
                    <a:pt x="274" y="57"/>
                  </a:lnTo>
                  <a:lnTo>
                    <a:pt x="275" y="58"/>
                  </a:lnTo>
                  <a:lnTo>
                    <a:pt x="277" y="58"/>
                  </a:lnTo>
                  <a:lnTo>
                    <a:pt x="278" y="59"/>
                  </a:lnTo>
                  <a:lnTo>
                    <a:pt x="280" y="59"/>
                  </a:lnTo>
                  <a:lnTo>
                    <a:pt x="281" y="60"/>
                  </a:lnTo>
                  <a:lnTo>
                    <a:pt x="282" y="61"/>
                  </a:lnTo>
                  <a:lnTo>
                    <a:pt x="284" y="61"/>
                  </a:lnTo>
                  <a:lnTo>
                    <a:pt x="285" y="62"/>
                  </a:lnTo>
                  <a:lnTo>
                    <a:pt x="287" y="63"/>
                  </a:lnTo>
                  <a:lnTo>
                    <a:pt x="288" y="64"/>
                  </a:lnTo>
                  <a:lnTo>
                    <a:pt x="289" y="64"/>
                  </a:lnTo>
                  <a:lnTo>
                    <a:pt x="291" y="65"/>
                  </a:lnTo>
                  <a:lnTo>
                    <a:pt x="292" y="66"/>
                  </a:lnTo>
                  <a:lnTo>
                    <a:pt x="293" y="67"/>
                  </a:lnTo>
                  <a:lnTo>
                    <a:pt x="295" y="68"/>
                  </a:lnTo>
                  <a:lnTo>
                    <a:pt x="296" y="69"/>
                  </a:lnTo>
                  <a:lnTo>
                    <a:pt x="297" y="70"/>
                  </a:lnTo>
                  <a:lnTo>
                    <a:pt x="299" y="70"/>
                  </a:lnTo>
                  <a:lnTo>
                    <a:pt x="300" y="71"/>
                  </a:lnTo>
                  <a:lnTo>
                    <a:pt x="301" y="72"/>
                  </a:lnTo>
                  <a:lnTo>
                    <a:pt x="302" y="73"/>
                  </a:lnTo>
                  <a:lnTo>
                    <a:pt x="304" y="74"/>
                  </a:lnTo>
                  <a:lnTo>
                    <a:pt x="305" y="75"/>
                  </a:lnTo>
                  <a:lnTo>
                    <a:pt x="306" y="76"/>
                  </a:lnTo>
                  <a:lnTo>
                    <a:pt x="307" y="77"/>
                  </a:lnTo>
                  <a:lnTo>
                    <a:pt x="308" y="78"/>
                  </a:lnTo>
                  <a:lnTo>
                    <a:pt x="309" y="79"/>
                  </a:lnTo>
                  <a:lnTo>
                    <a:pt x="311" y="80"/>
                  </a:lnTo>
                  <a:lnTo>
                    <a:pt x="312" y="82"/>
                  </a:lnTo>
                  <a:lnTo>
                    <a:pt x="313" y="83"/>
                  </a:lnTo>
                  <a:lnTo>
                    <a:pt x="314" y="84"/>
                  </a:lnTo>
                  <a:lnTo>
                    <a:pt x="315" y="85"/>
                  </a:lnTo>
                  <a:lnTo>
                    <a:pt x="316" y="86"/>
                  </a:lnTo>
                  <a:lnTo>
                    <a:pt x="317" y="87"/>
                  </a:lnTo>
                  <a:lnTo>
                    <a:pt x="318" y="88"/>
                  </a:lnTo>
                  <a:lnTo>
                    <a:pt x="319" y="89"/>
                  </a:lnTo>
                  <a:lnTo>
                    <a:pt x="319" y="90"/>
                  </a:lnTo>
                  <a:lnTo>
                    <a:pt x="320" y="91"/>
                  </a:lnTo>
                  <a:lnTo>
                    <a:pt x="321" y="92"/>
                  </a:lnTo>
                  <a:lnTo>
                    <a:pt x="322" y="93"/>
                  </a:lnTo>
                  <a:lnTo>
                    <a:pt x="322" y="94"/>
                  </a:lnTo>
                  <a:lnTo>
                    <a:pt x="323" y="95"/>
                  </a:lnTo>
                  <a:lnTo>
                    <a:pt x="324" y="96"/>
                  </a:lnTo>
                  <a:lnTo>
                    <a:pt x="324" y="97"/>
                  </a:lnTo>
                  <a:lnTo>
                    <a:pt x="325" y="98"/>
                  </a:lnTo>
                  <a:lnTo>
                    <a:pt x="325" y="99"/>
                  </a:lnTo>
                  <a:lnTo>
                    <a:pt x="326" y="100"/>
                  </a:lnTo>
                  <a:lnTo>
                    <a:pt x="327" y="101"/>
                  </a:lnTo>
                  <a:lnTo>
                    <a:pt x="327" y="102"/>
                  </a:lnTo>
                  <a:lnTo>
                    <a:pt x="328" y="103"/>
                  </a:lnTo>
                  <a:lnTo>
                    <a:pt x="328" y="104"/>
                  </a:lnTo>
                  <a:lnTo>
                    <a:pt x="329" y="105"/>
                  </a:lnTo>
                  <a:lnTo>
                    <a:pt x="329" y="107"/>
                  </a:lnTo>
                  <a:lnTo>
                    <a:pt x="330" y="108"/>
                  </a:lnTo>
                  <a:lnTo>
                    <a:pt x="331" y="109"/>
                  </a:lnTo>
                  <a:lnTo>
                    <a:pt x="331" y="110"/>
                  </a:lnTo>
                  <a:lnTo>
                    <a:pt x="332" y="111"/>
                  </a:lnTo>
                  <a:lnTo>
                    <a:pt x="332" y="112"/>
                  </a:lnTo>
                  <a:lnTo>
                    <a:pt x="333" y="114"/>
                  </a:lnTo>
                  <a:lnTo>
                    <a:pt x="334" y="115"/>
                  </a:lnTo>
                  <a:lnTo>
                    <a:pt x="334" y="116"/>
                  </a:lnTo>
                  <a:lnTo>
                    <a:pt x="335" y="117"/>
                  </a:lnTo>
                  <a:lnTo>
                    <a:pt x="335" y="119"/>
                  </a:lnTo>
                  <a:lnTo>
                    <a:pt x="336" y="120"/>
                  </a:lnTo>
                  <a:lnTo>
                    <a:pt x="337" y="122"/>
                  </a:lnTo>
                  <a:lnTo>
                    <a:pt x="337" y="123"/>
                  </a:lnTo>
                  <a:lnTo>
                    <a:pt x="338" y="124"/>
                  </a:lnTo>
                  <a:lnTo>
                    <a:pt x="338" y="126"/>
                  </a:lnTo>
                  <a:lnTo>
                    <a:pt x="339" y="127"/>
                  </a:lnTo>
                  <a:lnTo>
                    <a:pt x="339" y="129"/>
                  </a:lnTo>
                  <a:lnTo>
                    <a:pt x="340" y="130"/>
                  </a:lnTo>
                  <a:lnTo>
                    <a:pt x="340" y="132"/>
                  </a:lnTo>
                  <a:lnTo>
                    <a:pt x="341" y="134"/>
                  </a:lnTo>
                  <a:lnTo>
                    <a:pt x="341" y="135"/>
                  </a:lnTo>
                  <a:lnTo>
                    <a:pt x="342" y="137"/>
                  </a:lnTo>
                  <a:lnTo>
                    <a:pt x="342" y="139"/>
                  </a:lnTo>
                  <a:lnTo>
                    <a:pt x="343" y="140"/>
                  </a:lnTo>
                  <a:lnTo>
                    <a:pt x="343" y="142"/>
                  </a:lnTo>
                  <a:lnTo>
                    <a:pt x="344" y="144"/>
                  </a:lnTo>
                  <a:lnTo>
                    <a:pt x="344" y="146"/>
                  </a:lnTo>
                  <a:lnTo>
                    <a:pt x="345" y="147"/>
                  </a:lnTo>
                  <a:lnTo>
                    <a:pt x="345" y="149"/>
                  </a:lnTo>
                  <a:lnTo>
                    <a:pt x="346" y="151"/>
                  </a:lnTo>
                  <a:lnTo>
                    <a:pt x="346" y="152"/>
                  </a:lnTo>
                  <a:lnTo>
                    <a:pt x="346" y="154"/>
                  </a:lnTo>
                  <a:lnTo>
                    <a:pt x="347" y="156"/>
                  </a:lnTo>
                  <a:lnTo>
                    <a:pt x="347" y="157"/>
                  </a:lnTo>
                  <a:lnTo>
                    <a:pt x="347" y="159"/>
                  </a:lnTo>
                  <a:lnTo>
                    <a:pt x="348" y="161"/>
                  </a:lnTo>
                  <a:lnTo>
                    <a:pt x="348" y="162"/>
                  </a:lnTo>
                  <a:lnTo>
                    <a:pt x="348" y="164"/>
                  </a:lnTo>
                  <a:lnTo>
                    <a:pt x="349" y="165"/>
                  </a:lnTo>
                  <a:lnTo>
                    <a:pt x="349" y="167"/>
                  </a:lnTo>
                  <a:lnTo>
                    <a:pt x="349" y="169"/>
                  </a:lnTo>
                  <a:lnTo>
                    <a:pt x="349" y="170"/>
                  </a:lnTo>
                  <a:lnTo>
                    <a:pt x="349" y="172"/>
                  </a:lnTo>
                  <a:lnTo>
                    <a:pt x="350" y="174"/>
                  </a:lnTo>
                  <a:lnTo>
                    <a:pt x="350" y="175"/>
                  </a:lnTo>
                  <a:lnTo>
                    <a:pt x="350" y="177"/>
                  </a:lnTo>
                  <a:lnTo>
                    <a:pt x="350" y="179"/>
                  </a:lnTo>
                  <a:lnTo>
                    <a:pt x="351" y="180"/>
                  </a:lnTo>
                  <a:lnTo>
                    <a:pt x="351" y="182"/>
                  </a:lnTo>
                  <a:lnTo>
                    <a:pt x="351" y="184"/>
                  </a:lnTo>
                  <a:lnTo>
                    <a:pt x="351" y="186"/>
                  </a:lnTo>
                  <a:lnTo>
                    <a:pt x="351" y="187"/>
                  </a:lnTo>
                  <a:lnTo>
                    <a:pt x="351" y="189"/>
                  </a:lnTo>
                  <a:lnTo>
                    <a:pt x="352" y="191"/>
                  </a:lnTo>
                  <a:lnTo>
                    <a:pt x="352" y="193"/>
                  </a:lnTo>
                  <a:lnTo>
                    <a:pt x="352" y="195"/>
                  </a:lnTo>
                  <a:lnTo>
                    <a:pt x="352" y="197"/>
                  </a:lnTo>
                  <a:lnTo>
                    <a:pt x="352" y="199"/>
                  </a:lnTo>
                  <a:lnTo>
                    <a:pt x="352" y="201"/>
                  </a:lnTo>
                  <a:lnTo>
                    <a:pt x="353" y="203"/>
                  </a:lnTo>
                  <a:lnTo>
                    <a:pt x="353" y="205"/>
                  </a:lnTo>
                  <a:lnTo>
                    <a:pt x="353" y="207"/>
                  </a:lnTo>
                  <a:lnTo>
                    <a:pt x="353" y="209"/>
                  </a:lnTo>
                  <a:lnTo>
                    <a:pt x="353" y="211"/>
                  </a:lnTo>
                  <a:lnTo>
                    <a:pt x="353" y="214"/>
                  </a:lnTo>
                  <a:lnTo>
                    <a:pt x="353" y="216"/>
                  </a:lnTo>
                  <a:lnTo>
                    <a:pt x="353" y="218"/>
                  </a:lnTo>
                  <a:lnTo>
                    <a:pt x="353" y="220"/>
                  </a:lnTo>
                  <a:lnTo>
                    <a:pt x="353" y="223"/>
                  </a:lnTo>
                  <a:lnTo>
                    <a:pt x="353" y="225"/>
                  </a:lnTo>
                  <a:lnTo>
                    <a:pt x="353" y="228"/>
                  </a:lnTo>
                  <a:lnTo>
                    <a:pt x="353" y="230"/>
                  </a:lnTo>
                  <a:lnTo>
                    <a:pt x="352" y="233"/>
                  </a:lnTo>
                  <a:lnTo>
                    <a:pt x="352" y="235"/>
                  </a:lnTo>
                  <a:lnTo>
                    <a:pt x="352" y="238"/>
                  </a:lnTo>
                  <a:lnTo>
                    <a:pt x="352" y="240"/>
                  </a:lnTo>
                  <a:lnTo>
                    <a:pt x="352" y="243"/>
                  </a:lnTo>
                  <a:lnTo>
                    <a:pt x="352" y="245"/>
                  </a:lnTo>
                  <a:lnTo>
                    <a:pt x="351" y="248"/>
                  </a:lnTo>
                  <a:lnTo>
                    <a:pt x="351" y="250"/>
                  </a:lnTo>
                  <a:lnTo>
                    <a:pt x="351" y="253"/>
                  </a:lnTo>
                  <a:lnTo>
                    <a:pt x="351" y="255"/>
                  </a:lnTo>
                  <a:lnTo>
                    <a:pt x="350" y="258"/>
                  </a:lnTo>
                  <a:lnTo>
                    <a:pt x="350" y="260"/>
                  </a:lnTo>
                  <a:lnTo>
                    <a:pt x="350" y="263"/>
                  </a:lnTo>
                  <a:lnTo>
                    <a:pt x="349" y="265"/>
                  </a:lnTo>
                  <a:lnTo>
                    <a:pt x="349" y="268"/>
                  </a:lnTo>
                  <a:lnTo>
                    <a:pt x="349" y="270"/>
                  </a:lnTo>
                  <a:lnTo>
                    <a:pt x="348" y="272"/>
                  </a:lnTo>
                  <a:lnTo>
                    <a:pt x="348" y="275"/>
                  </a:lnTo>
                  <a:lnTo>
                    <a:pt x="348" y="277"/>
                  </a:lnTo>
                  <a:lnTo>
                    <a:pt x="347" y="280"/>
                  </a:lnTo>
                  <a:lnTo>
                    <a:pt x="347" y="282"/>
                  </a:lnTo>
                  <a:lnTo>
                    <a:pt x="346" y="285"/>
                  </a:lnTo>
                  <a:lnTo>
                    <a:pt x="346" y="287"/>
                  </a:lnTo>
                  <a:lnTo>
                    <a:pt x="345" y="290"/>
                  </a:lnTo>
                  <a:lnTo>
                    <a:pt x="345" y="292"/>
                  </a:lnTo>
                  <a:lnTo>
                    <a:pt x="344" y="294"/>
                  </a:lnTo>
                  <a:lnTo>
                    <a:pt x="344" y="297"/>
                  </a:lnTo>
                  <a:lnTo>
                    <a:pt x="343" y="299"/>
                  </a:lnTo>
                  <a:lnTo>
                    <a:pt x="342" y="302"/>
                  </a:lnTo>
                  <a:lnTo>
                    <a:pt x="342" y="304"/>
                  </a:lnTo>
                  <a:lnTo>
                    <a:pt x="341" y="307"/>
                  </a:lnTo>
                  <a:lnTo>
                    <a:pt x="341" y="309"/>
                  </a:lnTo>
                  <a:lnTo>
                    <a:pt x="340" y="312"/>
                  </a:lnTo>
                  <a:lnTo>
                    <a:pt x="339" y="314"/>
                  </a:lnTo>
                  <a:lnTo>
                    <a:pt x="338" y="317"/>
                  </a:lnTo>
                  <a:lnTo>
                    <a:pt x="338" y="319"/>
                  </a:lnTo>
                  <a:lnTo>
                    <a:pt x="337" y="322"/>
                  </a:lnTo>
                  <a:lnTo>
                    <a:pt x="336" y="324"/>
                  </a:lnTo>
                  <a:lnTo>
                    <a:pt x="335" y="327"/>
                  </a:lnTo>
                  <a:lnTo>
                    <a:pt x="335" y="329"/>
                  </a:lnTo>
                  <a:lnTo>
                    <a:pt x="334" y="332"/>
                  </a:lnTo>
                  <a:lnTo>
                    <a:pt x="333" y="334"/>
                  </a:lnTo>
                  <a:lnTo>
                    <a:pt x="332" y="337"/>
                  </a:lnTo>
                  <a:lnTo>
                    <a:pt x="331" y="339"/>
                  </a:lnTo>
                  <a:lnTo>
                    <a:pt x="330" y="342"/>
                  </a:lnTo>
                  <a:lnTo>
                    <a:pt x="329" y="344"/>
                  </a:lnTo>
                  <a:lnTo>
                    <a:pt x="328" y="347"/>
                  </a:lnTo>
                  <a:lnTo>
                    <a:pt x="327" y="350"/>
                  </a:lnTo>
                  <a:lnTo>
                    <a:pt x="326" y="352"/>
                  </a:lnTo>
                  <a:lnTo>
                    <a:pt x="325" y="355"/>
                  </a:lnTo>
                  <a:lnTo>
                    <a:pt x="324" y="357"/>
                  </a:lnTo>
                  <a:lnTo>
                    <a:pt x="323" y="360"/>
                  </a:lnTo>
                  <a:lnTo>
                    <a:pt x="322" y="362"/>
                  </a:lnTo>
                  <a:lnTo>
                    <a:pt x="321" y="365"/>
                  </a:lnTo>
                  <a:lnTo>
                    <a:pt x="319" y="367"/>
                  </a:lnTo>
                  <a:lnTo>
                    <a:pt x="318" y="369"/>
                  </a:lnTo>
                  <a:lnTo>
                    <a:pt x="317" y="372"/>
                  </a:lnTo>
                  <a:lnTo>
                    <a:pt x="316" y="374"/>
                  </a:lnTo>
                  <a:lnTo>
                    <a:pt x="314" y="377"/>
                  </a:lnTo>
                  <a:lnTo>
                    <a:pt x="313" y="379"/>
                  </a:lnTo>
                  <a:lnTo>
                    <a:pt x="312" y="382"/>
                  </a:lnTo>
                  <a:lnTo>
                    <a:pt x="311" y="384"/>
                  </a:lnTo>
                  <a:lnTo>
                    <a:pt x="309" y="386"/>
                  </a:lnTo>
                  <a:lnTo>
                    <a:pt x="308" y="389"/>
                  </a:lnTo>
                  <a:lnTo>
                    <a:pt x="307" y="391"/>
                  </a:lnTo>
                  <a:lnTo>
                    <a:pt x="305" y="394"/>
                  </a:lnTo>
                  <a:lnTo>
                    <a:pt x="304" y="396"/>
                  </a:lnTo>
                  <a:lnTo>
                    <a:pt x="302" y="398"/>
                  </a:lnTo>
                  <a:lnTo>
                    <a:pt x="301" y="401"/>
                  </a:lnTo>
                  <a:lnTo>
                    <a:pt x="300" y="403"/>
                  </a:lnTo>
                  <a:lnTo>
                    <a:pt x="298" y="406"/>
                  </a:lnTo>
                  <a:lnTo>
                    <a:pt x="297" y="408"/>
                  </a:lnTo>
                  <a:lnTo>
                    <a:pt x="295" y="411"/>
                  </a:lnTo>
                  <a:lnTo>
                    <a:pt x="294" y="413"/>
                  </a:lnTo>
                  <a:lnTo>
                    <a:pt x="293" y="415"/>
                  </a:lnTo>
                  <a:lnTo>
                    <a:pt x="291" y="418"/>
                  </a:lnTo>
                  <a:lnTo>
                    <a:pt x="290" y="420"/>
                  </a:lnTo>
                  <a:lnTo>
                    <a:pt x="288" y="423"/>
                  </a:lnTo>
                  <a:lnTo>
                    <a:pt x="287" y="425"/>
                  </a:lnTo>
                  <a:lnTo>
                    <a:pt x="285" y="428"/>
                  </a:lnTo>
                  <a:lnTo>
                    <a:pt x="284" y="430"/>
                  </a:lnTo>
                  <a:lnTo>
                    <a:pt x="283" y="433"/>
                  </a:lnTo>
                  <a:lnTo>
                    <a:pt x="281" y="435"/>
                  </a:lnTo>
                  <a:lnTo>
                    <a:pt x="280" y="438"/>
                  </a:lnTo>
                  <a:lnTo>
                    <a:pt x="279" y="440"/>
                  </a:lnTo>
                  <a:lnTo>
                    <a:pt x="277" y="443"/>
                  </a:lnTo>
                  <a:lnTo>
                    <a:pt x="276" y="445"/>
                  </a:lnTo>
                  <a:lnTo>
                    <a:pt x="275" y="447"/>
                  </a:lnTo>
                  <a:lnTo>
                    <a:pt x="274" y="450"/>
                  </a:lnTo>
                  <a:lnTo>
                    <a:pt x="272" y="452"/>
                  </a:lnTo>
                  <a:lnTo>
                    <a:pt x="271" y="454"/>
                  </a:lnTo>
                  <a:lnTo>
                    <a:pt x="270" y="457"/>
                  </a:lnTo>
                  <a:lnTo>
                    <a:pt x="269" y="459"/>
                  </a:lnTo>
                  <a:lnTo>
                    <a:pt x="268" y="461"/>
                  </a:lnTo>
                  <a:lnTo>
                    <a:pt x="267" y="463"/>
                  </a:lnTo>
                  <a:lnTo>
                    <a:pt x="266" y="465"/>
                  </a:lnTo>
                  <a:lnTo>
                    <a:pt x="265" y="467"/>
                  </a:lnTo>
                  <a:lnTo>
                    <a:pt x="264" y="470"/>
                  </a:lnTo>
                  <a:lnTo>
                    <a:pt x="263" y="472"/>
                  </a:lnTo>
                  <a:lnTo>
                    <a:pt x="262" y="474"/>
                  </a:lnTo>
                  <a:lnTo>
                    <a:pt x="261" y="476"/>
                  </a:lnTo>
                  <a:lnTo>
                    <a:pt x="261" y="478"/>
                  </a:lnTo>
                  <a:lnTo>
                    <a:pt x="260" y="481"/>
                  </a:lnTo>
                  <a:lnTo>
                    <a:pt x="259" y="483"/>
                  </a:lnTo>
                  <a:lnTo>
                    <a:pt x="258" y="485"/>
                  </a:lnTo>
                  <a:lnTo>
                    <a:pt x="257" y="487"/>
                  </a:lnTo>
                  <a:lnTo>
                    <a:pt x="256" y="489"/>
                  </a:lnTo>
                  <a:lnTo>
                    <a:pt x="256" y="492"/>
                  </a:lnTo>
                  <a:lnTo>
                    <a:pt x="255" y="494"/>
                  </a:lnTo>
                  <a:lnTo>
                    <a:pt x="254" y="496"/>
                  </a:lnTo>
                  <a:lnTo>
                    <a:pt x="253" y="499"/>
                  </a:lnTo>
                  <a:lnTo>
                    <a:pt x="253" y="501"/>
                  </a:lnTo>
                  <a:lnTo>
                    <a:pt x="252" y="503"/>
                  </a:lnTo>
                  <a:lnTo>
                    <a:pt x="251" y="505"/>
                  </a:lnTo>
                  <a:lnTo>
                    <a:pt x="250" y="508"/>
                  </a:lnTo>
                  <a:lnTo>
                    <a:pt x="250" y="510"/>
                  </a:lnTo>
                  <a:lnTo>
                    <a:pt x="249" y="512"/>
                  </a:lnTo>
                  <a:lnTo>
                    <a:pt x="249" y="514"/>
                  </a:lnTo>
                  <a:lnTo>
                    <a:pt x="248" y="516"/>
                  </a:lnTo>
                  <a:lnTo>
                    <a:pt x="248" y="518"/>
                  </a:lnTo>
                  <a:lnTo>
                    <a:pt x="247" y="520"/>
                  </a:lnTo>
                  <a:lnTo>
                    <a:pt x="247" y="522"/>
                  </a:lnTo>
                  <a:lnTo>
                    <a:pt x="246" y="524"/>
                  </a:lnTo>
                  <a:lnTo>
                    <a:pt x="246" y="525"/>
                  </a:lnTo>
                  <a:lnTo>
                    <a:pt x="246" y="527"/>
                  </a:lnTo>
                  <a:lnTo>
                    <a:pt x="245" y="529"/>
                  </a:lnTo>
                  <a:lnTo>
                    <a:pt x="245" y="530"/>
                  </a:lnTo>
                  <a:lnTo>
                    <a:pt x="245" y="532"/>
                  </a:lnTo>
                  <a:lnTo>
                    <a:pt x="245" y="534"/>
                  </a:lnTo>
                  <a:lnTo>
                    <a:pt x="244" y="535"/>
                  </a:lnTo>
                  <a:lnTo>
                    <a:pt x="244" y="537"/>
                  </a:lnTo>
                  <a:lnTo>
                    <a:pt x="244" y="540"/>
                  </a:lnTo>
                  <a:lnTo>
                    <a:pt x="244" y="542"/>
                  </a:lnTo>
                  <a:lnTo>
                    <a:pt x="244" y="544"/>
                  </a:lnTo>
                  <a:lnTo>
                    <a:pt x="244" y="547"/>
                  </a:lnTo>
                  <a:lnTo>
                    <a:pt x="244" y="550"/>
                  </a:lnTo>
                  <a:lnTo>
                    <a:pt x="244" y="552"/>
                  </a:lnTo>
                  <a:lnTo>
                    <a:pt x="244" y="555"/>
                  </a:lnTo>
                  <a:lnTo>
                    <a:pt x="244" y="559"/>
                  </a:lnTo>
                  <a:lnTo>
                    <a:pt x="244" y="562"/>
                  </a:lnTo>
                  <a:lnTo>
                    <a:pt x="244" y="566"/>
                  </a:lnTo>
                  <a:lnTo>
                    <a:pt x="244" y="569"/>
                  </a:lnTo>
                  <a:lnTo>
                    <a:pt x="244" y="573"/>
                  </a:lnTo>
                  <a:lnTo>
                    <a:pt x="244" y="577"/>
                  </a:lnTo>
                  <a:close/>
                </a:path>
              </a:pathLst>
            </a:custGeom>
            <a:grpFill/>
            <a:ln w="6350" cap="flat">
              <a:solidFill>
                <a:srgbClr val="43B9B6"/>
              </a:solidFill>
              <a:prstDash val="solid"/>
              <a:round/>
            </a:ln>
            <a:effectLst>
              <a:outerShdw dist="57150" dir="2700000" algn="ctr" rotWithShape="0">
                <a:srgbClr val="666666"/>
              </a:outerShdw>
            </a:effectLst>
          </p:spPr>
          <p:txBody>
            <a:bodyPr wrap="none" anchor="ctr">
              <a:spAutoFit/>
            </a:bodyPr>
            <a:lstStyle>
              <a:defPPr>
                <a:defRPr lang="zh-CN"/>
              </a:defPPr>
              <a:lvl1pPr marL="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1pPr>
              <a:lvl2pPr marL="52197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2pPr>
              <a:lvl3pPr marL="1044575"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3pPr>
              <a:lvl4pPr marL="1566545"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4pPr>
              <a:lvl5pPr marL="2088515"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5pPr>
              <a:lvl6pPr marL="261112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6pPr>
              <a:lvl7pPr marL="313309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7pPr>
              <a:lvl8pPr marL="365506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8pPr>
              <a:lvl9pPr marL="417703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9pPr>
            </a:lstStyle>
            <a:p>
              <a:endParaRPr lang="zh-CN" alt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1"/>
          <p:cNvGrpSpPr/>
          <p:nvPr/>
        </p:nvGrpSpPr>
        <p:grpSpPr>
          <a:xfrm>
            <a:off x="0" y="0"/>
            <a:ext cx="12192000" cy="7173416"/>
            <a:chOff x="0" y="0"/>
            <a:chExt cx="12192000" cy="6951034"/>
          </a:xfrm>
          <a:solidFill>
            <a:srgbClr val="43B9B6"/>
          </a:solidFill>
        </p:grpSpPr>
        <p:sp>
          <p:nvSpPr>
            <p:cNvPr id="43" name="矩形 42"/>
            <p:cNvSpPr/>
            <p:nvPr/>
          </p:nvSpPr>
          <p:spPr>
            <a:xfrm>
              <a:off x="6096000" y="0"/>
              <a:ext cx="6096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44" name="矩形 43"/>
            <p:cNvSpPr/>
            <p:nvPr/>
          </p:nvSpPr>
          <p:spPr>
            <a:xfrm>
              <a:off x="0" y="0"/>
              <a:ext cx="6096000" cy="6951034"/>
            </a:xfrm>
            <a:prstGeom prst="rect">
              <a:avLst/>
            </a:prstGeom>
            <a:solidFill>
              <a:srgbClr val="5791CD"/>
            </a:solidFill>
            <a:ln>
              <a:noFill/>
            </a:ln>
            <a:effectLst>
              <a:glow rad="127000">
                <a:schemeClr val="accent3"/>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dirty="0">
                <a:solidFill>
                  <a:srgbClr val="C00000"/>
                </a:solidFill>
                <a:latin typeface="Segoe UI" panose="020B0502040204020203"/>
                <a:ea typeface="微软雅黑" panose="020B0503020204020204" pitchFamily="34" charset="-122"/>
              </a:endParaRPr>
            </a:p>
          </p:txBody>
        </p:sp>
      </p:grpSp>
      <p:sp>
        <p:nvSpPr>
          <p:cNvPr id="56" name="矩形 55"/>
          <p:cNvSpPr/>
          <p:nvPr/>
        </p:nvSpPr>
        <p:spPr>
          <a:xfrm>
            <a:off x="6096000" y="0"/>
            <a:ext cx="6096000" cy="7077405"/>
          </a:xfrm>
          <a:prstGeom prst="rect">
            <a:avLst/>
          </a:prstGeom>
          <a:solidFill>
            <a:schemeClr val="tx1">
              <a:lumMod val="75000"/>
              <a:lumOff val="2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18" name="椭圆 17"/>
          <p:cNvSpPr/>
          <p:nvPr/>
        </p:nvSpPr>
        <p:spPr>
          <a:xfrm>
            <a:off x="5686426" y="3019426"/>
            <a:ext cx="819151" cy="8191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20" name="矩形 19"/>
          <p:cNvSpPr/>
          <p:nvPr/>
        </p:nvSpPr>
        <p:spPr>
          <a:xfrm>
            <a:off x="493487" y="5565512"/>
            <a:ext cx="4978400" cy="731671"/>
          </a:xfrm>
          <a:prstGeom prst="rect">
            <a:avLst/>
          </a:prstGeom>
        </p:spPr>
        <p:txBody>
          <a:bodyPr wrap="square" lIns="121917" tIns="60958" rIns="121917" bIns="60958">
            <a:spAutoFit/>
          </a:bodyPr>
          <a:lstStyle/>
          <a:p>
            <a:pPr algn="ctr" defTabSz="1218565">
              <a:lnSpc>
                <a:spcPct val="130000"/>
              </a:lnSpc>
              <a:spcBef>
                <a:spcPts val="800"/>
              </a:spcBef>
              <a:defRPr/>
            </a:pPr>
            <a:r>
              <a:rPr lang="zh-CN" altLang="en-US" sz="1600" b="1" dirty="0">
                <a:solidFill>
                  <a:prstClr val="white"/>
                </a:solidFill>
                <a:latin typeface="Segoe UI" panose="020B0502040204020203"/>
                <a:ea typeface="微软雅黑" panose="020B0503020204020204" pitchFamily="34" charset="-122"/>
              </a:rPr>
              <a:t>为您提供</a:t>
            </a:r>
            <a:r>
              <a:rPr lang="en-US" altLang="zh-CN" sz="1600" b="1" dirty="0">
                <a:solidFill>
                  <a:prstClr val="white"/>
                </a:solidFill>
                <a:latin typeface="Segoe UI" panose="020B0502040204020203"/>
                <a:ea typeface="微软雅黑" panose="020B0503020204020204" pitchFamily="34" charset="-122"/>
              </a:rPr>
              <a:t>SCIE</a:t>
            </a:r>
            <a:r>
              <a:rPr lang="zh-CN" altLang="en-US" sz="1600" b="1" dirty="0">
                <a:solidFill>
                  <a:prstClr val="white"/>
                </a:solidFill>
                <a:latin typeface="Segoe UI" panose="020B0502040204020203"/>
                <a:ea typeface="微软雅黑" panose="020B0503020204020204" pitchFamily="34" charset="-122"/>
              </a:rPr>
              <a:t>、</a:t>
            </a:r>
            <a:r>
              <a:rPr lang="en-US" altLang="zh-CN" sz="1600" b="1" dirty="0">
                <a:solidFill>
                  <a:prstClr val="white"/>
                </a:solidFill>
                <a:latin typeface="Segoe UI" panose="020B0502040204020203"/>
                <a:ea typeface="微软雅黑" panose="020B0503020204020204" pitchFamily="34" charset="-122"/>
              </a:rPr>
              <a:t>SSCI</a:t>
            </a:r>
            <a:r>
              <a:rPr lang="zh-CN" altLang="en-US" sz="1600" b="1" dirty="0">
                <a:solidFill>
                  <a:prstClr val="white"/>
                </a:solidFill>
                <a:latin typeface="Segoe UI" panose="020B0502040204020203"/>
                <a:ea typeface="微软雅黑" panose="020B0503020204020204" pitchFamily="34" charset="-122"/>
              </a:rPr>
              <a:t>、中科院分区表、</a:t>
            </a:r>
            <a:r>
              <a:rPr lang="en-US" altLang="zh-CN" sz="1600" b="1" dirty="0">
                <a:solidFill>
                  <a:prstClr val="white"/>
                </a:solidFill>
                <a:latin typeface="Segoe UI" panose="020B0502040204020203"/>
                <a:ea typeface="微软雅黑" panose="020B0503020204020204" pitchFamily="34" charset="-122"/>
              </a:rPr>
              <a:t>CSSCI</a:t>
            </a:r>
            <a:r>
              <a:rPr lang="zh-CN" altLang="en-US" sz="1600" b="1" dirty="0">
                <a:solidFill>
                  <a:prstClr val="white"/>
                </a:solidFill>
                <a:latin typeface="Segoe UI" panose="020B0502040204020203"/>
                <a:ea typeface="微软雅黑" panose="020B0503020204020204" pitchFamily="34" charset="-122"/>
              </a:rPr>
              <a:t>、</a:t>
            </a:r>
            <a:r>
              <a:rPr lang="en-US" altLang="zh-CN" sz="1600" b="1" dirty="0">
                <a:solidFill>
                  <a:prstClr val="white"/>
                </a:solidFill>
                <a:latin typeface="Segoe UI" panose="020B0502040204020203"/>
                <a:ea typeface="微软雅黑" panose="020B0503020204020204" pitchFamily="34" charset="-122"/>
              </a:rPr>
              <a:t>CSCD</a:t>
            </a:r>
            <a:r>
              <a:rPr lang="zh-CN" altLang="en-US" sz="1600" b="1" dirty="0">
                <a:solidFill>
                  <a:prstClr val="white"/>
                </a:solidFill>
                <a:latin typeface="Segoe UI" panose="020B0502040204020203"/>
                <a:ea typeface="微软雅黑" panose="020B0503020204020204" pitchFamily="34" charset="-122"/>
              </a:rPr>
              <a:t>等最新期刊收录情况等影响因子等评价指标</a:t>
            </a:r>
            <a:endParaRPr lang="en-US" altLang="zh-CN" sz="1600" b="1" dirty="0">
              <a:solidFill>
                <a:prstClr val="white"/>
              </a:solidFill>
              <a:latin typeface="Segoe UI" panose="020B0502040204020203"/>
              <a:ea typeface="微软雅黑" panose="020B0503020204020204" pitchFamily="34" charset="-122"/>
            </a:endParaRPr>
          </a:p>
        </p:txBody>
      </p:sp>
      <p:sp>
        <p:nvSpPr>
          <p:cNvPr id="22" name="矩形 21"/>
          <p:cNvSpPr/>
          <p:nvPr/>
        </p:nvSpPr>
        <p:spPr>
          <a:xfrm>
            <a:off x="2556895" y="1764749"/>
            <a:ext cx="74022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26" name="矩形 25"/>
          <p:cNvSpPr/>
          <p:nvPr/>
        </p:nvSpPr>
        <p:spPr>
          <a:xfrm>
            <a:off x="7086231" y="5567896"/>
            <a:ext cx="4576700" cy="731671"/>
          </a:xfrm>
          <a:prstGeom prst="rect">
            <a:avLst/>
          </a:prstGeom>
        </p:spPr>
        <p:txBody>
          <a:bodyPr wrap="square" lIns="121917" tIns="60958" rIns="121917" bIns="60958">
            <a:spAutoFit/>
          </a:bodyPr>
          <a:lstStyle/>
          <a:p>
            <a:pPr algn="ctr">
              <a:lnSpc>
                <a:spcPct val="130000"/>
              </a:lnSpc>
            </a:pPr>
            <a:r>
              <a:rPr lang="zh-CN" altLang="en-US" sz="1600" b="1" dirty="0">
                <a:solidFill>
                  <a:srgbClr val="FFFFFF"/>
                </a:solidFill>
                <a:latin typeface="Segoe UI" panose="020B0502040204020203" pitchFamily="34" charset="0"/>
                <a:ea typeface="微软雅黑" panose="020B0503020204020204" pitchFamily="34" charset="-122"/>
                <a:sym typeface="+mn-ea"/>
              </a:rPr>
              <a:t>便捷的学术搜索引擎，丰富的中外文学术资源，满足用户对文献获取需求</a:t>
            </a:r>
            <a:endParaRPr lang="en-US" altLang="zh-CN" sz="1600" b="1" dirty="0">
              <a:solidFill>
                <a:prstClr val="white"/>
              </a:solidFill>
              <a:latin typeface="Segoe UI" panose="020B0502040204020203"/>
              <a:ea typeface="微软雅黑" panose="020B0503020204020204" pitchFamily="34" charset="-122"/>
            </a:endParaRPr>
          </a:p>
        </p:txBody>
      </p:sp>
      <p:sp>
        <p:nvSpPr>
          <p:cNvPr id="27" name="矩形 26"/>
          <p:cNvSpPr/>
          <p:nvPr/>
        </p:nvSpPr>
        <p:spPr>
          <a:xfrm>
            <a:off x="7046687" y="915087"/>
            <a:ext cx="4194627" cy="737447"/>
          </a:xfrm>
          <a:prstGeom prst="rect">
            <a:avLst/>
          </a:prstGeom>
        </p:spPr>
        <p:txBody>
          <a:bodyPr wrap="square" lIns="121917" tIns="60958" rIns="121917" bIns="60958">
            <a:spAutoFit/>
          </a:bodyPr>
          <a:lstStyle/>
          <a:p>
            <a:pPr algn="ctr" defTabSz="1218565">
              <a:spcBef>
                <a:spcPts val="800"/>
              </a:spcBef>
              <a:defRPr/>
            </a:pPr>
            <a:r>
              <a:rPr lang="zh-CN" altLang="en-US" sz="4000" b="1" dirty="0">
                <a:solidFill>
                  <a:prstClr val="white"/>
                </a:solidFill>
                <a:latin typeface="Segoe UI Light 8" panose="020B0502040204020203" pitchFamily="34" charset="0"/>
                <a:ea typeface="微软雅黑" panose="020B0503020204020204" pitchFamily="34" charset="-122"/>
                <a:cs typeface="Segoe UI Light 8" panose="020B0502040204020203" pitchFamily="34" charset="0"/>
              </a:rPr>
              <a:t>学术搜索系统</a:t>
            </a:r>
            <a:endParaRPr lang="en-US" altLang="zh-CN" sz="4000" b="1" dirty="0">
              <a:solidFill>
                <a:prstClr val="white"/>
              </a:solidFill>
              <a:latin typeface="Segoe UI Light 8" panose="020B0502040204020203" pitchFamily="34" charset="0"/>
              <a:ea typeface="微软雅黑" panose="020B0503020204020204" pitchFamily="34" charset="-122"/>
              <a:cs typeface="Segoe UI Light 8" panose="020B0502040204020203" pitchFamily="34" charset="0"/>
            </a:endParaRPr>
          </a:p>
        </p:txBody>
      </p:sp>
      <p:sp>
        <p:nvSpPr>
          <p:cNvPr id="28" name="矩形 27"/>
          <p:cNvSpPr/>
          <p:nvPr/>
        </p:nvSpPr>
        <p:spPr>
          <a:xfrm>
            <a:off x="8773886" y="1764749"/>
            <a:ext cx="74022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1218565">
              <a:defRPr/>
            </a:pPr>
            <a:endParaRPr lang="zh-CN" altLang="en-US" dirty="0">
              <a:solidFill>
                <a:prstClr val="white"/>
              </a:solidFill>
              <a:latin typeface="Segoe UI" panose="020B0502040204020203"/>
              <a:ea typeface="微软雅黑" panose="020B0503020204020204" pitchFamily="34" charset="-122"/>
            </a:endParaRPr>
          </a:p>
        </p:txBody>
      </p:sp>
      <p:graphicFrame>
        <p:nvGraphicFramePr>
          <p:cNvPr id="29" name="图表 28"/>
          <p:cNvGraphicFramePr/>
          <p:nvPr/>
        </p:nvGraphicFramePr>
        <p:xfrm>
          <a:off x="643255" y="2047875"/>
          <a:ext cx="5002802" cy="3119211"/>
        </p:xfrm>
        <a:graphic>
          <a:graphicData uri="http://schemas.openxmlformats.org/drawingml/2006/chart">
            <c:chart xmlns:c="http://schemas.openxmlformats.org/drawingml/2006/chart" xmlns:r="http://schemas.openxmlformats.org/officeDocument/2006/relationships" r:id="rId2"/>
          </a:graphicData>
        </a:graphic>
      </p:graphicFrame>
      <p:sp>
        <p:nvSpPr>
          <p:cNvPr id="19" name="矩形 18"/>
          <p:cNvSpPr/>
          <p:nvPr/>
        </p:nvSpPr>
        <p:spPr>
          <a:xfrm>
            <a:off x="967581" y="915841"/>
            <a:ext cx="4194627" cy="737447"/>
          </a:xfrm>
          <a:prstGeom prst="rect">
            <a:avLst/>
          </a:prstGeom>
        </p:spPr>
        <p:txBody>
          <a:bodyPr wrap="square" lIns="121917" tIns="60958" rIns="121917" bIns="60958">
            <a:spAutoFit/>
          </a:bodyPr>
          <a:lstStyle/>
          <a:p>
            <a:pPr algn="ctr" defTabSz="1218565">
              <a:spcBef>
                <a:spcPts val="800"/>
              </a:spcBef>
              <a:defRPr/>
            </a:pPr>
            <a:r>
              <a:rPr lang="zh-CN" altLang="en-US" sz="4000" b="1" dirty="0">
                <a:solidFill>
                  <a:prstClr val="white"/>
                </a:solidFill>
                <a:latin typeface="Segoe UI Light 8" panose="020B0502040204020203" pitchFamily="34" charset="0"/>
                <a:ea typeface="微软雅黑" panose="020B0503020204020204" pitchFamily="34" charset="-122"/>
                <a:cs typeface="Segoe UI Light 8" panose="020B0502040204020203" pitchFamily="34" charset="0"/>
              </a:rPr>
              <a:t>学术期刊指南</a:t>
            </a:r>
          </a:p>
        </p:txBody>
      </p:sp>
      <p:grpSp>
        <p:nvGrpSpPr>
          <p:cNvPr id="5" name="组合 103"/>
          <p:cNvGrpSpPr/>
          <p:nvPr/>
        </p:nvGrpSpPr>
        <p:grpSpPr bwMode="auto">
          <a:xfrm>
            <a:off x="7029791" y="2252233"/>
            <a:ext cx="4632247" cy="3112927"/>
            <a:chOff x="0" y="0"/>
            <a:chExt cx="5500726" cy="3071834"/>
          </a:xfrm>
        </p:grpSpPr>
        <p:sp>
          <p:nvSpPr>
            <p:cNvPr id="24" name="圆角矩形 104"/>
            <p:cNvSpPr>
              <a:spLocks noChangeArrowheads="1"/>
            </p:cNvSpPr>
            <p:nvPr/>
          </p:nvSpPr>
          <p:spPr bwMode="auto">
            <a:xfrm>
              <a:off x="0" y="285752"/>
              <a:ext cx="1622019" cy="1390301"/>
            </a:xfrm>
            <a:prstGeom prst="roundRect">
              <a:avLst>
                <a:gd name="adj" fmla="val 16667"/>
              </a:avLst>
            </a:prstGeom>
            <a:solidFill>
              <a:srgbClr val="F99E4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31" name="圆角矩形 105"/>
            <p:cNvSpPr>
              <a:spLocks noChangeArrowheads="1"/>
            </p:cNvSpPr>
            <p:nvPr/>
          </p:nvSpPr>
          <p:spPr bwMode="auto">
            <a:xfrm>
              <a:off x="1928826" y="760101"/>
              <a:ext cx="1071571" cy="918487"/>
            </a:xfrm>
            <a:prstGeom prst="roundRect">
              <a:avLst>
                <a:gd name="adj" fmla="val 16667"/>
              </a:avLst>
            </a:prstGeom>
            <a:solidFill>
              <a:srgbClr val="EAACA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32" name="圆角矩形 106"/>
            <p:cNvSpPr>
              <a:spLocks noChangeArrowheads="1"/>
            </p:cNvSpPr>
            <p:nvPr/>
          </p:nvSpPr>
          <p:spPr bwMode="auto">
            <a:xfrm>
              <a:off x="3500462" y="1357322"/>
              <a:ext cx="2000264" cy="1714512"/>
            </a:xfrm>
            <a:prstGeom prst="roundRect">
              <a:avLst>
                <a:gd name="adj" fmla="val 16667"/>
              </a:avLst>
            </a:prstGeom>
            <a:solidFill>
              <a:srgbClr val="43B9B6"/>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33" name="圆角矩形 107"/>
            <p:cNvSpPr>
              <a:spLocks noChangeArrowheads="1"/>
            </p:cNvSpPr>
            <p:nvPr/>
          </p:nvSpPr>
          <p:spPr bwMode="auto">
            <a:xfrm>
              <a:off x="2615774" y="1741944"/>
              <a:ext cx="770193" cy="660165"/>
            </a:xfrm>
            <a:prstGeom prst="roundRect">
              <a:avLst>
                <a:gd name="adj" fmla="val 16667"/>
              </a:avLst>
            </a:pr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34" name="圆角矩形 108"/>
            <p:cNvSpPr>
              <a:spLocks noChangeArrowheads="1"/>
            </p:cNvSpPr>
            <p:nvPr/>
          </p:nvSpPr>
          <p:spPr bwMode="auto">
            <a:xfrm>
              <a:off x="1252927" y="1778520"/>
              <a:ext cx="1238259" cy="1061365"/>
            </a:xfrm>
            <a:prstGeom prst="roundRect">
              <a:avLst>
                <a:gd name="adj" fmla="val 16667"/>
              </a:avLst>
            </a:prstGeom>
            <a:solidFill>
              <a:srgbClr val="5D7FA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3" name="圆角矩形 109"/>
            <p:cNvSpPr>
              <a:spLocks noChangeArrowheads="1"/>
            </p:cNvSpPr>
            <p:nvPr/>
          </p:nvSpPr>
          <p:spPr bwMode="auto">
            <a:xfrm>
              <a:off x="309564" y="1785950"/>
              <a:ext cx="750100" cy="642942"/>
            </a:xfrm>
            <a:prstGeom prst="roundRect">
              <a:avLst>
                <a:gd name="adj" fmla="val 16667"/>
              </a:avLst>
            </a:prstGeom>
            <a:solidFill>
              <a:srgbClr val="80CFCC"/>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4" name="圆角矩形 110"/>
            <p:cNvSpPr>
              <a:spLocks noChangeArrowheads="1"/>
            </p:cNvSpPr>
            <p:nvPr/>
          </p:nvSpPr>
          <p:spPr bwMode="auto">
            <a:xfrm>
              <a:off x="3124982" y="25146"/>
              <a:ext cx="1304173" cy="1117862"/>
            </a:xfrm>
            <a:prstGeom prst="roundRect">
              <a:avLst>
                <a:gd name="adj" fmla="val 16667"/>
              </a:avLst>
            </a:prstGeom>
            <a:solidFill>
              <a:srgbClr val="80ABCE"/>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7" name="圆角矩形 111"/>
            <p:cNvSpPr>
              <a:spLocks noChangeArrowheads="1"/>
            </p:cNvSpPr>
            <p:nvPr/>
          </p:nvSpPr>
          <p:spPr bwMode="auto">
            <a:xfrm>
              <a:off x="4572033" y="571504"/>
              <a:ext cx="714379" cy="612325"/>
            </a:xfrm>
            <a:prstGeom prst="roundRect">
              <a:avLst>
                <a:gd name="adj" fmla="val 16667"/>
              </a:avLst>
            </a:pr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8" name="圆角矩形 112"/>
            <p:cNvSpPr>
              <a:spLocks noChangeArrowheads="1"/>
            </p:cNvSpPr>
            <p:nvPr/>
          </p:nvSpPr>
          <p:spPr bwMode="auto">
            <a:xfrm>
              <a:off x="1714512" y="0"/>
              <a:ext cx="633869" cy="543316"/>
            </a:xfrm>
            <a:prstGeom prst="roundRect">
              <a:avLst>
                <a:gd name="adj" fmla="val 16667"/>
              </a:avLst>
            </a:prstGeom>
            <a:solidFill>
              <a:schemeClr val="bg2">
                <a:lumMod val="9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pic>
          <p:nvPicPr>
            <p:cNvPr id="10" name="图片 113" descr="9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404" y="1597354"/>
              <a:ext cx="785818" cy="84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4" descr="54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0117" y="1903109"/>
              <a:ext cx="491052" cy="43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15" descr="6878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4" y="428628"/>
              <a:ext cx="521303" cy="5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16" descr="ytr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948" y="1795095"/>
              <a:ext cx="315847" cy="27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17" descr="56745y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8584" y="835540"/>
              <a:ext cx="455008" cy="43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18" descr="wegrtght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4468" y="114730"/>
              <a:ext cx="446858" cy="46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19" descr="6564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548" y="1848244"/>
              <a:ext cx="285564" cy="28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20" descr="tvydb.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28826" y="71438"/>
              <a:ext cx="214314" cy="20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121" descr="dfgsdfthf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86346" y="628899"/>
              <a:ext cx="285752" cy="30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矩形 122"/>
            <p:cNvSpPr>
              <a:spLocks noChangeArrowheads="1"/>
            </p:cNvSpPr>
            <p:nvPr/>
          </p:nvSpPr>
          <p:spPr bwMode="auto">
            <a:xfrm>
              <a:off x="1525829" y="2374028"/>
              <a:ext cx="767509" cy="364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图书</a:t>
              </a:r>
              <a:endParaRPr lang="zh-CN" altLang="en-US" dirty="0">
                <a:solidFill>
                  <a:prstClr val="black"/>
                </a:solidFill>
              </a:endParaRPr>
            </a:p>
          </p:txBody>
        </p:sp>
        <p:sp>
          <p:nvSpPr>
            <p:cNvPr id="49" name="矩形 123"/>
            <p:cNvSpPr>
              <a:spLocks noChangeArrowheads="1"/>
            </p:cNvSpPr>
            <p:nvPr/>
          </p:nvSpPr>
          <p:spPr bwMode="auto">
            <a:xfrm>
              <a:off x="2628433" y="2025982"/>
              <a:ext cx="721824" cy="25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sz="11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预印本</a:t>
              </a:r>
            </a:p>
          </p:txBody>
        </p:sp>
        <p:sp>
          <p:nvSpPr>
            <p:cNvPr id="50" name="矩形 124"/>
            <p:cNvSpPr>
              <a:spLocks noChangeArrowheads="1"/>
            </p:cNvSpPr>
            <p:nvPr/>
          </p:nvSpPr>
          <p:spPr bwMode="auto">
            <a:xfrm>
              <a:off x="3786215" y="2442468"/>
              <a:ext cx="1589839" cy="364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机构知识库</a:t>
              </a:r>
            </a:p>
          </p:txBody>
        </p:sp>
        <p:sp>
          <p:nvSpPr>
            <p:cNvPr id="51" name="矩形 125"/>
            <p:cNvSpPr>
              <a:spLocks noChangeArrowheads="1"/>
            </p:cNvSpPr>
            <p:nvPr/>
          </p:nvSpPr>
          <p:spPr bwMode="auto">
            <a:xfrm>
              <a:off x="3242846" y="597222"/>
              <a:ext cx="1072075" cy="30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sz="14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教育资源</a:t>
              </a:r>
            </a:p>
          </p:txBody>
        </p:sp>
        <p:sp>
          <p:nvSpPr>
            <p:cNvPr id="52" name="矩形 126"/>
            <p:cNvSpPr>
              <a:spLocks noChangeArrowheads="1"/>
            </p:cNvSpPr>
            <p:nvPr/>
          </p:nvSpPr>
          <p:spPr bwMode="auto">
            <a:xfrm>
              <a:off x="425089" y="1035875"/>
              <a:ext cx="828422" cy="39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sz="20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期刊</a:t>
              </a:r>
            </a:p>
          </p:txBody>
        </p:sp>
        <p:sp>
          <p:nvSpPr>
            <p:cNvPr id="58" name="矩形 127"/>
            <p:cNvSpPr>
              <a:spLocks noChangeArrowheads="1"/>
            </p:cNvSpPr>
            <p:nvPr/>
          </p:nvSpPr>
          <p:spPr bwMode="auto">
            <a:xfrm>
              <a:off x="1929923" y="1214446"/>
              <a:ext cx="1072075" cy="30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sz="14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科技报告</a:t>
              </a:r>
            </a:p>
          </p:txBody>
        </p:sp>
        <p:sp>
          <p:nvSpPr>
            <p:cNvPr id="59" name="矩形 128"/>
            <p:cNvSpPr>
              <a:spLocks noChangeArrowheads="1"/>
            </p:cNvSpPr>
            <p:nvPr/>
          </p:nvSpPr>
          <p:spPr bwMode="auto">
            <a:xfrm>
              <a:off x="269201" y="2087052"/>
              <a:ext cx="653296" cy="25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en-US" altLang="zh-CN" sz="11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1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专利</a:t>
              </a:r>
            </a:p>
          </p:txBody>
        </p:sp>
        <p:sp>
          <p:nvSpPr>
            <p:cNvPr id="60" name="矩形 129"/>
            <p:cNvSpPr>
              <a:spLocks noChangeArrowheads="1"/>
            </p:cNvSpPr>
            <p:nvPr/>
          </p:nvSpPr>
          <p:spPr bwMode="auto">
            <a:xfrm>
              <a:off x="4546313" y="882974"/>
              <a:ext cx="767509" cy="22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sz="9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学位论文</a:t>
              </a:r>
              <a:endParaRPr lang="zh-CN" altLang="en-US" sz="900" dirty="0">
                <a:solidFill>
                  <a:prstClr val="black"/>
                </a:solidFill>
              </a:endParaRPr>
            </a:p>
          </p:txBody>
        </p:sp>
        <p:sp>
          <p:nvSpPr>
            <p:cNvPr id="63" name="矩形 130"/>
            <p:cNvSpPr>
              <a:spLocks noChangeArrowheads="1"/>
            </p:cNvSpPr>
            <p:nvPr/>
          </p:nvSpPr>
          <p:spPr bwMode="auto">
            <a:xfrm>
              <a:off x="1742277" y="214314"/>
              <a:ext cx="645682" cy="30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sz="14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标准</a:t>
              </a:r>
              <a:endParaRPr lang="zh-CN" altLang="en-US" dirty="0">
                <a:solidFill>
                  <a:prstClr val="black"/>
                </a:solidFill>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原创设计师QQ598969553        _1"/>
          <p:cNvSpPr txBox="1"/>
          <p:nvPr/>
        </p:nvSpPr>
        <p:spPr>
          <a:xfrm>
            <a:off x="1333137" y="225905"/>
            <a:ext cx="2772548" cy="538605"/>
          </a:xfrm>
          <a:prstGeom prst="rect">
            <a:avLst/>
          </a:prstGeom>
          <a:noFill/>
        </p:spPr>
        <p:txBody>
          <a:bodyPr wrap="none" lIns="121917" tIns="60958" rIns="121917" bIns="60958" rtlCol="0">
            <a:spAutoFit/>
          </a:bodyPr>
          <a:lstStyle/>
          <a:p>
            <a:r>
              <a:rPr lang="en-US" altLang="zh-CN" sz="27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700" b="1" dirty="0">
                <a:solidFill>
                  <a:schemeClr val="tx1">
                    <a:lumMod val="75000"/>
                    <a:lumOff val="25000"/>
                  </a:schemeClr>
                </a:solidFill>
                <a:latin typeface="微软雅黑" panose="020B0503020204020204" pitchFamily="34" charset="-122"/>
                <a:ea typeface="微软雅黑" panose="020B0503020204020204" pitchFamily="34" charset="-122"/>
              </a:rPr>
              <a:t>丰富的学科期刊</a:t>
            </a:r>
          </a:p>
        </p:txBody>
      </p:sp>
      <p:grpSp>
        <p:nvGrpSpPr>
          <p:cNvPr id="2" name="原创设计师QQ598969553        _2"/>
          <p:cNvGrpSpPr/>
          <p:nvPr/>
        </p:nvGrpSpPr>
        <p:grpSpPr>
          <a:xfrm>
            <a:off x="6969761" y="2627207"/>
            <a:ext cx="2175087" cy="2011680"/>
            <a:chOff x="5136360" y="1299207"/>
            <a:chExt cx="3142800" cy="3142800"/>
          </a:xfrm>
        </p:grpSpPr>
        <p:sp>
          <p:nvSpPr>
            <p:cNvPr id="87" name="Oval 18"/>
            <p:cNvSpPr/>
            <p:nvPr/>
          </p:nvSpPr>
          <p:spPr>
            <a:xfrm>
              <a:off x="5136360" y="1299207"/>
              <a:ext cx="3142800" cy="3142800"/>
            </a:xfrm>
            <a:prstGeom prst="ellipse">
              <a:avLst/>
            </a:prstGeom>
            <a:solidFill>
              <a:srgbClr val="00B05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a:solidFill>
                  <a:schemeClr val="bg1"/>
                </a:solidFill>
                <a:latin typeface="微软雅黑" panose="020B0503020204020204" pitchFamily="34" charset="-122"/>
                <a:ea typeface="微软雅黑" panose="020B0503020204020204" pitchFamily="34" charset="-122"/>
                <a:cs typeface="Helvetica Light"/>
              </a:endParaRPr>
            </a:p>
          </p:txBody>
        </p:sp>
        <p:sp>
          <p:nvSpPr>
            <p:cNvPr id="90" name="TextBox 89"/>
            <p:cNvSpPr txBox="1"/>
            <p:nvPr/>
          </p:nvSpPr>
          <p:spPr>
            <a:xfrm>
              <a:off x="5972845" y="2457713"/>
              <a:ext cx="1539496" cy="1009748"/>
            </a:xfrm>
            <a:prstGeom prst="rect">
              <a:avLst/>
            </a:prstGeom>
            <a:noFill/>
          </p:spPr>
          <p:txBody>
            <a:bodyPr wrap="square" lIns="0" tIns="0" rIns="0" bIns="0"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2</a:t>
              </a:r>
              <a:r>
                <a:rPr lang="zh-CN" altLang="en-US" sz="2100" b="1" dirty="0">
                  <a:solidFill>
                    <a:schemeClr val="bg1"/>
                  </a:solidFill>
                  <a:latin typeface="微软雅黑" panose="020B0503020204020204" pitchFamily="34" charset="-122"/>
                  <a:ea typeface="微软雅黑" panose="020B0503020204020204" pitchFamily="34" charset="-122"/>
                </a:rPr>
                <a:t>万余本</a:t>
              </a:r>
            </a:p>
            <a:p>
              <a:pPr algn="ctr"/>
              <a:r>
                <a:rPr lang="en-US" altLang="zh-CN" sz="2100" b="1" dirty="0">
                  <a:solidFill>
                    <a:schemeClr val="bg1"/>
                  </a:solidFill>
                  <a:latin typeface="微软雅黑" panose="020B0503020204020204" pitchFamily="34" charset="-122"/>
                  <a:ea typeface="微软雅黑" panose="020B0503020204020204" pitchFamily="34" charset="-122"/>
                </a:rPr>
                <a:t>OA</a:t>
              </a:r>
              <a:r>
                <a:rPr lang="zh-CN" altLang="en-US" sz="2100" b="1" dirty="0">
                  <a:solidFill>
                    <a:schemeClr val="bg1"/>
                  </a:solidFill>
                  <a:latin typeface="微软雅黑" panose="020B0503020204020204" pitchFamily="34" charset="-122"/>
                  <a:ea typeface="微软雅黑" panose="020B0503020204020204" pitchFamily="34" charset="-122"/>
                </a:rPr>
                <a:t>期刊</a:t>
              </a:r>
            </a:p>
          </p:txBody>
        </p:sp>
      </p:grpSp>
      <p:grpSp>
        <p:nvGrpSpPr>
          <p:cNvPr id="3" name="原创设计师QQ598969553        _3"/>
          <p:cNvGrpSpPr/>
          <p:nvPr/>
        </p:nvGrpSpPr>
        <p:grpSpPr>
          <a:xfrm>
            <a:off x="1182793" y="1298787"/>
            <a:ext cx="3467947" cy="3492500"/>
            <a:chOff x="909267" y="1241284"/>
            <a:chExt cx="2506980" cy="2506980"/>
          </a:xfrm>
        </p:grpSpPr>
        <p:sp>
          <p:nvSpPr>
            <p:cNvPr id="92" name="Oval 16"/>
            <p:cNvSpPr/>
            <p:nvPr/>
          </p:nvSpPr>
          <p:spPr>
            <a:xfrm>
              <a:off x="909267" y="1241284"/>
              <a:ext cx="2506980" cy="2506980"/>
            </a:xfrm>
            <a:prstGeom prst="ellipse">
              <a:avLst/>
            </a:prstGeom>
            <a:solidFill>
              <a:schemeClr val="accent1"/>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a:latin typeface="微软雅黑" panose="020B0503020204020204" pitchFamily="34" charset="-122"/>
                <a:ea typeface="微软雅黑" panose="020B0503020204020204" pitchFamily="34" charset="-122"/>
                <a:cs typeface="Helvetica Light"/>
              </a:endParaRPr>
            </a:p>
          </p:txBody>
        </p:sp>
        <p:sp>
          <p:nvSpPr>
            <p:cNvPr id="95" name="TextBox 94"/>
            <p:cNvSpPr txBox="1"/>
            <p:nvPr/>
          </p:nvSpPr>
          <p:spPr>
            <a:xfrm>
              <a:off x="1475656" y="2285738"/>
              <a:ext cx="1384995" cy="441855"/>
            </a:xfrm>
            <a:prstGeom prst="rect">
              <a:avLst/>
            </a:prstGeom>
            <a:noFill/>
          </p:spPr>
          <p:txBody>
            <a:bodyPr wrap="square" lIns="0" tIns="0" rIns="0" bIns="0"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9</a:t>
              </a:r>
              <a:r>
                <a:rPr lang="zh-CN" altLang="en-US" sz="2000" b="1" dirty="0">
                  <a:solidFill>
                    <a:schemeClr val="bg1"/>
                  </a:solidFill>
                  <a:latin typeface="微软雅黑" panose="020B0503020204020204" pitchFamily="34" charset="-122"/>
                  <a:ea typeface="微软雅黑" panose="020B0503020204020204" pitchFamily="34" charset="-122"/>
                </a:rPr>
                <a:t>万余本</a:t>
              </a:r>
            </a:p>
            <a:p>
              <a:pPr algn="ctr"/>
              <a:r>
                <a:rPr lang="zh-CN" altLang="en-US" sz="2000" b="1" dirty="0">
                  <a:solidFill>
                    <a:schemeClr val="bg1"/>
                  </a:solidFill>
                  <a:latin typeface="微软雅黑" panose="020B0503020204020204" pitchFamily="34" charset="-122"/>
                  <a:ea typeface="微软雅黑" panose="020B0503020204020204" pitchFamily="34" charset="-122"/>
                </a:rPr>
                <a:t>学术期刊</a:t>
              </a:r>
            </a:p>
          </p:txBody>
        </p:sp>
      </p:grpSp>
      <p:grpSp>
        <p:nvGrpSpPr>
          <p:cNvPr id="4" name="原创设计师QQ598969553        _4"/>
          <p:cNvGrpSpPr/>
          <p:nvPr/>
        </p:nvGrpSpPr>
        <p:grpSpPr>
          <a:xfrm>
            <a:off x="3881967" y="3233420"/>
            <a:ext cx="2975187" cy="2922693"/>
            <a:chOff x="2923938" y="2625442"/>
            <a:chExt cx="2034540" cy="2034540"/>
          </a:xfrm>
        </p:grpSpPr>
        <p:sp>
          <p:nvSpPr>
            <p:cNvPr id="97" name="Oval 14"/>
            <p:cNvSpPr/>
            <p:nvPr/>
          </p:nvSpPr>
          <p:spPr>
            <a:xfrm>
              <a:off x="2923938" y="2625442"/>
              <a:ext cx="2034540" cy="2034540"/>
            </a:xfrm>
            <a:prstGeom prst="ellipse">
              <a:avLst/>
            </a:prstGeom>
            <a:solidFill>
              <a:srgbClr val="00B05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a:solidFill>
                  <a:schemeClr val="bg1"/>
                </a:solidFill>
                <a:latin typeface="微软雅黑" panose="020B0503020204020204" pitchFamily="34" charset="-122"/>
                <a:ea typeface="微软雅黑" panose="020B0503020204020204" pitchFamily="34" charset="-122"/>
                <a:cs typeface="Helvetica Light"/>
              </a:endParaRPr>
            </a:p>
          </p:txBody>
        </p:sp>
        <p:sp>
          <p:nvSpPr>
            <p:cNvPr id="100" name="TextBox 99"/>
            <p:cNvSpPr txBox="1"/>
            <p:nvPr/>
          </p:nvSpPr>
          <p:spPr>
            <a:xfrm>
              <a:off x="3583563" y="3469772"/>
              <a:ext cx="745231" cy="428498"/>
            </a:xfrm>
            <a:prstGeom prst="rect">
              <a:avLst/>
            </a:prstGeom>
            <a:noFill/>
          </p:spPr>
          <p:txBody>
            <a:bodyPr wrap="square" lIns="0" tIns="0" rIns="0" bIns="0"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7</a:t>
              </a:r>
              <a:r>
                <a:rPr lang="zh-CN" altLang="en-US" sz="2000" b="1" dirty="0">
                  <a:solidFill>
                    <a:schemeClr val="bg1"/>
                  </a:solidFill>
                  <a:latin typeface="微软雅黑" panose="020B0503020204020204" pitchFamily="34" charset="-122"/>
                  <a:ea typeface="微软雅黑" panose="020B0503020204020204" pitchFamily="34" charset="-122"/>
                </a:rPr>
                <a:t>万余本外文期刊</a:t>
              </a:r>
            </a:p>
          </p:txBody>
        </p:sp>
      </p:grpSp>
      <p:grpSp>
        <p:nvGrpSpPr>
          <p:cNvPr id="5" name="原创设计师QQ598969553        _5"/>
          <p:cNvGrpSpPr/>
          <p:nvPr/>
        </p:nvGrpSpPr>
        <p:grpSpPr>
          <a:xfrm>
            <a:off x="5086774" y="1298787"/>
            <a:ext cx="2417233" cy="2428240"/>
            <a:chOff x="3743074" y="1151562"/>
            <a:chExt cx="1663582" cy="1663582"/>
          </a:xfrm>
        </p:grpSpPr>
        <p:sp>
          <p:nvSpPr>
            <p:cNvPr id="102" name="Oval 17"/>
            <p:cNvSpPr/>
            <p:nvPr/>
          </p:nvSpPr>
          <p:spPr>
            <a:xfrm>
              <a:off x="3743074" y="1151562"/>
              <a:ext cx="1663582" cy="1663582"/>
            </a:xfrm>
            <a:prstGeom prst="ellipse">
              <a:avLst/>
            </a:prstGeom>
            <a:solidFill>
              <a:srgbClr val="5791CD"/>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a:solidFill>
                  <a:schemeClr val="bg1"/>
                </a:solidFill>
                <a:latin typeface="微软雅黑" panose="020B0503020204020204" pitchFamily="34" charset="-122"/>
                <a:ea typeface="微软雅黑" panose="020B0503020204020204" pitchFamily="34" charset="-122"/>
                <a:cs typeface="Helvetica Light"/>
              </a:endParaRPr>
            </a:p>
          </p:txBody>
        </p:sp>
        <p:sp>
          <p:nvSpPr>
            <p:cNvPr id="105" name="TextBox 104"/>
            <p:cNvSpPr txBox="1"/>
            <p:nvPr/>
          </p:nvSpPr>
          <p:spPr>
            <a:xfrm>
              <a:off x="4263334" y="1733435"/>
              <a:ext cx="743679" cy="421714"/>
            </a:xfrm>
            <a:prstGeom prst="rect">
              <a:avLst/>
            </a:prstGeom>
            <a:noFill/>
          </p:spPr>
          <p:txBody>
            <a:bodyPr wrap="square" lIns="0" tIns="0" rIns="0" bIns="0"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3</a:t>
              </a:r>
              <a:r>
                <a:rPr lang="zh-CN" altLang="en-US" sz="2000" b="1" dirty="0">
                  <a:solidFill>
                    <a:schemeClr val="bg1"/>
                  </a:solidFill>
                  <a:latin typeface="微软雅黑" panose="020B0503020204020204" pitchFamily="34" charset="-122"/>
                  <a:ea typeface="微软雅黑" panose="020B0503020204020204" pitchFamily="34" charset="-122"/>
                </a:rPr>
                <a:t>万余本核心期刊</a:t>
              </a:r>
            </a:p>
          </p:txBody>
        </p:sp>
      </p:grpSp>
      <p:pic>
        <p:nvPicPr>
          <p:cNvPr id="23" name="Picture 64"/>
          <p:cNvPicPr>
            <a:picLocks noGrp="1" noSelect="1" noRot="1" noChangeAspect="1" noMove="1" noResize="1" noChangeShapeType="1"/>
          </p:cNvPicPr>
          <p:nvPr/>
        </p:nvPicPr>
        <p:blipFill>
          <a:blip r:embed="rId3" cstate="print">
            <a:extLst>
              <a:ext uri="{28A0092B-C50C-407E-A947-70E740481C1C}">
                <a14:useLocalDpi xmlns:a14="http://schemas.microsoft.com/office/drawing/2010/main" val="0"/>
              </a:ext>
            </a:extLst>
          </a:blip>
          <a:stretch>
            <a:fillRect/>
          </a:stretch>
        </p:blipFill>
        <p:spPr>
          <a:xfrm>
            <a:off x="4778155" y="23607419"/>
            <a:ext cx="2635691" cy="681371"/>
          </a:xfrm>
          <a:prstGeom prst="rect">
            <a:avLst/>
          </a:prstGeom>
        </p:spPr>
      </p:pic>
      <p:grpSp>
        <p:nvGrpSpPr>
          <p:cNvPr id="28" name="组合 2"/>
          <p:cNvGrpSpPr/>
          <p:nvPr/>
        </p:nvGrpSpPr>
        <p:grpSpPr>
          <a:xfrm>
            <a:off x="284838" y="0"/>
            <a:ext cx="1012268" cy="965260"/>
            <a:chOff x="1385458" y="991717"/>
            <a:chExt cx="4603751" cy="4389967"/>
          </a:xfrm>
        </p:grpSpPr>
        <p:grpSp>
          <p:nvGrpSpPr>
            <p:cNvPr id="29" name="组合 4"/>
            <p:cNvGrpSpPr/>
            <p:nvPr/>
          </p:nvGrpSpPr>
          <p:grpSpPr>
            <a:xfrm>
              <a:off x="1385458" y="991717"/>
              <a:ext cx="4603751" cy="4389967"/>
              <a:chOff x="1039093" y="743787"/>
              <a:chExt cx="3452813" cy="3292475"/>
            </a:xfrm>
          </p:grpSpPr>
          <p:sp>
            <p:nvSpPr>
              <p:cNvPr id="31"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2"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3"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4"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5"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30"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01</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stretch>
            <a:fillRect/>
          </a:stretch>
        </p:blipFill>
        <p:spPr>
          <a:xfrm>
            <a:off x="145203" y="909270"/>
            <a:ext cx="11934244" cy="5891732"/>
          </a:xfrm>
          <a:prstGeom prst="rect">
            <a:avLst/>
          </a:prstGeom>
        </p:spPr>
      </p:pic>
      <p:sp>
        <p:nvSpPr>
          <p:cNvPr id="3" name="长方形 312"/>
          <p:cNvSpPr>
            <a:spLocks noChangeArrowheads="1"/>
          </p:cNvSpPr>
          <p:nvPr/>
        </p:nvSpPr>
        <p:spPr bwMode="auto">
          <a:xfrm>
            <a:off x="189516" y="2589014"/>
            <a:ext cx="1782445" cy="2832100"/>
          </a:xfrm>
          <a:prstGeom prst="rect">
            <a:avLst/>
          </a:prstGeom>
          <a:noFill/>
          <a:ln w="25400">
            <a:solidFill>
              <a:srgbClr val="5791CD"/>
            </a:solidFill>
            <a:miter lim="800000"/>
          </a:ln>
          <a:extLst>
            <a:ext uri="{909E8E84-426E-40DD-AFC4-6F175D3DCCD1}">
              <a14:hiddenFill xmlns:a14="http://schemas.microsoft.com/office/drawing/2010/main">
                <a:solidFill>
                  <a:srgbClr val="FFFFFF"/>
                </a:solidFill>
              </a14:hiddenFill>
            </a:ext>
          </a:extLst>
        </p:spPr>
        <p:txBody>
          <a:bodyPr lIns="120222" tIns="62650" rIns="120222" bIns="62650"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3200" dirty="0">
              <a:latin typeface="Calibri" panose="020F0502020204030204" pitchFamily="34" charset="0"/>
            </a:endParaRPr>
          </a:p>
        </p:txBody>
      </p:sp>
      <p:sp>
        <p:nvSpPr>
          <p:cNvPr id="5" name="长方形 312"/>
          <p:cNvSpPr>
            <a:spLocks noChangeArrowheads="1"/>
          </p:cNvSpPr>
          <p:nvPr/>
        </p:nvSpPr>
        <p:spPr bwMode="auto">
          <a:xfrm>
            <a:off x="2495107" y="2564905"/>
            <a:ext cx="8930753" cy="518271"/>
          </a:xfrm>
          <a:prstGeom prst="rect">
            <a:avLst/>
          </a:prstGeom>
          <a:noFill/>
          <a:ln w="25400">
            <a:solidFill>
              <a:srgbClr val="5791CD"/>
            </a:solidFill>
            <a:miter lim="800000"/>
          </a:ln>
          <a:extLst>
            <a:ext uri="{909E8E84-426E-40DD-AFC4-6F175D3DCCD1}">
              <a14:hiddenFill xmlns:a14="http://schemas.microsoft.com/office/drawing/2010/main">
                <a:solidFill>
                  <a:srgbClr val="FFFFFF"/>
                </a:solidFill>
              </a14:hiddenFill>
            </a:ext>
          </a:extLst>
        </p:spPr>
        <p:txBody>
          <a:bodyPr lIns="120222" tIns="62650" rIns="120222" bIns="62650"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3200" dirty="0">
              <a:latin typeface="Calibri" panose="020F0502020204030204" pitchFamily="34" charset="0"/>
            </a:endParaRPr>
          </a:p>
        </p:txBody>
      </p:sp>
      <p:sp>
        <p:nvSpPr>
          <p:cNvPr id="7" name="长方形 312"/>
          <p:cNvSpPr>
            <a:spLocks noChangeArrowheads="1"/>
          </p:cNvSpPr>
          <p:nvPr/>
        </p:nvSpPr>
        <p:spPr bwMode="auto">
          <a:xfrm>
            <a:off x="2557674" y="3855136"/>
            <a:ext cx="8978265" cy="2965133"/>
          </a:xfrm>
          <a:prstGeom prst="rect">
            <a:avLst/>
          </a:prstGeom>
          <a:noFill/>
          <a:ln w="25400">
            <a:solidFill>
              <a:srgbClr val="5791CD"/>
            </a:solidFill>
            <a:miter lim="800000"/>
          </a:ln>
          <a:extLst>
            <a:ext uri="{909E8E84-426E-40DD-AFC4-6F175D3DCCD1}">
              <a14:hiddenFill xmlns:a14="http://schemas.microsoft.com/office/drawing/2010/main">
                <a:solidFill>
                  <a:srgbClr val="FFFFFF"/>
                </a:solidFill>
              </a14:hiddenFill>
            </a:ext>
          </a:extLst>
        </p:spPr>
        <p:txBody>
          <a:bodyPr lIns="120222" tIns="62650" rIns="120222" bIns="62650"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1700" dirty="0">
              <a:latin typeface="Calibri" panose="020F0502020204030204" pitchFamily="34" charset="0"/>
            </a:endParaRPr>
          </a:p>
        </p:txBody>
      </p:sp>
      <p:sp>
        <p:nvSpPr>
          <p:cNvPr id="28" name="矩形 62467"/>
          <p:cNvSpPr>
            <a:spLocks noChangeArrowheads="1"/>
          </p:cNvSpPr>
          <p:nvPr/>
        </p:nvSpPr>
        <p:spPr bwMode="auto">
          <a:xfrm>
            <a:off x="7382406" y="4176185"/>
            <a:ext cx="2954337" cy="581025"/>
          </a:xfrm>
          <a:prstGeom prst="rect">
            <a:avLst/>
          </a:prstGeom>
          <a:solidFill>
            <a:srgbClr val="5791CD"/>
          </a:solidFill>
          <a:ln w="28575">
            <a:solidFill>
              <a:srgbClr val="5791CD"/>
            </a:solidFill>
            <a:miter lim="800000"/>
          </a:ln>
        </p:spPr>
        <p:txBody>
          <a:bodyPr wrap="none" lIns="121917" tIns="60958" rIns="121917" bIns="60958"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0" hangingPunct="0"/>
            <a:r>
              <a:rPr lang="en-US" altLang="zh-CN" sz="28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770</a:t>
            </a:r>
            <a:r>
              <a:rPr lang="zh-CN" altLang="en-US" sz="28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个二级学科</a:t>
            </a:r>
          </a:p>
        </p:txBody>
      </p:sp>
      <p:sp>
        <p:nvSpPr>
          <p:cNvPr id="19" name="原创设计师QQ598969553        _1"/>
          <p:cNvSpPr txBox="1"/>
          <p:nvPr/>
        </p:nvSpPr>
        <p:spPr>
          <a:xfrm>
            <a:off x="1246053" y="225905"/>
            <a:ext cx="2772548" cy="538605"/>
          </a:xfrm>
          <a:prstGeom prst="rect">
            <a:avLst/>
          </a:prstGeom>
          <a:noFill/>
        </p:spPr>
        <p:txBody>
          <a:bodyPr wrap="none" lIns="121917" tIns="60958" rIns="121917" bIns="60958" rtlCol="0">
            <a:spAutoFit/>
          </a:bodyPr>
          <a:lstStyle/>
          <a:p>
            <a:r>
              <a:rPr lang="en-US" altLang="zh-CN" sz="27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700" b="1" dirty="0">
                <a:solidFill>
                  <a:schemeClr val="tx1">
                    <a:lumMod val="75000"/>
                    <a:lumOff val="25000"/>
                  </a:schemeClr>
                </a:solidFill>
                <a:latin typeface="微软雅黑" panose="020B0503020204020204" pitchFamily="34" charset="-122"/>
                <a:ea typeface="微软雅黑" panose="020B0503020204020204" pitchFamily="34" charset="-122"/>
              </a:rPr>
              <a:t>丰富的学科期刊</a:t>
            </a:r>
          </a:p>
        </p:txBody>
      </p:sp>
      <p:sp>
        <p:nvSpPr>
          <p:cNvPr id="20" name="圆角矩形标注 7"/>
          <p:cNvSpPr/>
          <p:nvPr/>
        </p:nvSpPr>
        <p:spPr>
          <a:xfrm>
            <a:off x="8487533" y="1698171"/>
            <a:ext cx="2485268" cy="639410"/>
          </a:xfrm>
          <a:prstGeom prst="wedgeRoundRectCallout">
            <a:avLst>
              <a:gd name="adj1" fmla="val -45222"/>
              <a:gd name="adj2" fmla="val 74179"/>
              <a:gd name="adj3" fmla="val 16667"/>
            </a:avLst>
          </a:prstGeom>
          <a:solidFill>
            <a:srgbClr val="5791CD"/>
          </a:solidFill>
          <a:ln w="254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stStyle>
          <a:p>
            <a:pPr algn="ctr" defTabSz="913765"/>
            <a:r>
              <a:rPr lang="zh-CN" altLang="en-US" sz="2600" b="1" dirty="0">
                <a:solidFill>
                  <a:prstClr val="white"/>
                </a:solidFill>
                <a:latin typeface="微软雅黑" panose="020B0503020204020204" pitchFamily="34" charset="-122"/>
                <a:ea typeface="微软雅黑" panose="020B0503020204020204" pitchFamily="34" charset="-122"/>
              </a:rPr>
              <a:t>主流收录体系</a:t>
            </a:r>
          </a:p>
        </p:txBody>
      </p:sp>
      <p:grpSp>
        <p:nvGrpSpPr>
          <p:cNvPr id="21" name="组合 2"/>
          <p:cNvGrpSpPr/>
          <p:nvPr/>
        </p:nvGrpSpPr>
        <p:grpSpPr>
          <a:xfrm>
            <a:off x="298485" y="0"/>
            <a:ext cx="1012268" cy="965260"/>
            <a:chOff x="1385458" y="991717"/>
            <a:chExt cx="4603751" cy="4389967"/>
          </a:xfrm>
        </p:grpSpPr>
        <p:grpSp>
          <p:nvGrpSpPr>
            <p:cNvPr id="22" name="组合 4"/>
            <p:cNvGrpSpPr/>
            <p:nvPr/>
          </p:nvGrpSpPr>
          <p:grpSpPr>
            <a:xfrm>
              <a:off x="1385458" y="991717"/>
              <a:ext cx="4603751" cy="4389967"/>
              <a:chOff x="1039093" y="743787"/>
              <a:chExt cx="3452813" cy="3292475"/>
            </a:xfrm>
          </p:grpSpPr>
          <p:sp>
            <p:nvSpPr>
              <p:cNvPr id="24"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25"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26"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27"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29"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23"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01</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3"/>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5"/>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499"/>
                                          </p:stCondLst>
                                        </p:cTn>
                                        <p:tgtEl>
                                          <p:spTgt spid="7"/>
                                        </p:tgtEl>
                                        <p:attrNameLst>
                                          <p:attrName>style.visibility</p:attrName>
                                        </p:attrNameLst>
                                      </p:cBhvr>
                                      <p:to>
                                        <p:strVal val="visible"/>
                                      </p:to>
                                    </p:set>
                                  </p:childTnLst>
                                </p:cTn>
                              </p:par>
                            </p:childTnLst>
                          </p:cTn>
                        </p:par>
                        <p:par>
                          <p:cTn id="20" fill="hold">
                            <p:stCondLst>
                              <p:cond delay="1500"/>
                            </p:stCondLst>
                            <p:childTnLst>
                              <p:par>
                                <p:cTn id="21" presetID="3" presetClass="entr" presetSubtype="1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linds(horizont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7" grpId="0" bldLvl="0" animBg="1"/>
      <p:bldP spid="28" grpId="0" bldLvl="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2" name="矩形 1"/>
          <p:cNvSpPr/>
          <p:nvPr/>
        </p:nvSpPr>
        <p:spPr>
          <a:xfrm>
            <a:off x="1480910" y="452669"/>
            <a:ext cx="1682506" cy="553994"/>
          </a:xfrm>
          <a:prstGeom prst="rect">
            <a:avLst/>
          </a:prstGeom>
        </p:spPr>
        <p:txBody>
          <a:bodyPr wrap="none" lIns="121917" tIns="60958" rIns="121917" bIns="60958">
            <a:spAutoFit/>
          </a:bodyPr>
          <a:lstStyle/>
          <a:p>
            <a:pPr algn="ctr" defTabSz="913765" fontAlgn="base">
              <a:spcBef>
                <a:spcPct val="0"/>
              </a:spcBef>
              <a:spcAft>
                <a:spcPct val="0"/>
              </a:spcAft>
              <a:buClr>
                <a:srgbClr val="000000"/>
              </a:buClr>
              <a:defRPr/>
            </a:pPr>
            <a:r>
              <a:rPr lang="zh-CN" altLang="en-US" sz="2800" b="1" noProof="1">
                <a:solidFill>
                  <a:schemeClr val="tx1">
                    <a:lumMod val="85000"/>
                    <a:lumOff val="15000"/>
                  </a:schemeClr>
                </a:solidFill>
                <a:latin typeface="微软雅黑" panose="020B0503020204020204" pitchFamily="34" charset="-122"/>
                <a:ea typeface="微软雅黑" panose="020B0503020204020204" pitchFamily="34" charset="-122"/>
                <a:cs typeface="+mn-ea"/>
              </a:rPr>
              <a:t>收录体系</a:t>
            </a:r>
          </a:p>
        </p:txBody>
      </p:sp>
      <p:graphicFrame>
        <p:nvGraphicFramePr>
          <p:cNvPr id="4" name="表格 3"/>
          <p:cNvGraphicFramePr/>
          <p:nvPr/>
        </p:nvGraphicFramePr>
        <p:xfrm>
          <a:off x="805815" y="1316766"/>
          <a:ext cx="10580371" cy="5153663"/>
        </p:xfrm>
        <a:graphic>
          <a:graphicData uri="http://schemas.openxmlformats.org/drawingml/2006/table">
            <a:tbl>
              <a:tblPr/>
              <a:tblGrid>
                <a:gridCol w="5617211">
                  <a:extLst>
                    <a:ext uri="{9D8B030D-6E8A-4147-A177-3AD203B41FA5}">
                      <a16:colId xmlns:a16="http://schemas.microsoft.com/office/drawing/2014/main" val="20000"/>
                    </a:ext>
                  </a:extLst>
                </a:gridCol>
                <a:gridCol w="4963160">
                  <a:extLst>
                    <a:ext uri="{9D8B030D-6E8A-4147-A177-3AD203B41FA5}">
                      <a16:colId xmlns:a16="http://schemas.microsoft.com/office/drawing/2014/main" val="20001"/>
                    </a:ext>
                  </a:extLst>
                </a:gridCol>
              </a:tblGrid>
              <a:tr h="967105">
                <a:tc>
                  <a:txBody>
                    <a:bodyPr/>
                    <a:lstStyle>
                      <a:lvl1pPr marL="457200" lvl="0" indent="-455930" algn="l" defTabSz="1219200" rtl="0" eaLnBrk="0" fontAlgn="base" hangingPunct="0">
                        <a:spcBef>
                          <a:spcPts val="125"/>
                        </a:spcBef>
                        <a:spcAft>
                          <a:spcPct val="0"/>
                        </a:spcAft>
                        <a:buChar char="•"/>
                        <a:defRPr sz="2800" kern="1200">
                          <a:solidFill>
                            <a:schemeClr val="tx1"/>
                          </a:solidFill>
                          <a:latin typeface="+mn-lt"/>
                          <a:ea typeface="+mn-ea"/>
                          <a:cs typeface="+mn-cs"/>
                        </a:defRPr>
                      </a:lvl1pPr>
                      <a:lvl2pPr marL="990600" lvl="1" indent="-379730" algn="l" defTabSz="1219200" rtl="0" eaLnBrk="0" fontAlgn="base" hangingPunct="0">
                        <a:spcBef>
                          <a:spcPts val="125"/>
                        </a:spcBef>
                        <a:spcAft>
                          <a:spcPct val="0"/>
                        </a:spcAft>
                        <a:buChar char="–"/>
                        <a:defRPr sz="2400" kern="1200">
                          <a:solidFill>
                            <a:schemeClr val="tx1"/>
                          </a:solidFill>
                          <a:latin typeface="+mn-lt"/>
                          <a:ea typeface="+mn-ea"/>
                          <a:cs typeface="+mn-cs"/>
                        </a:defRPr>
                      </a:lvl2pPr>
                      <a:lvl3pPr marL="1524000" lvl="2" indent="-303530" algn="l" defTabSz="1219200" rtl="0" eaLnBrk="0" fontAlgn="base" hangingPunct="0">
                        <a:spcBef>
                          <a:spcPts val="125"/>
                        </a:spcBef>
                        <a:spcAft>
                          <a:spcPct val="0"/>
                        </a:spcAft>
                        <a:buChar char="•"/>
                        <a:defRPr sz="2000" kern="1200">
                          <a:solidFill>
                            <a:schemeClr val="tx1"/>
                          </a:solidFill>
                          <a:latin typeface="+mn-lt"/>
                          <a:ea typeface="+mn-ea"/>
                          <a:cs typeface="+mn-cs"/>
                        </a:defRPr>
                      </a:lvl3pPr>
                      <a:lvl4pPr marL="2133600" lvl="3"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4pPr>
                      <a:lvl5pPr marL="2743200" lvl="4"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5pPr>
                    </a:lstStyle>
                    <a:p>
                      <a:pPr marL="0" lvl="0" indent="-266700" algn="ctr" defTabSz="914400" eaLnBrk="1" hangingPunct="1">
                        <a:lnSpc>
                          <a:spcPct val="90000"/>
                        </a:lnSpc>
                        <a:spcBef>
                          <a:spcPts val="1350"/>
                        </a:spcBef>
                        <a:buClr>
                          <a:srgbClr val="79A5E0"/>
                        </a:buClr>
                        <a:buSzPct val="60000"/>
                        <a:buFont typeface="Wingdings 2" panose="05020102010507070707" pitchFamily="18" charset="2"/>
                        <a:buNone/>
                      </a:pPr>
                      <a:r>
                        <a:rPr lang="zh-CN" altLang="en-US" sz="2700" b="1" dirty="0">
                          <a:solidFill>
                            <a:srgbClr val="FFC000"/>
                          </a:solidFill>
                          <a:ea typeface="微软雅黑" panose="020B0503020204020204" pitchFamily="34" charset="-122"/>
                          <a:sym typeface="宋体" panose="02010600030101010101" pitchFamily="2" charset="-122"/>
                        </a:rPr>
                        <a:t>   </a:t>
                      </a:r>
                      <a:r>
                        <a:rPr lang="zh-CN" altLang="en-US" sz="2700" b="1" dirty="0">
                          <a:solidFill>
                            <a:schemeClr val="tx1">
                              <a:lumMod val="85000"/>
                              <a:lumOff val="15000"/>
                            </a:schemeClr>
                          </a:solidFill>
                          <a:ea typeface="微软雅黑" panose="020B0503020204020204" pitchFamily="34" charset="-122"/>
                          <a:sym typeface="宋体" panose="02010600030101010101" pitchFamily="2" charset="-122"/>
                        </a:rPr>
                        <a:t>国  际</a:t>
                      </a:r>
                      <a:endParaRPr lang="zh-CN" altLang="en-US" sz="2700" b="1" dirty="0">
                        <a:solidFill>
                          <a:schemeClr val="tx1">
                            <a:lumMod val="85000"/>
                            <a:lumOff val="15000"/>
                          </a:schemeClr>
                        </a:solidFill>
                        <a:ea typeface="微软雅黑" panose="020B0503020204020204" pitchFamily="34" charset="-122"/>
                      </a:endParaRPr>
                    </a:p>
                  </a:txBody>
                  <a:tcPr marL="90169" marR="90169" marT="46964" marB="46964"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0070C0">
                        <a:alpha val="52000"/>
                      </a:srgbClr>
                    </a:solidFill>
                  </a:tcPr>
                </a:tc>
                <a:tc>
                  <a:txBody>
                    <a:bodyPr/>
                    <a:lstStyle>
                      <a:lvl1pPr marL="457200" lvl="0" indent="-455930" algn="l" defTabSz="1219200" rtl="0" eaLnBrk="0" fontAlgn="base" hangingPunct="0">
                        <a:spcBef>
                          <a:spcPts val="125"/>
                        </a:spcBef>
                        <a:spcAft>
                          <a:spcPct val="0"/>
                        </a:spcAft>
                        <a:buChar char="•"/>
                        <a:defRPr sz="2800" kern="1200">
                          <a:solidFill>
                            <a:schemeClr val="tx1"/>
                          </a:solidFill>
                          <a:latin typeface="+mn-lt"/>
                          <a:ea typeface="+mn-ea"/>
                          <a:cs typeface="+mn-cs"/>
                        </a:defRPr>
                      </a:lvl1pPr>
                      <a:lvl2pPr marL="990600" lvl="1" indent="-379730" algn="l" defTabSz="1219200" rtl="0" eaLnBrk="0" fontAlgn="base" hangingPunct="0">
                        <a:spcBef>
                          <a:spcPts val="125"/>
                        </a:spcBef>
                        <a:spcAft>
                          <a:spcPct val="0"/>
                        </a:spcAft>
                        <a:buChar char="–"/>
                        <a:defRPr sz="2400" kern="1200">
                          <a:solidFill>
                            <a:schemeClr val="tx1"/>
                          </a:solidFill>
                          <a:latin typeface="+mn-lt"/>
                          <a:ea typeface="+mn-ea"/>
                          <a:cs typeface="+mn-cs"/>
                        </a:defRPr>
                      </a:lvl2pPr>
                      <a:lvl3pPr marL="1524000" lvl="2" indent="-303530" algn="l" defTabSz="1219200" rtl="0" eaLnBrk="0" fontAlgn="base" hangingPunct="0">
                        <a:spcBef>
                          <a:spcPts val="125"/>
                        </a:spcBef>
                        <a:spcAft>
                          <a:spcPct val="0"/>
                        </a:spcAft>
                        <a:buChar char="•"/>
                        <a:defRPr sz="2000" kern="1200">
                          <a:solidFill>
                            <a:schemeClr val="tx1"/>
                          </a:solidFill>
                          <a:latin typeface="+mn-lt"/>
                          <a:ea typeface="+mn-ea"/>
                          <a:cs typeface="+mn-cs"/>
                        </a:defRPr>
                      </a:lvl3pPr>
                      <a:lvl4pPr marL="2133600" lvl="3"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4pPr>
                      <a:lvl5pPr marL="2743200" lvl="4"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5pPr>
                    </a:lstStyle>
                    <a:p>
                      <a:pPr marL="0" lvl="0" indent="0" algn="ctr" defTabSz="914400" eaLnBrk="1" hangingPunct="1">
                        <a:lnSpc>
                          <a:spcPct val="90000"/>
                        </a:lnSpc>
                        <a:spcBef>
                          <a:spcPts val="1350"/>
                        </a:spcBef>
                        <a:buClr>
                          <a:srgbClr val="79A5E0"/>
                        </a:buClr>
                        <a:buSzPct val="60000"/>
                        <a:buFont typeface="Wingdings 2" panose="05020102010507070707" pitchFamily="18" charset="2"/>
                        <a:buNone/>
                      </a:pPr>
                      <a:r>
                        <a:rPr lang="zh-CN" altLang="en-US" sz="2700" b="1" dirty="0">
                          <a:solidFill>
                            <a:schemeClr val="tx1">
                              <a:lumMod val="85000"/>
                              <a:lumOff val="15000"/>
                            </a:schemeClr>
                          </a:solidFill>
                          <a:ea typeface="微软雅黑" panose="020B0503020204020204" pitchFamily="34" charset="-122"/>
                          <a:sym typeface="宋体" panose="02010600030101010101" pitchFamily="2" charset="-122"/>
                        </a:rPr>
                        <a:t>国  内</a:t>
                      </a:r>
                      <a:endParaRPr lang="zh-CN" altLang="en-US" sz="2700" b="1" dirty="0">
                        <a:solidFill>
                          <a:schemeClr val="tx1">
                            <a:lumMod val="85000"/>
                            <a:lumOff val="15000"/>
                          </a:schemeClr>
                        </a:solidFill>
                        <a:ea typeface="微软雅黑" panose="020B0503020204020204" pitchFamily="34" charset="-122"/>
                      </a:endParaRPr>
                    </a:p>
                  </a:txBody>
                  <a:tcPr marL="90169" marR="90169" marT="47952" marB="47952"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0070C0">
                        <a:alpha val="52000"/>
                      </a:srgbClr>
                    </a:solidFill>
                  </a:tcPr>
                </a:tc>
                <a:extLst>
                  <a:ext uri="{0D108BD9-81ED-4DB2-BD59-A6C34878D82A}">
                    <a16:rowId xmlns:a16="http://schemas.microsoft.com/office/drawing/2014/main" val="10000"/>
                  </a:ext>
                </a:extLst>
              </a:tr>
              <a:tr h="946151">
                <a:tc>
                  <a:txBody>
                    <a:bodyPr/>
                    <a:lstStyle>
                      <a:lvl1pPr marL="457200" lvl="0" indent="-455930" algn="l" defTabSz="1219200" rtl="0" eaLnBrk="0" fontAlgn="base" hangingPunct="0">
                        <a:spcBef>
                          <a:spcPts val="125"/>
                        </a:spcBef>
                        <a:spcAft>
                          <a:spcPct val="0"/>
                        </a:spcAft>
                        <a:buChar char="•"/>
                        <a:defRPr sz="2800" kern="1200">
                          <a:solidFill>
                            <a:schemeClr val="tx1"/>
                          </a:solidFill>
                          <a:latin typeface="+mn-lt"/>
                          <a:ea typeface="+mn-ea"/>
                          <a:cs typeface="+mn-cs"/>
                        </a:defRPr>
                      </a:lvl1pPr>
                      <a:lvl2pPr marL="990600" lvl="1" indent="-379730" algn="l" defTabSz="1219200" rtl="0" eaLnBrk="0" fontAlgn="base" hangingPunct="0">
                        <a:spcBef>
                          <a:spcPts val="125"/>
                        </a:spcBef>
                        <a:spcAft>
                          <a:spcPct val="0"/>
                        </a:spcAft>
                        <a:buChar char="–"/>
                        <a:defRPr sz="2400" kern="1200">
                          <a:solidFill>
                            <a:schemeClr val="tx1"/>
                          </a:solidFill>
                          <a:latin typeface="+mn-lt"/>
                          <a:ea typeface="+mn-ea"/>
                          <a:cs typeface="+mn-cs"/>
                        </a:defRPr>
                      </a:lvl2pPr>
                      <a:lvl3pPr marL="1524000" lvl="2" indent="-303530" algn="l" defTabSz="1219200" rtl="0" eaLnBrk="0" fontAlgn="base" hangingPunct="0">
                        <a:spcBef>
                          <a:spcPts val="125"/>
                        </a:spcBef>
                        <a:spcAft>
                          <a:spcPct val="0"/>
                        </a:spcAft>
                        <a:buChar char="•"/>
                        <a:defRPr sz="2000" kern="1200">
                          <a:solidFill>
                            <a:schemeClr val="tx1"/>
                          </a:solidFill>
                          <a:latin typeface="+mn-lt"/>
                          <a:ea typeface="+mn-ea"/>
                          <a:cs typeface="+mn-cs"/>
                        </a:defRPr>
                      </a:lvl3pPr>
                      <a:lvl4pPr marL="2133600" lvl="3"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4pPr>
                      <a:lvl5pPr marL="2743200" lvl="4"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5pPr>
                    </a:lstStyle>
                    <a:p>
                      <a:pPr marL="0" lvl="0" indent="-266700" algn="ctr" defTabSz="914400" eaLnBrk="1" hangingPunct="1">
                        <a:lnSpc>
                          <a:spcPct val="90000"/>
                        </a:lnSpc>
                        <a:spcBef>
                          <a:spcPts val="1350"/>
                        </a:spcBef>
                        <a:buClr>
                          <a:srgbClr val="79A5E0"/>
                        </a:buClr>
                        <a:buSzPct val="60000"/>
                        <a:buFont typeface="Wingdings 2" panose="05020102010507070707" pitchFamily="18" charset="2"/>
                        <a:buNone/>
                      </a:pPr>
                      <a:r>
                        <a:rPr lang="zh-CN" altLang="en-US" sz="27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   SCI-E</a:t>
                      </a:r>
                    </a:p>
                  </a:txBody>
                  <a:tcPr marL="90169" marR="90169" marT="46964" marB="46964"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52000"/>
                      </a:srgbClr>
                    </a:solidFill>
                  </a:tcPr>
                </a:tc>
                <a:tc>
                  <a:txBody>
                    <a:bodyPr/>
                    <a:lstStyle>
                      <a:lvl1pPr marL="457200" lvl="0" indent="-455930" algn="l" defTabSz="1219200" rtl="0" eaLnBrk="0" fontAlgn="base" hangingPunct="0">
                        <a:spcBef>
                          <a:spcPts val="125"/>
                        </a:spcBef>
                        <a:spcAft>
                          <a:spcPct val="0"/>
                        </a:spcAft>
                        <a:buChar char="•"/>
                        <a:defRPr sz="2800" kern="1200">
                          <a:solidFill>
                            <a:schemeClr val="tx1"/>
                          </a:solidFill>
                          <a:latin typeface="+mn-lt"/>
                          <a:ea typeface="+mn-ea"/>
                          <a:cs typeface="+mn-cs"/>
                        </a:defRPr>
                      </a:lvl1pPr>
                      <a:lvl2pPr marL="990600" lvl="1" indent="-379730" algn="l" defTabSz="1219200" rtl="0" eaLnBrk="0" fontAlgn="base" hangingPunct="0">
                        <a:spcBef>
                          <a:spcPts val="125"/>
                        </a:spcBef>
                        <a:spcAft>
                          <a:spcPct val="0"/>
                        </a:spcAft>
                        <a:buChar char="–"/>
                        <a:defRPr sz="2400" kern="1200">
                          <a:solidFill>
                            <a:schemeClr val="tx1"/>
                          </a:solidFill>
                          <a:latin typeface="+mn-lt"/>
                          <a:ea typeface="+mn-ea"/>
                          <a:cs typeface="+mn-cs"/>
                        </a:defRPr>
                      </a:lvl2pPr>
                      <a:lvl3pPr marL="1524000" lvl="2" indent="-303530" algn="l" defTabSz="1219200" rtl="0" eaLnBrk="0" fontAlgn="base" hangingPunct="0">
                        <a:spcBef>
                          <a:spcPts val="125"/>
                        </a:spcBef>
                        <a:spcAft>
                          <a:spcPct val="0"/>
                        </a:spcAft>
                        <a:buChar char="•"/>
                        <a:defRPr sz="2000" kern="1200">
                          <a:solidFill>
                            <a:schemeClr val="tx1"/>
                          </a:solidFill>
                          <a:latin typeface="+mn-lt"/>
                          <a:ea typeface="+mn-ea"/>
                          <a:cs typeface="+mn-cs"/>
                        </a:defRPr>
                      </a:lvl3pPr>
                      <a:lvl4pPr marL="2133600" lvl="3"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4pPr>
                      <a:lvl5pPr marL="2743200" lvl="4"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5pPr>
                    </a:lstStyle>
                    <a:p>
                      <a:pPr marL="0" lvl="0" indent="-266700" algn="ctr" defTabSz="914400" eaLnBrk="1" hangingPunct="1">
                        <a:lnSpc>
                          <a:spcPct val="90000"/>
                        </a:lnSpc>
                        <a:spcBef>
                          <a:spcPts val="1350"/>
                        </a:spcBef>
                        <a:buClr>
                          <a:srgbClr val="79A5E0"/>
                        </a:buClr>
                        <a:buSzPct val="60000"/>
                        <a:buFont typeface="Wingdings 2" panose="05020102010507070707" pitchFamily="18" charset="2"/>
                        <a:buNone/>
                      </a:pPr>
                      <a:r>
                        <a:rPr lang="zh-CN" altLang="en-US" sz="27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   CSCD</a:t>
                      </a:r>
                    </a:p>
                  </a:txBody>
                  <a:tcPr marL="90169" marR="90169" marT="47952" marB="47952"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52000"/>
                      </a:srgbClr>
                    </a:solidFill>
                  </a:tcPr>
                </a:tc>
                <a:extLst>
                  <a:ext uri="{0D108BD9-81ED-4DB2-BD59-A6C34878D82A}">
                    <a16:rowId xmlns:a16="http://schemas.microsoft.com/office/drawing/2014/main" val="10001"/>
                  </a:ext>
                </a:extLst>
              </a:tr>
              <a:tr h="880111">
                <a:tc>
                  <a:txBody>
                    <a:bodyPr/>
                    <a:lstStyle>
                      <a:lvl1pPr marL="457200" lvl="0" indent="-455930" algn="l" defTabSz="1219200" rtl="0" eaLnBrk="0" fontAlgn="base" hangingPunct="0">
                        <a:spcBef>
                          <a:spcPts val="125"/>
                        </a:spcBef>
                        <a:spcAft>
                          <a:spcPct val="0"/>
                        </a:spcAft>
                        <a:buChar char="•"/>
                        <a:defRPr sz="2800" kern="1200">
                          <a:solidFill>
                            <a:schemeClr val="tx1"/>
                          </a:solidFill>
                          <a:latin typeface="+mn-lt"/>
                          <a:ea typeface="+mn-ea"/>
                          <a:cs typeface="+mn-cs"/>
                        </a:defRPr>
                      </a:lvl1pPr>
                      <a:lvl2pPr marL="990600" lvl="1" indent="-379730" algn="l" defTabSz="1219200" rtl="0" eaLnBrk="0" fontAlgn="base" hangingPunct="0">
                        <a:spcBef>
                          <a:spcPts val="125"/>
                        </a:spcBef>
                        <a:spcAft>
                          <a:spcPct val="0"/>
                        </a:spcAft>
                        <a:buChar char="–"/>
                        <a:defRPr sz="2400" kern="1200">
                          <a:solidFill>
                            <a:schemeClr val="tx1"/>
                          </a:solidFill>
                          <a:latin typeface="+mn-lt"/>
                          <a:ea typeface="+mn-ea"/>
                          <a:cs typeface="+mn-cs"/>
                        </a:defRPr>
                      </a:lvl2pPr>
                      <a:lvl3pPr marL="1524000" lvl="2" indent="-303530" algn="l" defTabSz="1219200" rtl="0" eaLnBrk="0" fontAlgn="base" hangingPunct="0">
                        <a:spcBef>
                          <a:spcPts val="125"/>
                        </a:spcBef>
                        <a:spcAft>
                          <a:spcPct val="0"/>
                        </a:spcAft>
                        <a:buChar char="•"/>
                        <a:defRPr sz="2000" kern="1200">
                          <a:solidFill>
                            <a:schemeClr val="tx1"/>
                          </a:solidFill>
                          <a:latin typeface="+mn-lt"/>
                          <a:ea typeface="+mn-ea"/>
                          <a:cs typeface="+mn-cs"/>
                        </a:defRPr>
                      </a:lvl3pPr>
                      <a:lvl4pPr marL="2133600" lvl="3"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4pPr>
                      <a:lvl5pPr marL="2743200" lvl="4"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5pPr>
                    </a:lstStyle>
                    <a:p>
                      <a:pPr marL="0" lvl="0" indent="-266700" algn="ctr" defTabSz="914400" eaLnBrk="1" hangingPunct="1">
                        <a:lnSpc>
                          <a:spcPct val="90000"/>
                        </a:lnSpc>
                        <a:spcBef>
                          <a:spcPts val="1350"/>
                        </a:spcBef>
                        <a:buClr>
                          <a:srgbClr val="79A5E0"/>
                        </a:buClr>
                        <a:buSzPct val="60000"/>
                        <a:buFont typeface="Wingdings 2" panose="05020102010507070707" pitchFamily="18" charset="2"/>
                        <a:buNone/>
                      </a:pPr>
                      <a:r>
                        <a:rPr lang="zh-CN" altLang="en-US" sz="27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   SSCI </a:t>
                      </a:r>
                    </a:p>
                  </a:txBody>
                  <a:tcPr marL="90169" marR="90169" marT="46964" marB="46964"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52000"/>
                      </a:srgbClr>
                    </a:solidFill>
                  </a:tcPr>
                </a:tc>
                <a:tc>
                  <a:txBody>
                    <a:bodyPr/>
                    <a:lstStyle>
                      <a:lvl1pPr marL="457200" lvl="0" indent="-455930" algn="l" defTabSz="1219200" rtl="0" eaLnBrk="0" fontAlgn="base" hangingPunct="0">
                        <a:spcBef>
                          <a:spcPts val="125"/>
                        </a:spcBef>
                        <a:spcAft>
                          <a:spcPct val="0"/>
                        </a:spcAft>
                        <a:buChar char="•"/>
                        <a:defRPr sz="2800" kern="1200">
                          <a:solidFill>
                            <a:schemeClr val="tx1"/>
                          </a:solidFill>
                          <a:latin typeface="+mn-lt"/>
                          <a:ea typeface="+mn-ea"/>
                          <a:cs typeface="+mn-cs"/>
                        </a:defRPr>
                      </a:lvl1pPr>
                      <a:lvl2pPr marL="990600" lvl="1" indent="-379730" algn="l" defTabSz="1219200" rtl="0" eaLnBrk="0" fontAlgn="base" hangingPunct="0">
                        <a:spcBef>
                          <a:spcPts val="125"/>
                        </a:spcBef>
                        <a:spcAft>
                          <a:spcPct val="0"/>
                        </a:spcAft>
                        <a:buChar char="–"/>
                        <a:defRPr sz="2400" kern="1200">
                          <a:solidFill>
                            <a:schemeClr val="tx1"/>
                          </a:solidFill>
                          <a:latin typeface="+mn-lt"/>
                          <a:ea typeface="+mn-ea"/>
                          <a:cs typeface="+mn-cs"/>
                        </a:defRPr>
                      </a:lvl2pPr>
                      <a:lvl3pPr marL="1524000" lvl="2" indent="-303530" algn="l" defTabSz="1219200" rtl="0" eaLnBrk="0" fontAlgn="base" hangingPunct="0">
                        <a:spcBef>
                          <a:spcPts val="125"/>
                        </a:spcBef>
                        <a:spcAft>
                          <a:spcPct val="0"/>
                        </a:spcAft>
                        <a:buChar char="•"/>
                        <a:defRPr sz="2000" kern="1200">
                          <a:solidFill>
                            <a:schemeClr val="tx1"/>
                          </a:solidFill>
                          <a:latin typeface="+mn-lt"/>
                          <a:ea typeface="+mn-ea"/>
                          <a:cs typeface="+mn-cs"/>
                        </a:defRPr>
                      </a:lvl3pPr>
                      <a:lvl4pPr marL="2133600" lvl="3"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4pPr>
                      <a:lvl5pPr marL="2743200" lvl="4"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5pPr>
                    </a:lstStyle>
                    <a:p>
                      <a:pPr marL="0" lvl="0" indent="-266700" algn="ctr" defTabSz="914400" eaLnBrk="1" hangingPunct="1">
                        <a:lnSpc>
                          <a:spcPct val="90000"/>
                        </a:lnSpc>
                        <a:spcBef>
                          <a:spcPts val="1350"/>
                        </a:spcBef>
                        <a:buClr>
                          <a:srgbClr val="79A5E0"/>
                        </a:buClr>
                        <a:buSzPct val="60000"/>
                        <a:buFont typeface="Wingdings 2" panose="05020102010507070707" pitchFamily="18" charset="2"/>
                        <a:buNone/>
                      </a:pPr>
                      <a:r>
                        <a:rPr lang="zh-CN" altLang="en-US" sz="27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   CSSCI </a:t>
                      </a:r>
                    </a:p>
                  </a:txBody>
                  <a:tcPr marL="90169" marR="90169" marT="47952" marB="47952"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52000"/>
                      </a:srgbClr>
                    </a:solidFill>
                  </a:tcPr>
                </a:tc>
                <a:extLst>
                  <a:ext uri="{0D108BD9-81ED-4DB2-BD59-A6C34878D82A}">
                    <a16:rowId xmlns:a16="http://schemas.microsoft.com/office/drawing/2014/main" val="10002"/>
                  </a:ext>
                </a:extLst>
              </a:tr>
              <a:tr h="782320">
                <a:tc>
                  <a:txBody>
                    <a:bodyPr/>
                    <a:lstStyle>
                      <a:lvl1pPr marL="457200" lvl="0" indent="-455930" algn="l" defTabSz="1219200" rtl="0" eaLnBrk="0" fontAlgn="base" hangingPunct="0">
                        <a:spcBef>
                          <a:spcPts val="125"/>
                        </a:spcBef>
                        <a:spcAft>
                          <a:spcPct val="0"/>
                        </a:spcAft>
                        <a:buChar char="•"/>
                        <a:defRPr sz="2800" kern="1200">
                          <a:solidFill>
                            <a:schemeClr val="tx1"/>
                          </a:solidFill>
                          <a:latin typeface="+mn-lt"/>
                          <a:ea typeface="+mn-ea"/>
                          <a:cs typeface="+mn-cs"/>
                        </a:defRPr>
                      </a:lvl1pPr>
                      <a:lvl2pPr marL="990600" lvl="1" indent="-379730" algn="l" defTabSz="1219200" rtl="0" eaLnBrk="0" fontAlgn="base" hangingPunct="0">
                        <a:spcBef>
                          <a:spcPts val="125"/>
                        </a:spcBef>
                        <a:spcAft>
                          <a:spcPct val="0"/>
                        </a:spcAft>
                        <a:buChar char="–"/>
                        <a:defRPr sz="2400" kern="1200">
                          <a:solidFill>
                            <a:schemeClr val="tx1"/>
                          </a:solidFill>
                          <a:latin typeface="+mn-lt"/>
                          <a:ea typeface="+mn-ea"/>
                          <a:cs typeface="+mn-cs"/>
                        </a:defRPr>
                      </a:lvl2pPr>
                      <a:lvl3pPr marL="1524000" lvl="2" indent="-303530" algn="l" defTabSz="1219200" rtl="0" eaLnBrk="0" fontAlgn="base" hangingPunct="0">
                        <a:spcBef>
                          <a:spcPts val="125"/>
                        </a:spcBef>
                        <a:spcAft>
                          <a:spcPct val="0"/>
                        </a:spcAft>
                        <a:buChar char="•"/>
                        <a:defRPr sz="2000" kern="1200">
                          <a:solidFill>
                            <a:schemeClr val="tx1"/>
                          </a:solidFill>
                          <a:latin typeface="+mn-lt"/>
                          <a:ea typeface="+mn-ea"/>
                          <a:cs typeface="+mn-cs"/>
                        </a:defRPr>
                      </a:lvl3pPr>
                      <a:lvl4pPr marL="2133600" lvl="3"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4pPr>
                      <a:lvl5pPr marL="2743200" lvl="4"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5pPr>
                    </a:lstStyle>
                    <a:p>
                      <a:pPr marL="0" lvl="0" indent="-266700" algn="ctr" defTabSz="914400" eaLnBrk="1" hangingPunct="1">
                        <a:lnSpc>
                          <a:spcPct val="90000"/>
                        </a:lnSpc>
                        <a:spcBef>
                          <a:spcPts val="1350"/>
                        </a:spcBef>
                        <a:buClr>
                          <a:srgbClr val="79A5E0"/>
                        </a:buClr>
                        <a:buSzPct val="60000"/>
                        <a:buFont typeface="Wingdings 2" panose="05020102010507070707" pitchFamily="18" charset="2"/>
                        <a:buNone/>
                      </a:pPr>
                      <a:r>
                        <a:rPr lang="zh-CN" altLang="en-US" sz="27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   Scopus</a:t>
                      </a:r>
                    </a:p>
                  </a:txBody>
                  <a:tcPr marL="90169" marR="90169" marT="46964" marB="46964"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52000"/>
                      </a:srgbClr>
                    </a:solidFill>
                  </a:tcPr>
                </a:tc>
                <a:tc>
                  <a:txBody>
                    <a:bodyPr/>
                    <a:lstStyle>
                      <a:lvl1pPr marL="457200" lvl="0" indent="-455930" algn="l" defTabSz="1219200" rtl="0" eaLnBrk="0" fontAlgn="base" hangingPunct="0">
                        <a:spcBef>
                          <a:spcPts val="125"/>
                        </a:spcBef>
                        <a:spcAft>
                          <a:spcPct val="0"/>
                        </a:spcAft>
                        <a:buChar char="•"/>
                        <a:defRPr sz="2800" kern="1200">
                          <a:solidFill>
                            <a:schemeClr val="tx1"/>
                          </a:solidFill>
                          <a:latin typeface="+mn-lt"/>
                          <a:ea typeface="+mn-ea"/>
                          <a:cs typeface="+mn-cs"/>
                        </a:defRPr>
                      </a:lvl1pPr>
                      <a:lvl2pPr marL="990600" lvl="1" indent="-379730" algn="l" defTabSz="1219200" rtl="0" eaLnBrk="0" fontAlgn="base" hangingPunct="0">
                        <a:spcBef>
                          <a:spcPts val="125"/>
                        </a:spcBef>
                        <a:spcAft>
                          <a:spcPct val="0"/>
                        </a:spcAft>
                        <a:buChar char="–"/>
                        <a:defRPr sz="2400" kern="1200">
                          <a:solidFill>
                            <a:schemeClr val="tx1"/>
                          </a:solidFill>
                          <a:latin typeface="+mn-lt"/>
                          <a:ea typeface="+mn-ea"/>
                          <a:cs typeface="+mn-cs"/>
                        </a:defRPr>
                      </a:lvl2pPr>
                      <a:lvl3pPr marL="1524000" lvl="2" indent="-303530" algn="l" defTabSz="1219200" rtl="0" eaLnBrk="0" fontAlgn="base" hangingPunct="0">
                        <a:spcBef>
                          <a:spcPts val="125"/>
                        </a:spcBef>
                        <a:spcAft>
                          <a:spcPct val="0"/>
                        </a:spcAft>
                        <a:buChar char="•"/>
                        <a:defRPr sz="2000" kern="1200">
                          <a:solidFill>
                            <a:schemeClr val="tx1"/>
                          </a:solidFill>
                          <a:latin typeface="+mn-lt"/>
                          <a:ea typeface="+mn-ea"/>
                          <a:cs typeface="+mn-cs"/>
                        </a:defRPr>
                      </a:lvl3pPr>
                      <a:lvl4pPr marL="2133600" lvl="3"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4pPr>
                      <a:lvl5pPr marL="2743200" lvl="4"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5pPr>
                    </a:lstStyle>
                    <a:p>
                      <a:pPr marL="0" lvl="0" indent="-266700" algn="ctr" defTabSz="914400" eaLnBrk="1" hangingPunct="1">
                        <a:lnSpc>
                          <a:spcPct val="90000"/>
                        </a:lnSpc>
                        <a:spcBef>
                          <a:spcPts val="1350"/>
                        </a:spcBef>
                        <a:buClr>
                          <a:srgbClr val="79A5E0"/>
                        </a:buClr>
                        <a:buSzPct val="60000"/>
                        <a:buFont typeface="Wingdings 2" panose="05020102010507070707" pitchFamily="18" charset="2"/>
                        <a:buNone/>
                      </a:pPr>
                      <a:r>
                        <a:rPr lang="zh-CN" altLang="en-US" sz="27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   北大核心</a:t>
                      </a:r>
                    </a:p>
                  </a:txBody>
                  <a:tcPr marL="90169" marR="90169" marT="47952" marB="47952"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52000"/>
                      </a:srgbClr>
                    </a:solidFill>
                  </a:tcPr>
                </a:tc>
                <a:extLst>
                  <a:ext uri="{0D108BD9-81ED-4DB2-BD59-A6C34878D82A}">
                    <a16:rowId xmlns:a16="http://schemas.microsoft.com/office/drawing/2014/main" val="10003"/>
                  </a:ext>
                </a:extLst>
              </a:tr>
              <a:tr h="788671">
                <a:tc>
                  <a:txBody>
                    <a:bodyPr/>
                    <a:lstStyle>
                      <a:lvl1pPr marL="457200" lvl="0" indent="-455930" algn="l" defTabSz="1219200" rtl="0" eaLnBrk="0" fontAlgn="base" hangingPunct="0">
                        <a:spcBef>
                          <a:spcPts val="125"/>
                        </a:spcBef>
                        <a:spcAft>
                          <a:spcPct val="0"/>
                        </a:spcAft>
                        <a:buChar char="•"/>
                        <a:defRPr sz="2800" kern="1200">
                          <a:solidFill>
                            <a:schemeClr val="tx1"/>
                          </a:solidFill>
                          <a:latin typeface="+mn-lt"/>
                          <a:ea typeface="+mn-ea"/>
                          <a:cs typeface="+mn-cs"/>
                        </a:defRPr>
                      </a:lvl1pPr>
                      <a:lvl2pPr marL="990600" lvl="1" indent="-379730" algn="l" defTabSz="1219200" rtl="0" eaLnBrk="0" fontAlgn="base" hangingPunct="0">
                        <a:spcBef>
                          <a:spcPts val="125"/>
                        </a:spcBef>
                        <a:spcAft>
                          <a:spcPct val="0"/>
                        </a:spcAft>
                        <a:buChar char="–"/>
                        <a:defRPr sz="2400" kern="1200">
                          <a:solidFill>
                            <a:schemeClr val="tx1"/>
                          </a:solidFill>
                          <a:latin typeface="+mn-lt"/>
                          <a:ea typeface="+mn-ea"/>
                          <a:cs typeface="+mn-cs"/>
                        </a:defRPr>
                      </a:lvl2pPr>
                      <a:lvl3pPr marL="1524000" lvl="2" indent="-303530" algn="l" defTabSz="1219200" rtl="0" eaLnBrk="0" fontAlgn="base" hangingPunct="0">
                        <a:spcBef>
                          <a:spcPts val="125"/>
                        </a:spcBef>
                        <a:spcAft>
                          <a:spcPct val="0"/>
                        </a:spcAft>
                        <a:buChar char="•"/>
                        <a:defRPr sz="2000" kern="1200">
                          <a:solidFill>
                            <a:schemeClr val="tx1"/>
                          </a:solidFill>
                          <a:latin typeface="+mn-lt"/>
                          <a:ea typeface="+mn-ea"/>
                          <a:cs typeface="+mn-cs"/>
                        </a:defRPr>
                      </a:lvl3pPr>
                      <a:lvl4pPr marL="2133600" lvl="3"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4pPr>
                      <a:lvl5pPr marL="2743200" lvl="4"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5pPr>
                    </a:lstStyle>
                    <a:p>
                      <a:pPr marL="0" lvl="0" indent="0" algn="ctr" defTabSz="914400" eaLnBrk="1" hangingPunct="1">
                        <a:lnSpc>
                          <a:spcPct val="90000"/>
                        </a:lnSpc>
                        <a:spcBef>
                          <a:spcPts val="1350"/>
                        </a:spcBef>
                        <a:buClr>
                          <a:srgbClr val="79A5E0"/>
                        </a:buClr>
                        <a:buSzPct val="60000"/>
                        <a:buFont typeface="Wingdings 2" panose="05020102010507070707" pitchFamily="18" charset="2"/>
                        <a:buNone/>
                      </a:pPr>
                      <a:r>
                        <a:rPr lang="zh-CN" altLang="en-US" sz="27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sz="27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EI</a:t>
                      </a:r>
                      <a:endParaRPr lang="zh-CN" altLang="en-US" sz="27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a:txBody>
                  <a:tcPr marL="90169" marR="90169" marT="46964" marB="46964"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alpha val="52000"/>
                      </a:srgbClr>
                    </a:solidFill>
                  </a:tcPr>
                </a:tc>
                <a:tc>
                  <a:txBody>
                    <a:bodyPr/>
                    <a:lstStyle>
                      <a:lvl1pPr marL="457200" lvl="0" indent="-455930" algn="l" defTabSz="1219200" rtl="0" eaLnBrk="0" fontAlgn="base" hangingPunct="0">
                        <a:spcBef>
                          <a:spcPts val="125"/>
                        </a:spcBef>
                        <a:spcAft>
                          <a:spcPct val="0"/>
                        </a:spcAft>
                        <a:buChar char="•"/>
                        <a:defRPr sz="2800" kern="1200">
                          <a:solidFill>
                            <a:schemeClr val="tx1"/>
                          </a:solidFill>
                          <a:latin typeface="+mn-lt"/>
                          <a:ea typeface="+mn-ea"/>
                          <a:cs typeface="+mn-cs"/>
                        </a:defRPr>
                      </a:lvl1pPr>
                      <a:lvl2pPr marL="990600" lvl="1" indent="-379730" algn="l" defTabSz="1219200" rtl="0" eaLnBrk="0" fontAlgn="base" hangingPunct="0">
                        <a:spcBef>
                          <a:spcPts val="125"/>
                        </a:spcBef>
                        <a:spcAft>
                          <a:spcPct val="0"/>
                        </a:spcAft>
                        <a:buChar char="–"/>
                        <a:defRPr sz="2400" kern="1200">
                          <a:solidFill>
                            <a:schemeClr val="tx1"/>
                          </a:solidFill>
                          <a:latin typeface="+mn-lt"/>
                          <a:ea typeface="+mn-ea"/>
                          <a:cs typeface="+mn-cs"/>
                        </a:defRPr>
                      </a:lvl2pPr>
                      <a:lvl3pPr marL="1524000" lvl="2" indent="-303530" algn="l" defTabSz="1219200" rtl="0" eaLnBrk="0" fontAlgn="base" hangingPunct="0">
                        <a:spcBef>
                          <a:spcPts val="125"/>
                        </a:spcBef>
                        <a:spcAft>
                          <a:spcPct val="0"/>
                        </a:spcAft>
                        <a:buChar char="•"/>
                        <a:defRPr sz="2000" kern="1200">
                          <a:solidFill>
                            <a:schemeClr val="tx1"/>
                          </a:solidFill>
                          <a:latin typeface="+mn-lt"/>
                          <a:ea typeface="+mn-ea"/>
                          <a:cs typeface="+mn-cs"/>
                        </a:defRPr>
                      </a:lvl3pPr>
                      <a:lvl4pPr marL="2133600" lvl="3"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4pPr>
                      <a:lvl5pPr marL="2743200" lvl="4" indent="-303530" algn="l" defTabSz="1219200" rtl="0" eaLnBrk="0" fontAlgn="base" hangingPunct="0">
                        <a:spcBef>
                          <a:spcPts val="125"/>
                        </a:spcBef>
                        <a:spcAft>
                          <a:spcPct val="0"/>
                        </a:spcAft>
                        <a:buChar char="»"/>
                        <a:defRPr sz="1800" kern="1200">
                          <a:solidFill>
                            <a:schemeClr val="tx1"/>
                          </a:solidFill>
                          <a:latin typeface="+mn-lt"/>
                          <a:ea typeface="+mn-ea"/>
                          <a:cs typeface="+mn-cs"/>
                        </a:defRPr>
                      </a:lvl5pPr>
                    </a:lstStyle>
                    <a:p>
                      <a:pPr marL="0" lvl="0" indent="0" algn="ctr" defTabSz="914400" eaLnBrk="1" hangingPunct="1">
                        <a:spcBef>
                          <a:spcPct val="0"/>
                        </a:spcBef>
                        <a:buNone/>
                      </a:pPr>
                      <a:endParaRPr lang="zh-CN" altLang="en-US" sz="27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a:txBody>
                  <a:tcPr marL="90169" marR="90169" marT="47952" marB="47952"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alpha val="52000"/>
                      </a:srgbClr>
                    </a:solidFill>
                  </a:tcPr>
                </a:tc>
                <a:extLst>
                  <a:ext uri="{0D108BD9-81ED-4DB2-BD59-A6C34878D82A}">
                    <a16:rowId xmlns:a16="http://schemas.microsoft.com/office/drawing/2014/main" val="10004"/>
                  </a:ext>
                </a:extLst>
              </a:tr>
              <a:tr h="789305">
                <a:tc>
                  <a:txBody>
                    <a:bodyPr/>
                    <a:lstStyle/>
                    <a:p>
                      <a:pPr marL="0" lvl="0" indent="0" algn="ctr" defTabSz="914400" eaLnBrk="1" hangingPunct="1">
                        <a:lnSpc>
                          <a:spcPct val="90000"/>
                        </a:lnSpc>
                        <a:spcBef>
                          <a:spcPts val="1350"/>
                        </a:spcBef>
                        <a:buClr>
                          <a:srgbClr val="79A5E0"/>
                        </a:buClr>
                        <a:buSzPct val="60000"/>
                        <a:buFont typeface="Wingdings 2" panose="05020102010507070707" pitchFamily="18" charset="2"/>
                        <a:buNone/>
                      </a:pPr>
                      <a:r>
                        <a:rPr lang="en-US" altLang="zh-CN" sz="27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  ESI</a:t>
                      </a:r>
                      <a:endParaRPr lang="zh-CN" altLang="en-US" sz="27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a:txBody>
                  <a:tcPr marL="90169" marR="90169" marT="46964" marB="46964" anchor="ctr">
                    <a:lnL w="12700" cap="flat" cmpd="sng">
                      <a:solidFill>
                        <a:srgbClr val="FFFFFF"/>
                      </a:solidFill>
                      <a:prstDash val="soli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52000"/>
                      </a:srgbClr>
                    </a:solidFill>
                  </a:tcPr>
                </a:tc>
                <a:tc>
                  <a:txBody>
                    <a:bodyPr/>
                    <a:lstStyle/>
                    <a:p>
                      <a:pPr marL="0" lvl="0" indent="0" algn="ctr" defTabSz="914400" eaLnBrk="1" hangingPunct="1">
                        <a:spcBef>
                          <a:spcPct val="0"/>
                        </a:spcBef>
                        <a:buNone/>
                      </a:pPr>
                      <a:endParaRPr lang="zh-CN" altLang="en-US" sz="27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a:txBody>
                  <a:tcPr marL="90169" marR="90169" marT="47952" marB="47952" anchor="ctr">
                    <a:lnL w="12700" cap="flat" cmpd="sng" algn="ctr">
                      <a:solidFill>
                        <a:srgbClr val="FFFFFF"/>
                      </a:solidFill>
                      <a:prstDash val="solid"/>
                      <a:roun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52000"/>
                      </a:srgbClr>
                    </a:solidFill>
                  </a:tcPr>
                </a:tc>
                <a:extLst>
                  <a:ext uri="{0D108BD9-81ED-4DB2-BD59-A6C34878D82A}">
                    <a16:rowId xmlns:a16="http://schemas.microsoft.com/office/drawing/2014/main" val="10005"/>
                  </a:ext>
                </a:extLst>
              </a:tr>
            </a:tbl>
          </a:graphicData>
        </a:graphic>
      </p:graphicFrame>
      <p:sp>
        <p:nvSpPr>
          <p:cNvPr id="5" name="圆角矩形标注 3"/>
          <p:cNvSpPr/>
          <p:nvPr/>
        </p:nvSpPr>
        <p:spPr>
          <a:xfrm>
            <a:off x="2927648" y="2991757"/>
            <a:ext cx="4271963" cy="935039"/>
          </a:xfrm>
          <a:prstGeom prst="wedgeRoundRectCallout">
            <a:avLst>
              <a:gd name="adj1" fmla="val 3743"/>
              <a:gd name="adj2" fmla="val -70075"/>
              <a:gd name="adj3" fmla="val 16667"/>
            </a:avLst>
          </a:prstGeom>
          <a:solidFill>
            <a:srgbClr val="00B050"/>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stStyle>
          <a:p>
            <a:pPr algn="ctr" defTabSz="913765"/>
            <a:r>
              <a:rPr lang="zh-CN" altLang="en-US" sz="2600" b="1" dirty="0">
                <a:solidFill>
                  <a:prstClr val="white"/>
                </a:solidFill>
                <a:latin typeface="微软雅黑" panose="020B0503020204020204" pitchFamily="34" charset="-122"/>
                <a:ea typeface="微软雅黑" panose="020B0503020204020204" pitchFamily="34" charset="-122"/>
              </a:rPr>
              <a:t>国际公认最权威</a:t>
            </a:r>
          </a:p>
          <a:p>
            <a:pPr algn="ctr" defTabSz="913765"/>
            <a:r>
              <a:rPr lang="zh-CN" altLang="en-US" sz="2600" b="1" dirty="0">
                <a:solidFill>
                  <a:prstClr val="white"/>
                </a:solidFill>
                <a:latin typeface="微软雅黑" panose="020B0503020204020204" pitchFamily="34" charset="-122"/>
                <a:ea typeface="微软雅黑" panose="020B0503020204020204" pitchFamily="34" charset="-122"/>
              </a:rPr>
              <a:t>自然科学、工程技术领域</a:t>
            </a:r>
          </a:p>
        </p:txBody>
      </p:sp>
      <p:sp>
        <p:nvSpPr>
          <p:cNvPr id="6" name="圆角矩形标注 4"/>
          <p:cNvSpPr/>
          <p:nvPr/>
        </p:nvSpPr>
        <p:spPr>
          <a:xfrm>
            <a:off x="3287217" y="3962530"/>
            <a:ext cx="3552825" cy="1008063"/>
          </a:xfrm>
          <a:prstGeom prst="wedgeRoundRectCallout">
            <a:avLst>
              <a:gd name="adj1" fmla="val 331"/>
              <a:gd name="adj2" fmla="val -85665"/>
              <a:gd name="adj3" fmla="val 16667"/>
            </a:avLst>
          </a:prstGeom>
          <a:solidFill>
            <a:srgbClr val="00B050"/>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stStyle>
          <a:p>
            <a:pPr algn="ctr" defTabSz="913765"/>
            <a:r>
              <a:rPr lang="en-US" altLang="zh-CN" sz="2600" b="1" dirty="0">
                <a:solidFill>
                  <a:prstClr val="white"/>
                </a:solidFill>
                <a:latin typeface="微软雅黑" panose="020B0503020204020204" pitchFamily="34" charset="-122"/>
                <a:ea typeface="微软雅黑" panose="020B0503020204020204" pitchFamily="34" charset="-122"/>
              </a:rPr>
              <a:t>SCI</a:t>
            </a:r>
            <a:r>
              <a:rPr lang="zh-CN" altLang="en-US" sz="2600" b="1" dirty="0">
                <a:solidFill>
                  <a:prstClr val="white"/>
                </a:solidFill>
                <a:latin typeface="微软雅黑" panose="020B0503020204020204" pitchFamily="34" charset="-122"/>
                <a:ea typeface="微软雅黑" panose="020B0503020204020204" pitchFamily="34" charset="-122"/>
              </a:rPr>
              <a:t>的姊妹篇</a:t>
            </a:r>
          </a:p>
          <a:p>
            <a:pPr algn="ctr" defTabSz="913765"/>
            <a:r>
              <a:rPr lang="zh-CN" altLang="en-US" sz="2600" b="1" dirty="0">
                <a:solidFill>
                  <a:prstClr val="white"/>
                </a:solidFill>
                <a:latin typeface="微软雅黑" panose="020B0503020204020204" pitchFamily="34" charset="-122"/>
                <a:ea typeface="微软雅黑" panose="020B0503020204020204" pitchFamily="34" charset="-122"/>
              </a:rPr>
              <a:t>社会科学领域</a:t>
            </a:r>
          </a:p>
        </p:txBody>
      </p:sp>
      <p:sp>
        <p:nvSpPr>
          <p:cNvPr id="7" name="圆角矩形标注 5"/>
          <p:cNvSpPr/>
          <p:nvPr/>
        </p:nvSpPr>
        <p:spPr>
          <a:xfrm>
            <a:off x="2639616" y="4976202"/>
            <a:ext cx="5086880" cy="1008063"/>
          </a:xfrm>
          <a:prstGeom prst="wedgeRoundRectCallout">
            <a:avLst>
              <a:gd name="adj1" fmla="val 331"/>
              <a:gd name="adj2" fmla="val -85665"/>
              <a:gd name="adj3" fmla="val 16667"/>
            </a:avLst>
          </a:prstGeom>
          <a:solidFill>
            <a:srgbClr val="00B050"/>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stStyle>
          <a:p>
            <a:pPr algn="ctr" defTabSz="913765"/>
            <a:r>
              <a:rPr lang="zh-CN" altLang="en-US" sz="2600" b="1" dirty="0">
                <a:solidFill>
                  <a:prstClr val="white"/>
                </a:solidFill>
                <a:latin typeface="微软雅黑" panose="020B0503020204020204" pitchFamily="34" charset="-122"/>
                <a:ea typeface="微软雅黑" panose="020B0503020204020204" pitchFamily="34" charset="-122"/>
              </a:rPr>
              <a:t>全世界最大的摘要和引文数据库科技、医学类文献</a:t>
            </a:r>
          </a:p>
        </p:txBody>
      </p:sp>
      <p:sp>
        <p:nvSpPr>
          <p:cNvPr id="8" name="圆角矩形标注 2"/>
          <p:cNvSpPr/>
          <p:nvPr/>
        </p:nvSpPr>
        <p:spPr>
          <a:xfrm>
            <a:off x="3025668" y="5838091"/>
            <a:ext cx="2434591" cy="778511"/>
          </a:xfrm>
          <a:prstGeom prst="wedgeRoundRectCallout">
            <a:avLst>
              <a:gd name="adj1" fmla="val 331"/>
              <a:gd name="adj2" fmla="val -85665"/>
              <a:gd name="adj3" fmla="val 16667"/>
            </a:avLst>
          </a:prstGeom>
          <a:solidFill>
            <a:srgbClr val="00B050"/>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stStyle>
          <a:p>
            <a:pPr algn="ctr" defTabSz="913765"/>
            <a:r>
              <a:rPr lang="zh-CN" altLang="en-US" sz="2600" b="1" dirty="0">
                <a:solidFill>
                  <a:prstClr val="white"/>
                </a:solidFill>
                <a:latin typeface="微软雅黑" panose="020B0503020204020204" pitchFamily="34" charset="-122"/>
                <a:ea typeface="微软雅黑" panose="020B0503020204020204" pitchFamily="34" charset="-122"/>
              </a:rPr>
              <a:t>工程技术领域</a:t>
            </a:r>
          </a:p>
        </p:txBody>
      </p:sp>
      <p:sp>
        <p:nvSpPr>
          <p:cNvPr id="9" name="圆角矩形标注 6"/>
          <p:cNvSpPr/>
          <p:nvPr/>
        </p:nvSpPr>
        <p:spPr>
          <a:xfrm>
            <a:off x="4077048" y="6092602"/>
            <a:ext cx="2783623" cy="774700"/>
          </a:xfrm>
          <a:prstGeom prst="wedgeRoundRectCallout">
            <a:avLst>
              <a:gd name="adj1" fmla="val 331"/>
              <a:gd name="adj2" fmla="val -85665"/>
              <a:gd name="adj3" fmla="val 16667"/>
            </a:avLst>
          </a:prstGeom>
          <a:solidFill>
            <a:srgbClr val="00B050"/>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stStyle>
          <a:p>
            <a:pPr algn="ctr" defTabSz="913765"/>
            <a:r>
              <a:rPr lang="en-US" altLang="zh-CN" sz="2600" b="1" dirty="0">
                <a:solidFill>
                  <a:prstClr val="white"/>
                </a:solidFill>
                <a:latin typeface="微软雅黑" panose="020B0503020204020204" pitchFamily="34" charset="-122"/>
                <a:ea typeface="微软雅黑" panose="020B0503020204020204" pitchFamily="34" charset="-122"/>
              </a:rPr>
              <a:t>22</a:t>
            </a:r>
            <a:r>
              <a:rPr lang="zh-CN" altLang="en-US" sz="2600" b="1" dirty="0">
                <a:solidFill>
                  <a:prstClr val="white"/>
                </a:solidFill>
                <a:latin typeface="微软雅黑" panose="020B0503020204020204" pitchFamily="34" charset="-122"/>
                <a:ea typeface="微软雅黑" panose="020B0503020204020204" pitchFamily="34" charset="-122"/>
              </a:rPr>
              <a:t>个学科领域</a:t>
            </a:r>
          </a:p>
          <a:p>
            <a:pPr algn="ctr" defTabSz="913765"/>
            <a:r>
              <a:rPr lang="zh-CN" altLang="en-US" sz="2600" b="1" dirty="0">
                <a:solidFill>
                  <a:prstClr val="white"/>
                </a:solidFill>
                <a:latin typeface="微软雅黑" panose="020B0503020204020204" pitchFamily="34" charset="-122"/>
                <a:ea typeface="微软雅黑" panose="020B0503020204020204" pitchFamily="34" charset="-122"/>
              </a:rPr>
              <a:t>评价指标数据库</a:t>
            </a:r>
          </a:p>
        </p:txBody>
      </p:sp>
      <p:sp>
        <p:nvSpPr>
          <p:cNvPr id="10" name="圆角矩形标注 7"/>
          <p:cNvSpPr/>
          <p:nvPr/>
        </p:nvSpPr>
        <p:spPr>
          <a:xfrm>
            <a:off x="7660217" y="3145845"/>
            <a:ext cx="4130164" cy="1136651"/>
          </a:xfrm>
          <a:prstGeom prst="wedgeRoundRectCallout">
            <a:avLst>
              <a:gd name="adj1" fmla="val 331"/>
              <a:gd name="adj2" fmla="val -85665"/>
              <a:gd name="adj3" fmla="val 16667"/>
            </a:avLst>
          </a:prstGeom>
          <a:solidFill>
            <a:srgbClr val="00B050"/>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stStyle>
          <a:p>
            <a:pPr algn="ctr" defTabSz="913765"/>
            <a:r>
              <a:rPr lang="zh-CN" altLang="en-US" sz="2600" b="1" dirty="0">
                <a:solidFill>
                  <a:prstClr val="white"/>
                </a:solidFill>
                <a:latin typeface="微软雅黑" panose="020B0503020204020204" pitchFamily="34" charset="-122"/>
                <a:ea typeface="微软雅黑" panose="020B0503020204020204" pitchFamily="34" charset="-122"/>
              </a:rPr>
              <a:t>中国的</a:t>
            </a:r>
            <a:r>
              <a:rPr lang="en-US" altLang="zh-CN" sz="2600" b="1" dirty="0">
                <a:solidFill>
                  <a:prstClr val="white"/>
                </a:solidFill>
                <a:latin typeface="微软雅黑" panose="020B0503020204020204" pitchFamily="34" charset="-122"/>
                <a:ea typeface="微软雅黑" panose="020B0503020204020204" pitchFamily="34" charset="-122"/>
              </a:rPr>
              <a:t>SCI</a:t>
            </a:r>
          </a:p>
          <a:p>
            <a:pPr algn="ctr" defTabSz="913765"/>
            <a:r>
              <a:rPr lang="zh-CN" altLang="en-US" sz="2600" b="1" dirty="0">
                <a:solidFill>
                  <a:prstClr val="white"/>
                </a:solidFill>
                <a:latin typeface="微软雅黑" panose="020B0503020204020204" pitchFamily="34" charset="-122"/>
                <a:ea typeface="微软雅黑" panose="020B0503020204020204" pitchFamily="34" charset="-122"/>
              </a:rPr>
              <a:t>自然科学、工程技术领域</a:t>
            </a:r>
          </a:p>
        </p:txBody>
      </p:sp>
      <p:sp>
        <p:nvSpPr>
          <p:cNvPr id="11" name="圆角矩形标注 8"/>
          <p:cNvSpPr/>
          <p:nvPr/>
        </p:nvSpPr>
        <p:spPr>
          <a:xfrm>
            <a:off x="7824192" y="4249867"/>
            <a:ext cx="3175000" cy="720725"/>
          </a:xfrm>
          <a:prstGeom prst="wedgeRoundRectCallout">
            <a:avLst>
              <a:gd name="adj1" fmla="val 1680"/>
              <a:gd name="adj2" fmla="val -103959"/>
              <a:gd name="adj3" fmla="val 16667"/>
            </a:avLst>
          </a:prstGeom>
          <a:solidFill>
            <a:srgbClr val="00B050"/>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stStyle>
          <a:p>
            <a:pPr algn="ctr" defTabSz="913765"/>
            <a:r>
              <a:rPr lang="zh-CN" altLang="en-US" sz="2600" b="1" dirty="0">
                <a:solidFill>
                  <a:prstClr val="white"/>
                </a:solidFill>
                <a:latin typeface="微软雅黑" panose="020B0503020204020204" pitchFamily="34" charset="-122"/>
                <a:ea typeface="微软雅黑" panose="020B0503020204020204" pitchFamily="34" charset="-122"/>
              </a:rPr>
              <a:t>中文社会科学领域</a:t>
            </a:r>
          </a:p>
        </p:txBody>
      </p:sp>
      <p:sp>
        <p:nvSpPr>
          <p:cNvPr id="12" name="圆角矩形标注 9"/>
          <p:cNvSpPr/>
          <p:nvPr/>
        </p:nvSpPr>
        <p:spPr>
          <a:xfrm>
            <a:off x="7831244" y="5066906"/>
            <a:ext cx="3392488" cy="942975"/>
          </a:xfrm>
          <a:prstGeom prst="wedgeRoundRectCallout">
            <a:avLst>
              <a:gd name="adj1" fmla="val 331"/>
              <a:gd name="adj2" fmla="val -85665"/>
              <a:gd name="adj3" fmla="val 16667"/>
            </a:avLst>
          </a:prstGeom>
          <a:solidFill>
            <a:srgbClr val="00B050"/>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stStyle>
          <a:p>
            <a:pPr algn="ctr" defTabSz="913765"/>
            <a:r>
              <a:rPr lang="zh-CN" altLang="en-US" sz="2600" b="1" dirty="0">
                <a:solidFill>
                  <a:prstClr val="white"/>
                </a:solidFill>
                <a:latin typeface="微软雅黑" panose="020B0503020204020204" pitchFamily="34" charset="-122"/>
                <a:ea typeface="微软雅黑" panose="020B0503020204020204" pitchFamily="34" charset="-122"/>
              </a:rPr>
              <a:t>涵盖各学科领域</a:t>
            </a:r>
          </a:p>
          <a:p>
            <a:pPr algn="ctr" defTabSz="913765"/>
            <a:r>
              <a:rPr lang="zh-CN" altLang="en-US" sz="2600" b="1" dirty="0">
                <a:solidFill>
                  <a:prstClr val="white"/>
                </a:solidFill>
                <a:latin typeface="微软雅黑" panose="020B0503020204020204" pitchFamily="34" charset="-122"/>
                <a:ea typeface="微软雅黑" panose="020B0503020204020204" pitchFamily="34" charset="-122"/>
              </a:rPr>
              <a:t>中文学术期刊</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xit" presetSubtype="32" fill="hold" grpId="1" nodeType="clickEffect">
                                  <p:stCondLst>
                                    <p:cond delay="0"/>
                                  </p:stCondLst>
                                  <p:childTnLst>
                                    <p:animEffect transition="out" filter="box(out)">
                                      <p:cBhvr>
                                        <p:cTn id="37" dur="1000"/>
                                        <p:tgtEl>
                                          <p:spTgt spid="7"/>
                                        </p:tgtEl>
                                      </p:cBhvr>
                                    </p:animEffect>
                                    <p:set>
                                      <p:cBhvr>
                                        <p:cTn id="38" dur="1" fill="hold">
                                          <p:stCondLst>
                                            <p:cond delay="9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6" presetClass="entr" presetSubtype="3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circle(out)">
                                      <p:cBhvr>
                                        <p:cTn id="43" dur="1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9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circle(in)">
                                      <p:cBhvr>
                                        <p:cTn id="52" dur="1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xit" presetSubtype="32" fill="hold" grpId="1" nodeType="clickEffect">
                                  <p:stCondLst>
                                    <p:cond delay="0"/>
                                  </p:stCondLst>
                                  <p:childTnLst>
                                    <p:animEffect transition="out" filter="box(out)">
                                      <p:cBhvr>
                                        <p:cTn id="56" dur="1000"/>
                                        <p:tgtEl>
                                          <p:spTgt spid="9"/>
                                        </p:tgtEl>
                                      </p:cBhvr>
                                    </p:animEffect>
                                    <p:set>
                                      <p:cBhvr>
                                        <p:cTn id="57" dur="1" fill="hold">
                                          <p:stCondLst>
                                            <p:cond delay="999"/>
                                          </p:stCondLst>
                                        </p:cTn>
                                        <p:tgtEl>
                                          <p:spTgt spid="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circle(in)">
                                      <p:cBhvr>
                                        <p:cTn id="62" dur="10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999"/>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circle(in)">
                                      <p:cBhvr>
                                        <p:cTn id="71" dur="10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999"/>
                                          </p:stCondLst>
                                        </p:cTn>
                                        <p:tgtEl>
                                          <p:spTgt spid="1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circle(in)">
                                      <p:cBhvr>
                                        <p:cTn id="80" dur="1000"/>
                                        <p:tgtEl>
                                          <p:spTgt spid="12"/>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6" grpId="1" bldLvl="0" animBg="1"/>
      <p:bldP spid="7" grpId="0" bldLvl="0" animBg="1"/>
      <p:bldP spid="7" grpId="1" bldLvl="0" animBg="1"/>
      <p:bldP spid="8" grpId="0" bldLvl="0" animBg="1"/>
      <p:bldP spid="8" grpId="1" bldLvl="0" animBg="1"/>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2" name="矩形 1"/>
          <p:cNvSpPr/>
          <p:nvPr/>
        </p:nvSpPr>
        <p:spPr>
          <a:xfrm>
            <a:off x="911424" y="1892829"/>
            <a:ext cx="6096000" cy="3100845"/>
          </a:xfrm>
          <a:prstGeom prst="rect">
            <a:avLst/>
          </a:prstGeom>
        </p:spPr>
        <p:txBody>
          <a:bodyPr lIns="121917" tIns="60958" rIns="121917" bIns="60958">
            <a:spAutoFit/>
          </a:bodyPr>
          <a:lstStyle/>
          <a:p>
            <a:pPr lvl="0" fontAlgn="base">
              <a:lnSpc>
                <a:spcPct val="150000"/>
              </a:lnSpc>
              <a:spcBef>
                <a:spcPct val="0"/>
              </a:spcBef>
              <a:spcAft>
                <a:spcPct val="0"/>
              </a:spcAft>
              <a:defRPr/>
            </a:pPr>
            <a:r>
              <a:rPr lang="zh-CN" altLang="en-US" sz="4300" b="1" dirty="0">
                <a:solidFill>
                  <a:srgbClr val="5791CD"/>
                </a:solidFill>
                <a:latin typeface="微软雅黑" panose="020B0503020204020204" pitchFamily="34" charset="-122"/>
                <a:ea typeface="微软雅黑" panose="020B0503020204020204" pitchFamily="34" charset="-122"/>
                <a:sym typeface="微软雅黑" panose="020B0503020204020204" pitchFamily="34" charset="-122"/>
              </a:rPr>
              <a:t>结合自己的专业，应该去哪些收录体系找核心期刊？</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0203" y="1469955"/>
            <a:ext cx="3895059" cy="3154997"/>
          </a:xfrm>
          <a:prstGeom prst="rect">
            <a:avLst/>
          </a:prstGeom>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405063" y="2384426"/>
            <a:ext cx="2468563" cy="3830639"/>
          </a:xfrm>
          <a:prstGeom prst="roundRect">
            <a:avLst/>
          </a:prstGeom>
          <a:noFill/>
          <a:ln w="2222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endParaRPr lang="zh-CN" altLang="en-US" noProof="1"/>
          </a:p>
        </p:txBody>
      </p:sp>
      <p:sp>
        <p:nvSpPr>
          <p:cNvPr id="9" name="圆角矩形 8"/>
          <p:cNvSpPr/>
          <p:nvPr/>
        </p:nvSpPr>
        <p:spPr>
          <a:xfrm>
            <a:off x="7473951" y="2376489"/>
            <a:ext cx="2465388" cy="3805239"/>
          </a:xfrm>
          <a:prstGeom prst="roundRect">
            <a:avLst/>
          </a:prstGeom>
          <a:noFill/>
          <a:ln w="254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endParaRPr lang="zh-CN" altLang="en-US" noProof="1"/>
          </a:p>
        </p:txBody>
      </p:sp>
      <p:sp>
        <p:nvSpPr>
          <p:cNvPr id="12" name="圆角矩形 11"/>
          <p:cNvSpPr/>
          <p:nvPr/>
        </p:nvSpPr>
        <p:spPr>
          <a:xfrm>
            <a:off x="2403475" y="1263651"/>
            <a:ext cx="2452688" cy="84137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3600" b="1" noProof="1">
                <a:solidFill>
                  <a:srgbClr val="FFFFFF"/>
                </a:solidFill>
                <a:latin typeface="微软雅黑" panose="020B0503020204020204" pitchFamily="34" charset="-122"/>
                <a:ea typeface="微软雅黑" panose="020B0503020204020204" pitchFamily="34" charset="-122"/>
                <a:cs typeface="+mn-ea"/>
              </a:rPr>
              <a:t>自然科学</a:t>
            </a:r>
          </a:p>
        </p:txBody>
      </p:sp>
      <p:sp>
        <p:nvSpPr>
          <p:cNvPr id="11" name="圆角矩形 10"/>
          <p:cNvSpPr/>
          <p:nvPr/>
        </p:nvSpPr>
        <p:spPr>
          <a:xfrm>
            <a:off x="7459663" y="1263651"/>
            <a:ext cx="2452688" cy="841375"/>
          </a:xfrm>
          <a:prstGeom prst="roundRect">
            <a:avLst/>
          </a:prstGeom>
          <a:solidFill>
            <a:srgbClr val="5791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3600" b="1" noProof="1">
                <a:solidFill>
                  <a:srgbClr val="FFFFFF"/>
                </a:solidFill>
                <a:latin typeface="微软雅黑" panose="020B0503020204020204" pitchFamily="34" charset="-122"/>
                <a:ea typeface="微软雅黑" panose="020B0503020204020204" pitchFamily="34" charset="-122"/>
                <a:cs typeface="+mn-ea"/>
              </a:rPr>
              <a:t>社会科学</a:t>
            </a:r>
          </a:p>
        </p:txBody>
      </p:sp>
      <p:sp>
        <p:nvSpPr>
          <p:cNvPr id="13" name="流程图: 可选过程 12"/>
          <p:cNvSpPr/>
          <p:nvPr/>
        </p:nvSpPr>
        <p:spPr>
          <a:xfrm>
            <a:off x="2711452" y="5051425"/>
            <a:ext cx="1800225" cy="863600"/>
          </a:xfrm>
          <a:prstGeom prst="flowChartAlternateProcess">
            <a:avLst/>
          </a:prstGeom>
          <a:solidFill>
            <a:srgbClr val="5791C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en-US" altLang="zh-CN" sz="3600" b="1" noProof="1">
                <a:solidFill>
                  <a:srgbClr val="FFFFFF"/>
                </a:solidFill>
                <a:latin typeface="微软雅黑" panose="020B0503020204020204" pitchFamily="34" charset="-122"/>
                <a:ea typeface="微软雅黑" panose="020B0503020204020204" pitchFamily="34" charset="-122"/>
                <a:cs typeface="+mn-ea"/>
              </a:rPr>
              <a:t>CSCD</a:t>
            </a:r>
          </a:p>
        </p:txBody>
      </p:sp>
      <p:sp>
        <p:nvSpPr>
          <p:cNvPr id="14" name="流程图: 可选过程 13"/>
          <p:cNvSpPr/>
          <p:nvPr/>
        </p:nvSpPr>
        <p:spPr>
          <a:xfrm>
            <a:off x="2711452" y="3944939"/>
            <a:ext cx="1800225" cy="865188"/>
          </a:xfrm>
          <a:prstGeom prst="flowChartAlternateProcess">
            <a:avLst/>
          </a:prstGeom>
          <a:solidFill>
            <a:srgbClr val="5791C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en-US" altLang="zh-CN" sz="3600" b="1" noProof="1">
                <a:solidFill>
                  <a:srgbClr val="FFFFFF"/>
                </a:solidFill>
                <a:latin typeface="微软雅黑" panose="020B0503020204020204" pitchFamily="34" charset="-122"/>
                <a:ea typeface="微软雅黑" panose="020B0503020204020204" pitchFamily="34" charset="-122"/>
                <a:cs typeface="+mn-ea"/>
              </a:rPr>
              <a:t>EI</a:t>
            </a:r>
          </a:p>
        </p:txBody>
      </p:sp>
      <p:sp>
        <p:nvSpPr>
          <p:cNvPr id="15" name="流程图: 可选过程 14"/>
          <p:cNvSpPr/>
          <p:nvPr/>
        </p:nvSpPr>
        <p:spPr>
          <a:xfrm>
            <a:off x="2713039" y="2716214"/>
            <a:ext cx="1798639" cy="865188"/>
          </a:xfrm>
          <a:prstGeom prst="flowChartAlternateProcess">
            <a:avLst/>
          </a:prstGeom>
          <a:solidFill>
            <a:srgbClr val="5791C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en-US" altLang="zh-CN" sz="3600" b="1" noProof="1">
                <a:solidFill>
                  <a:srgbClr val="FFFFFF"/>
                </a:solidFill>
                <a:latin typeface="微软雅黑" panose="020B0503020204020204" pitchFamily="34" charset="-122"/>
                <a:ea typeface="微软雅黑" panose="020B0503020204020204" pitchFamily="34" charset="-122"/>
                <a:cs typeface="+mn-ea"/>
              </a:rPr>
              <a:t>SCIE</a:t>
            </a:r>
          </a:p>
        </p:txBody>
      </p:sp>
      <p:sp>
        <p:nvSpPr>
          <p:cNvPr id="17" name="流程图: 可选过程 16"/>
          <p:cNvSpPr/>
          <p:nvPr/>
        </p:nvSpPr>
        <p:spPr>
          <a:xfrm>
            <a:off x="5143500" y="2718119"/>
            <a:ext cx="2174875" cy="863600"/>
          </a:xfrm>
          <a:prstGeom prst="flowChartAlternateProces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en-US" altLang="zh-CN" sz="3200" b="1" noProof="1">
                <a:solidFill>
                  <a:srgbClr val="FFFFFF"/>
                </a:solidFill>
                <a:latin typeface="微软雅黑" panose="020B0503020204020204" pitchFamily="34" charset="-122"/>
                <a:ea typeface="微软雅黑" panose="020B0503020204020204" pitchFamily="34" charset="-122"/>
                <a:cs typeface="+mn-ea"/>
              </a:rPr>
              <a:t>SCOPUS</a:t>
            </a:r>
          </a:p>
        </p:txBody>
      </p:sp>
      <p:sp>
        <p:nvSpPr>
          <p:cNvPr id="18" name="流程图: 可选过程 17"/>
          <p:cNvSpPr/>
          <p:nvPr/>
        </p:nvSpPr>
        <p:spPr>
          <a:xfrm>
            <a:off x="5143500" y="4926965"/>
            <a:ext cx="2174875" cy="863600"/>
          </a:xfrm>
          <a:prstGeom prst="flowChartAlternateProces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3200" b="1" noProof="1">
                <a:solidFill>
                  <a:srgbClr val="FFFFFF"/>
                </a:solidFill>
                <a:latin typeface="微软雅黑" panose="020B0503020204020204" pitchFamily="34" charset="-122"/>
                <a:ea typeface="微软雅黑" panose="020B0503020204020204" pitchFamily="34" charset="-122"/>
                <a:cs typeface="+mn-ea"/>
              </a:rPr>
              <a:t>北大核心</a:t>
            </a:r>
          </a:p>
        </p:txBody>
      </p:sp>
      <p:sp>
        <p:nvSpPr>
          <p:cNvPr id="19" name="流程图: 可选过程 18"/>
          <p:cNvSpPr/>
          <p:nvPr/>
        </p:nvSpPr>
        <p:spPr>
          <a:xfrm>
            <a:off x="7807009" y="2845435"/>
            <a:ext cx="1800225" cy="863600"/>
          </a:xfrm>
          <a:prstGeom prst="flowChartAlternateProcess">
            <a:avLst/>
          </a:prstGeom>
          <a:solidFill>
            <a:srgbClr val="5791C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en-US" altLang="zh-CN" sz="3600" b="1" noProof="1">
                <a:solidFill>
                  <a:srgbClr val="FFFFFF"/>
                </a:solidFill>
                <a:latin typeface="微软雅黑" panose="020B0503020204020204" pitchFamily="34" charset="-122"/>
                <a:ea typeface="微软雅黑" panose="020B0503020204020204" pitchFamily="34" charset="-122"/>
                <a:cs typeface="+mn-ea"/>
              </a:rPr>
              <a:t>SSCI</a:t>
            </a:r>
          </a:p>
        </p:txBody>
      </p:sp>
      <p:sp>
        <p:nvSpPr>
          <p:cNvPr id="20" name="流程图: 可选过程 19"/>
          <p:cNvSpPr/>
          <p:nvPr/>
        </p:nvSpPr>
        <p:spPr>
          <a:xfrm>
            <a:off x="7824789" y="4691063"/>
            <a:ext cx="1800225" cy="863600"/>
          </a:xfrm>
          <a:prstGeom prst="flowChartAlternateProcess">
            <a:avLst/>
          </a:prstGeom>
          <a:solidFill>
            <a:srgbClr val="5791C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en-US" altLang="zh-CN" sz="3600" b="1" noProof="1">
                <a:solidFill>
                  <a:srgbClr val="FFFFFF"/>
                </a:solidFill>
                <a:latin typeface="微软雅黑" panose="020B0503020204020204" pitchFamily="34" charset="-122"/>
                <a:ea typeface="微软雅黑" panose="020B0503020204020204" pitchFamily="34" charset="-122"/>
                <a:cs typeface="+mn-ea"/>
              </a:rPr>
              <a:t>CSSCI</a:t>
            </a:r>
          </a:p>
        </p:txBody>
      </p:sp>
      <p:sp>
        <p:nvSpPr>
          <p:cNvPr id="3" name="流程图: 可选过程 2"/>
          <p:cNvSpPr/>
          <p:nvPr/>
        </p:nvSpPr>
        <p:spPr>
          <a:xfrm>
            <a:off x="5143500" y="3827463"/>
            <a:ext cx="2174875" cy="863600"/>
          </a:xfrm>
          <a:prstGeom prst="flowChartAlternateProces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en-US" altLang="zh-CN" sz="3200" b="1" noProof="1">
                <a:solidFill>
                  <a:srgbClr val="FFFFFF"/>
                </a:solidFill>
                <a:latin typeface="微软雅黑" panose="020B0503020204020204" pitchFamily="34" charset="-122"/>
                <a:ea typeface="微软雅黑" panose="020B0503020204020204" pitchFamily="34" charset="-122"/>
                <a:cs typeface="+mn-ea"/>
              </a:rPr>
              <a:t>ESI</a:t>
            </a:r>
          </a:p>
        </p:txBody>
      </p:sp>
      <p:sp>
        <p:nvSpPr>
          <p:cNvPr id="21" name="原创设计师QQ598969553        _1"/>
          <p:cNvSpPr txBox="1"/>
          <p:nvPr/>
        </p:nvSpPr>
        <p:spPr>
          <a:xfrm>
            <a:off x="1349175" y="225905"/>
            <a:ext cx="2772548" cy="538605"/>
          </a:xfrm>
          <a:prstGeom prst="rect">
            <a:avLst/>
          </a:prstGeom>
          <a:noFill/>
        </p:spPr>
        <p:txBody>
          <a:bodyPr wrap="none" lIns="121917" tIns="60958" rIns="121917" bIns="60958" rtlCol="0">
            <a:spAutoFit/>
          </a:bodyPr>
          <a:lstStyle/>
          <a:p>
            <a:r>
              <a:rPr lang="en-US" altLang="zh-CN" sz="27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700" b="1" dirty="0">
                <a:solidFill>
                  <a:schemeClr val="tx1">
                    <a:lumMod val="75000"/>
                    <a:lumOff val="25000"/>
                  </a:schemeClr>
                </a:solidFill>
                <a:latin typeface="微软雅黑" panose="020B0503020204020204" pitchFamily="34" charset="-122"/>
                <a:ea typeface="微软雅黑" panose="020B0503020204020204" pitchFamily="34" charset="-122"/>
              </a:rPr>
              <a:t>丰富的学科期刊</a:t>
            </a:r>
          </a:p>
        </p:txBody>
      </p:sp>
      <p:grpSp>
        <p:nvGrpSpPr>
          <p:cNvPr id="23" name="组合 2"/>
          <p:cNvGrpSpPr/>
          <p:nvPr/>
        </p:nvGrpSpPr>
        <p:grpSpPr>
          <a:xfrm>
            <a:off x="339429" y="0"/>
            <a:ext cx="1012268" cy="965260"/>
            <a:chOff x="1385458" y="991717"/>
            <a:chExt cx="4603751" cy="4389967"/>
          </a:xfrm>
        </p:grpSpPr>
        <p:grpSp>
          <p:nvGrpSpPr>
            <p:cNvPr id="30" name="组合 4"/>
            <p:cNvGrpSpPr/>
            <p:nvPr/>
          </p:nvGrpSpPr>
          <p:grpSpPr>
            <a:xfrm>
              <a:off x="1385458" y="991717"/>
              <a:ext cx="4603751" cy="4389967"/>
              <a:chOff x="1039093" y="743787"/>
              <a:chExt cx="3452813" cy="3292475"/>
            </a:xfrm>
          </p:grpSpPr>
          <p:sp>
            <p:nvSpPr>
              <p:cNvPr id="32"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3"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4"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5"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6"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31"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01</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horizontal)">
                                      <p:cBhvr>
                                        <p:cTn id="30" dur="500"/>
                                        <p:tgtEl>
                                          <p:spTgt spid="1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linds(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heckerboard(across)">
                                      <p:cBhvr>
                                        <p:cTn id="38" dur="500"/>
                                        <p:tgtEl>
                                          <p:spTgt spid="17"/>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heckerboard(across)">
                                      <p:cBhvr>
                                        <p:cTn id="41" dur="500"/>
                                        <p:tgtEl>
                                          <p:spTgt spid="18"/>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checkerboard(across)">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9" grpId="0" bldLvl="0" animBg="1"/>
      <p:bldP spid="12" grpId="0" bldLvl="0" animBg="1"/>
      <p:bldP spid="11" grpId="0" bldLvl="0" animBg="1"/>
      <p:bldP spid="13" grpId="0" bldLvl="0" animBg="1"/>
      <p:bldP spid="14" grpId="0" bldLvl="0" animBg="1"/>
      <p:bldP spid="15" grpId="0" bldLvl="0" animBg="1"/>
      <p:bldP spid="17" grpId="0" bldLvl="0" animBg="1"/>
      <p:bldP spid="18" grpId="0" bldLvl="0" animBg="1"/>
      <p:bldP spid="19" grpId="0" bldLvl="0" animBg="1"/>
      <p:bldP spid="20" grpId="0" bldLvl="0" animBg="1"/>
      <p:bldP spid="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794" y="661934"/>
            <a:ext cx="5802351" cy="5532908"/>
            <a:chOff x="1385458" y="991717"/>
            <a:chExt cx="4603751" cy="4389967"/>
          </a:xfrm>
        </p:grpSpPr>
        <p:grpSp>
          <p:nvGrpSpPr>
            <p:cNvPr id="3" name="组合 2"/>
            <p:cNvGrpSpPr/>
            <p:nvPr/>
          </p:nvGrpSpPr>
          <p:grpSpPr>
            <a:xfrm>
              <a:off x="1385458" y="991717"/>
              <a:ext cx="4603751" cy="4389967"/>
              <a:chOff x="1039093" y="743787"/>
              <a:chExt cx="3452813" cy="3292475"/>
            </a:xfrm>
          </p:grpSpPr>
          <p:sp>
            <p:nvSpPr>
              <p:cNvPr id="7"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8"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9"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0"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1"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grpSp>
          <p:nvGrpSpPr>
            <p:cNvPr id="4" name="组合 3"/>
            <p:cNvGrpSpPr/>
            <p:nvPr/>
          </p:nvGrpSpPr>
          <p:grpSpPr>
            <a:xfrm>
              <a:off x="2667681" y="2705618"/>
              <a:ext cx="1817055" cy="1121385"/>
              <a:chOff x="3896925" y="821617"/>
              <a:chExt cx="1362791" cy="841039"/>
            </a:xfrm>
          </p:grpSpPr>
          <p:sp>
            <p:nvSpPr>
              <p:cNvPr id="5" name="TextBox 7"/>
              <p:cNvSpPr txBox="1"/>
              <p:nvPr/>
            </p:nvSpPr>
            <p:spPr>
              <a:xfrm>
                <a:off x="3896925" y="1278093"/>
                <a:ext cx="1350150" cy="384563"/>
              </a:xfrm>
              <a:prstGeom prst="rect">
                <a:avLst/>
              </a:prstGeom>
              <a:noFill/>
            </p:spPr>
            <p:txBody>
              <a:bodyPr wrap="square" lIns="0" tIns="0" rIns="0" bIns="0" anchor="b" anchorCtr="0">
                <a:normAutofit/>
              </a:bodyPr>
              <a:lstStyle/>
              <a:p>
                <a:pPr algn="ctr" defTabSz="1218565"/>
                <a:r>
                  <a:rPr lang="en-US" altLang="zh-CN" sz="2400" kern="0" dirty="0">
                    <a:solidFill>
                      <a:schemeClr val="tx1">
                        <a:lumMod val="65000"/>
                        <a:lumOff val="35000"/>
                      </a:schemeClr>
                    </a:solidFill>
                    <a:latin typeface="微软雅黑" panose="020B0503020204020204" pitchFamily="34" charset="-122"/>
                    <a:ea typeface="微软雅黑" panose="020B0503020204020204" pitchFamily="34" charset="-122"/>
                  </a:rPr>
                  <a:t>Contents</a:t>
                </a:r>
              </a:p>
            </p:txBody>
          </p:sp>
          <p:sp>
            <p:nvSpPr>
              <p:cNvPr id="6" name="Rectangle 9"/>
              <p:cNvSpPr/>
              <p:nvPr/>
            </p:nvSpPr>
            <p:spPr>
              <a:xfrm>
                <a:off x="3909566" y="821617"/>
                <a:ext cx="1350150" cy="692498"/>
              </a:xfrm>
              <a:prstGeom prst="rect">
                <a:avLst/>
              </a:prstGeom>
            </p:spPr>
            <p:txBody>
              <a:bodyPr wrap="square">
                <a:normAutofit/>
              </a:bodyPr>
              <a:lstStyle/>
              <a:p>
                <a:pPr algn="ctr" defTabSz="1218565"/>
                <a:r>
                  <a:rPr lang="zh-CN" altLang="en-US" sz="5335" b="1" kern="0" dirty="0">
                    <a:solidFill>
                      <a:schemeClr val="tx1">
                        <a:lumMod val="65000"/>
                        <a:lumOff val="35000"/>
                      </a:schemeClr>
                    </a:solidFill>
                    <a:latin typeface="微软雅黑" panose="020B0503020204020204" pitchFamily="34" charset="-122"/>
                    <a:ea typeface="微软雅黑" panose="020B0503020204020204" pitchFamily="34" charset="-122"/>
                  </a:rPr>
                  <a:t>目录</a:t>
                </a:r>
              </a:p>
            </p:txBody>
          </p:sp>
        </p:grpSp>
      </p:grpSp>
      <p:grpSp>
        <p:nvGrpSpPr>
          <p:cNvPr id="12" name="组合 20"/>
          <p:cNvGrpSpPr/>
          <p:nvPr/>
        </p:nvGrpSpPr>
        <p:grpSpPr>
          <a:xfrm>
            <a:off x="6175932" y="1562464"/>
            <a:ext cx="5797318" cy="965260"/>
            <a:chOff x="6264832" y="1562464"/>
            <a:chExt cx="5797318" cy="965260"/>
          </a:xfrm>
        </p:grpSpPr>
        <p:grpSp>
          <p:nvGrpSpPr>
            <p:cNvPr id="13" name="组合 11"/>
            <p:cNvGrpSpPr/>
            <p:nvPr/>
          </p:nvGrpSpPr>
          <p:grpSpPr>
            <a:xfrm>
              <a:off x="6264832" y="1562464"/>
              <a:ext cx="1012268" cy="965260"/>
              <a:chOff x="1385458" y="991717"/>
              <a:chExt cx="4603751" cy="4389967"/>
            </a:xfrm>
          </p:grpSpPr>
          <p:grpSp>
            <p:nvGrpSpPr>
              <p:cNvPr id="21" name="组合 12"/>
              <p:cNvGrpSpPr/>
              <p:nvPr/>
            </p:nvGrpSpPr>
            <p:grpSpPr>
              <a:xfrm>
                <a:off x="1385458" y="991717"/>
                <a:ext cx="4603751" cy="4389967"/>
                <a:chOff x="1039093" y="743787"/>
                <a:chExt cx="3452813" cy="3292475"/>
              </a:xfrm>
            </p:grpSpPr>
            <p:sp>
              <p:nvSpPr>
                <p:cNvPr id="15"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6"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7"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8"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9"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14" name="Rectangle 9"/>
              <p:cNvSpPr/>
              <p:nvPr/>
            </p:nvSpPr>
            <p:spPr>
              <a:xfrm>
                <a:off x="2122265" y="2221113"/>
                <a:ext cx="3062612" cy="1570826"/>
              </a:xfrm>
              <a:prstGeom prst="rect">
                <a:avLst/>
              </a:prstGeom>
            </p:spPr>
            <p:txBody>
              <a:bodyPr wrap="square">
                <a:noAutofit/>
              </a:bodyPr>
              <a:lstStyle/>
              <a:p>
                <a:pPr algn="ctr" defTabSz="1218565"/>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0" name="矩形 19"/>
            <p:cNvSpPr/>
            <p:nvPr/>
          </p:nvSpPr>
          <p:spPr>
            <a:xfrm>
              <a:off x="7327829" y="1786718"/>
              <a:ext cx="4734321" cy="584775"/>
            </a:xfrm>
            <a:prstGeom prst="rect">
              <a:avLst/>
            </a:prstGeom>
          </p:spPr>
          <p:txBody>
            <a:bodyPr wrap="square">
              <a:spAutoFit/>
            </a:bodyPr>
            <a:lstStyle/>
            <a:p>
              <a:pPr>
                <a:defRPr/>
              </a:pPr>
              <a:r>
                <a:rPr lang="en-US" altLang="zh-CN" sz="3200" b="1" dirty="0" err="1">
                  <a:solidFill>
                    <a:schemeClr val="tx1">
                      <a:lumMod val="85000"/>
                      <a:lumOff val="15000"/>
                    </a:schemeClr>
                  </a:solidFill>
                  <a:latin typeface="微软雅黑" panose="020B0503020204020204" pitchFamily="34" charset="-122"/>
                  <a:ea typeface="微软雅黑" panose="020B0503020204020204" pitchFamily="34" charset="-122"/>
                </a:rPr>
                <a:t>SpiScholar</a:t>
              </a: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rPr>
                <a:t>简介</a:t>
              </a:r>
            </a:p>
          </p:txBody>
        </p:sp>
      </p:grpSp>
      <p:grpSp>
        <p:nvGrpSpPr>
          <p:cNvPr id="32" name="组合 31"/>
          <p:cNvGrpSpPr/>
          <p:nvPr/>
        </p:nvGrpSpPr>
        <p:grpSpPr>
          <a:xfrm>
            <a:off x="6190446" y="4500098"/>
            <a:ext cx="5811832" cy="965260"/>
            <a:chOff x="6264832" y="1562464"/>
            <a:chExt cx="5811832" cy="965260"/>
          </a:xfrm>
        </p:grpSpPr>
        <p:grpSp>
          <p:nvGrpSpPr>
            <p:cNvPr id="33" name="组合 32"/>
            <p:cNvGrpSpPr/>
            <p:nvPr/>
          </p:nvGrpSpPr>
          <p:grpSpPr>
            <a:xfrm>
              <a:off x="6264832" y="1562464"/>
              <a:ext cx="1012268" cy="965260"/>
              <a:chOff x="1385458" y="991717"/>
              <a:chExt cx="4603751" cy="4389967"/>
            </a:xfrm>
          </p:grpSpPr>
          <p:grpSp>
            <p:nvGrpSpPr>
              <p:cNvPr id="35" name="组合 34"/>
              <p:cNvGrpSpPr/>
              <p:nvPr/>
            </p:nvGrpSpPr>
            <p:grpSpPr>
              <a:xfrm>
                <a:off x="1385458" y="991717"/>
                <a:ext cx="4603751" cy="4389967"/>
                <a:chOff x="1039093" y="743787"/>
                <a:chExt cx="3452813" cy="3292475"/>
              </a:xfrm>
            </p:grpSpPr>
            <p:sp>
              <p:nvSpPr>
                <p:cNvPr id="37"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8"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9"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40"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41"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36" name="Rectangle 9"/>
              <p:cNvSpPr/>
              <p:nvPr/>
            </p:nvSpPr>
            <p:spPr>
              <a:xfrm>
                <a:off x="2122265" y="2221113"/>
                <a:ext cx="3062612" cy="1570826"/>
              </a:xfrm>
              <a:prstGeom prst="rect">
                <a:avLst/>
              </a:prstGeom>
            </p:spPr>
            <p:txBody>
              <a:bodyPr wrap="square">
                <a:noAutofit/>
              </a:bodyPr>
              <a:lstStyle/>
              <a:p>
                <a:pPr algn="ctr" defTabSz="1218565"/>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4" name="矩形 33"/>
            <p:cNvSpPr/>
            <p:nvPr/>
          </p:nvSpPr>
          <p:spPr>
            <a:xfrm>
              <a:off x="7342343" y="1786718"/>
              <a:ext cx="4734321" cy="584775"/>
            </a:xfrm>
            <a:prstGeom prst="rect">
              <a:avLst/>
            </a:prstGeom>
          </p:spPr>
          <p:txBody>
            <a:bodyPr wrap="square">
              <a:spAutoFit/>
            </a:bodyPr>
            <a:lstStyle/>
            <a:p>
              <a:pPr fontAlgn="auto">
                <a:spcBef>
                  <a:spcPts val="0"/>
                </a:spcBef>
                <a:spcAft>
                  <a:spcPts val="0"/>
                </a:spcAft>
                <a:defRPr/>
              </a:pPr>
              <a:r>
                <a:rPr lang="zh-CN" altLang="en-US" sz="3200" b="1" spc="300" dirty="0">
                  <a:solidFill>
                    <a:srgbClr val="333333"/>
                  </a:solidFill>
                  <a:latin typeface="微软雅黑" panose="020B0503020204020204" pitchFamily="34" charset="-122"/>
                  <a:ea typeface="微软雅黑" panose="020B0503020204020204" pitchFamily="34" charset="-122"/>
                  <a:cs typeface="+mn-ea"/>
                  <a:sym typeface="+mn-lt"/>
                </a:rPr>
                <a:t>学术搜索</a:t>
              </a:r>
            </a:p>
          </p:txBody>
        </p:sp>
      </p:grpSp>
      <p:grpSp>
        <p:nvGrpSpPr>
          <p:cNvPr id="43" name="组合 20"/>
          <p:cNvGrpSpPr/>
          <p:nvPr/>
        </p:nvGrpSpPr>
        <p:grpSpPr>
          <a:xfrm>
            <a:off x="6164559" y="2943163"/>
            <a:ext cx="5851910" cy="965260"/>
            <a:chOff x="6264832" y="1562464"/>
            <a:chExt cx="5851910" cy="965260"/>
          </a:xfrm>
        </p:grpSpPr>
        <p:grpSp>
          <p:nvGrpSpPr>
            <p:cNvPr id="44" name="组合 11"/>
            <p:cNvGrpSpPr/>
            <p:nvPr/>
          </p:nvGrpSpPr>
          <p:grpSpPr>
            <a:xfrm>
              <a:off x="6264832" y="1562464"/>
              <a:ext cx="1012268" cy="965260"/>
              <a:chOff x="1385458" y="991717"/>
              <a:chExt cx="4603751" cy="4389967"/>
            </a:xfrm>
          </p:grpSpPr>
          <p:grpSp>
            <p:nvGrpSpPr>
              <p:cNvPr id="46" name="组合 12"/>
              <p:cNvGrpSpPr/>
              <p:nvPr/>
            </p:nvGrpSpPr>
            <p:grpSpPr>
              <a:xfrm>
                <a:off x="1385458" y="991717"/>
                <a:ext cx="4603751" cy="4389967"/>
                <a:chOff x="1039093" y="743787"/>
                <a:chExt cx="3452813" cy="3292475"/>
              </a:xfrm>
            </p:grpSpPr>
            <p:sp>
              <p:nvSpPr>
                <p:cNvPr id="48"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49"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50"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51"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53"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47" name="Rectangle 9"/>
              <p:cNvSpPr/>
              <p:nvPr/>
            </p:nvSpPr>
            <p:spPr>
              <a:xfrm>
                <a:off x="2122265" y="2221113"/>
                <a:ext cx="3062612" cy="1570826"/>
              </a:xfrm>
              <a:prstGeom prst="rect">
                <a:avLst/>
              </a:prstGeom>
            </p:spPr>
            <p:txBody>
              <a:bodyPr wrap="square">
                <a:noAutofit/>
              </a:bodyPr>
              <a:lstStyle/>
              <a:p>
                <a:pPr algn="ctr" defTabSz="1218565"/>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45" name="矩形 44"/>
            <p:cNvSpPr/>
            <p:nvPr/>
          </p:nvSpPr>
          <p:spPr>
            <a:xfrm>
              <a:off x="7382421" y="1786718"/>
              <a:ext cx="4734321" cy="584775"/>
            </a:xfrm>
            <a:prstGeom prst="rect">
              <a:avLst/>
            </a:prstGeom>
          </p:spPr>
          <p:txBody>
            <a:bodyPr wrap="square">
              <a:spAutoFit/>
            </a:bodyPr>
            <a:lstStyle/>
            <a:p>
              <a:pPr>
                <a:defRPr/>
              </a:pP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rPr>
                <a:t>学术期刊指南</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p:cNvSpPr/>
          <p:nvPr/>
        </p:nvSpPr>
        <p:spPr>
          <a:xfrm>
            <a:off x="308187" y="1453727"/>
            <a:ext cx="11574780" cy="2585319"/>
          </a:xfrm>
          <a:prstGeom prst="rect">
            <a:avLst/>
          </a:prstGeom>
          <a:noFill/>
          <a:ln w="9525">
            <a:noFill/>
          </a:ln>
        </p:spPr>
        <p:txBody>
          <a:bodyPr wrap="square" lIns="121917" tIns="60958" rIns="121917" bIns="60958">
            <a:spAutoFit/>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0" indent="0" defTabSz="1218565" eaLnBrk="1" hangingPunct="1">
              <a:lnSpc>
                <a:spcPct val="100000"/>
              </a:lnSpc>
              <a:spcBef>
                <a:spcPct val="0"/>
              </a:spcBef>
              <a:buNone/>
            </a:pPr>
            <a:r>
              <a:rPr lang="zh-CN" altLang="en-US" sz="8000" b="1" dirty="0">
                <a:solidFill>
                  <a:srgbClr val="5791CD"/>
                </a:solidFill>
                <a:latin typeface="微软雅黑" panose="020B0503020204020204" pitchFamily="34" charset="-122"/>
                <a:ea typeface="微软雅黑" panose="020B0503020204020204" pitchFamily="34" charset="-122"/>
                <a:sym typeface="微软雅黑" panose="020B0503020204020204" pitchFamily="34" charset="-122"/>
              </a:rPr>
              <a:t>如何 </a:t>
            </a:r>
          </a:p>
          <a:p>
            <a:pPr marL="0" indent="0" algn="ctr" defTabSz="1218565" eaLnBrk="1" hangingPunct="1">
              <a:lnSpc>
                <a:spcPct val="100000"/>
              </a:lnSpc>
              <a:spcBef>
                <a:spcPct val="0"/>
              </a:spcBef>
              <a:buNone/>
            </a:pPr>
            <a:r>
              <a:rPr lang="zh-CN" altLang="en-US" sz="8000" b="1" dirty="0">
                <a:solidFill>
                  <a:srgbClr val="5791CD"/>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6400" b="1" dirty="0">
                <a:solidFill>
                  <a:srgbClr val="5791CD"/>
                </a:solidFill>
                <a:latin typeface="微软雅黑" panose="020B0503020204020204" pitchFamily="34" charset="-122"/>
                <a:ea typeface="微软雅黑" panose="020B0503020204020204" pitchFamily="34" charset="-122"/>
                <a:sym typeface="微软雅黑" panose="020B0503020204020204" pitchFamily="34" charset="-122"/>
              </a:rPr>
              <a:t>查找本学科核心期刊？</a:t>
            </a:r>
          </a:p>
        </p:txBody>
      </p:sp>
      <p:sp>
        <p:nvSpPr>
          <p:cNvPr id="21" name="矩形 59"/>
          <p:cNvSpPr>
            <a:spLocks noChangeArrowheads="1"/>
          </p:cNvSpPr>
          <p:nvPr/>
        </p:nvSpPr>
        <p:spPr bwMode="auto">
          <a:xfrm>
            <a:off x="1128991" y="5203845"/>
            <a:ext cx="4013200" cy="57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a:lnSpc>
                <a:spcPct val="100000"/>
              </a:lnSpc>
              <a:spcBef>
                <a:spcPct val="0"/>
              </a:spcBef>
              <a:buNone/>
            </a:pPr>
            <a:r>
              <a:rPr lang="zh-CN" altLang="en-US" sz="2900" b="1"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检索期刊</a:t>
            </a:r>
          </a:p>
        </p:txBody>
      </p:sp>
      <p:sp>
        <p:nvSpPr>
          <p:cNvPr id="19" name="矩形 50"/>
          <p:cNvSpPr>
            <a:spLocks noChangeArrowheads="1"/>
          </p:cNvSpPr>
          <p:nvPr/>
        </p:nvSpPr>
        <p:spPr bwMode="auto">
          <a:xfrm>
            <a:off x="5998171" y="5203845"/>
            <a:ext cx="4013200" cy="573193"/>
          </a:xfrm>
          <a:prstGeom prst="rect">
            <a:avLst/>
          </a:prstGeom>
          <a:noFill/>
          <a:ln>
            <a:noFill/>
          </a:ln>
          <a:extLst>
            <a:ext uri="{909E8E84-426E-40DD-AFC4-6F175D3DCCD1}">
              <a14:hiddenFill xmlns:a14="http://schemas.microsoft.com/office/drawing/2010/main">
                <a:solidFill>
                  <a:srgbClr val="FFFFFF"/>
                </a:solidFill>
              </a14:hiddenFill>
            </a:ext>
          </a:extLst>
        </p:spPr>
        <p:txBody>
          <a:bodyPr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lvl="0" algn="ctr">
              <a:lnSpc>
                <a:spcPct val="100000"/>
              </a:lnSpc>
              <a:buNone/>
            </a:pPr>
            <a:r>
              <a:rPr lang="zh-CN" altLang="en-US" sz="29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浏览期刊</a:t>
            </a:r>
          </a:p>
        </p:txBody>
      </p:sp>
      <p:sp>
        <p:nvSpPr>
          <p:cNvPr id="2" name="下箭头 1"/>
          <p:cNvSpPr/>
          <p:nvPr/>
        </p:nvSpPr>
        <p:spPr>
          <a:xfrm rot="2520000">
            <a:off x="3307927" y="4030981"/>
            <a:ext cx="384387" cy="1055793"/>
          </a:xfrm>
          <a:prstGeom prst="downArrow">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 name="下箭头 4"/>
          <p:cNvSpPr/>
          <p:nvPr/>
        </p:nvSpPr>
        <p:spPr>
          <a:xfrm rot="19440000">
            <a:off x="7239000" y="4004734"/>
            <a:ext cx="384387" cy="1055793"/>
          </a:xfrm>
          <a:prstGeom prst="downArrow">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8" name="原创设计师QQ598969553        _1"/>
          <p:cNvSpPr txBox="1"/>
          <p:nvPr/>
        </p:nvSpPr>
        <p:spPr>
          <a:xfrm>
            <a:off x="1246053" y="225905"/>
            <a:ext cx="2669956" cy="538605"/>
          </a:xfrm>
          <a:prstGeom prst="rect">
            <a:avLst/>
          </a:prstGeom>
          <a:noFill/>
        </p:spPr>
        <p:txBody>
          <a:bodyPr wrap="none" lIns="121917" tIns="60958" rIns="121917" bIns="60958" rtlCol="0">
            <a:spAutoFit/>
          </a:bodyPr>
          <a:lstStyle/>
          <a:p>
            <a:r>
              <a:rPr lang="zh-CN" altLang="en-US" sz="2700" b="1" dirty="0">
                <a:solidFill>
                  <a:schemeClr val="tx1">
                    <a:lumMod val="75000"/>
                    <a:lumOff val="25000"/>
                  </a:schemeClr>
                </a:solidFill>
                <a:latin typeface="微软雅黑" panose="020B0503020204020204" pitchFamily="34" charset="-122"/>
                <a:ea typeface="微软雅黑" panose="020B0503020204020204" pitchFamily="34" charset="-122"/>
              </a:rPr>
              <a:t>多样的查找方式</a:t>
            </a:r>
          </a:p>
        </p:txBody>
      </p:sp>
      <p:grpSp>
        <p:nvGrpSpPr>
          <p:cNvPr id="20" name="组合 2"/>
          <p:cNvGrpSpPr/>
          <p:nvPr/>
        </p:nvGrpSpPr>
        <p:grpSpPr>
          <a:xfrm>
            <a:off x="284838" y="0"/>
            <a:ext cx="1012268" cy="965260"/>
            <a:chOff x="1385458" y="991717"/>
            <a:chExt cx="4603751" cy="4389967"/>
          </a:xfrm>
        </p:grpSpPr>
        <p:grpSp>
          <p:nvGrpSpPr>
            <p:cNvPr id="22" name="组合 4"/>
            <p:cNvGrpSpPr/>
            <p:nvPr/>
          </p:nvGrpSpPr>
          <p:grpSpPr>
            <a:xfrm>
              <a:off x="1385458" y="991717"/>
              <a:ext cx="4603751" cy="4389967"/>
              <a:chOff x="1039093" y="743787"/>
              <a:chExt cx="3452813" cy="3292475"/>
            </a:xfrm>
          </p:grpSpPr>
          <p:sp>
            <p:nvSpPr>
              <p:cNvPr id="24"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25"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26"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27"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28"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23"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02</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p:cBhvr>
                                        <p:cTn id="13" dur="750"/>
                                        <p:tgtEl>
                                          <p:spTgt spid="21"/>
                                        </p:tgtEl>
                                      </p:cBhvr>
                                    </p:animEffect>
                                    <p:anim calcmode="lin" valueType="num">
                                      <p:cBhvr>
                                        <p:cTn id="14" dur="750" fill="hold"/>
                                        <p:tgtEl>
                                          <p:spTgt spid="21"/>
                                        </p:tgtEl>
                                        <p:attrNameLst>
                                          <p:attrName>ppt_x</p:attrName>
                                        </p:attrNameLst>
                                      </p:cBhvr>
                                      <p:tavLst>
                                        <p:tav tm="0">
                                          <p:val>
                                            <p:strVal val="#ppt_x"/>
                                          </p:val>
                                        </p:tav>
                                        <p:tav tm="100000">
                                          <p:val>
                                            <p:strVal val="#ppt_x"/>
                                          </p:val>
                                        </p:tav>
                                      </p:tavLst>
                                    </p:anim>
                                    <p:anim calcmode="lin" valueType="num">
                                      <p:cBhvr>
                                        <p:cTn id="15"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p:cBhvr>
                                        <p:cTn id="26" dur="750"/>
                                        <p:tgtEl>
                                          <p:spTgt spid="19"/>
                                        </p:tgtEl>
                                      </p:cBhvr>
                                    </p:animEffect>
                                    <p:anim calcmode="lin" valueType="num">
                                      <p:cBhvr>
                                        <p:cTn id="27" dur="750" fill="hold"/>
                                        <p:tgtEl>
                                          <p:spTgt spid="19"/>
                                        </p:tgtEl>
                                        <p:attrNameLst>
                                          <p:attrName>ppt_x</p:attrName>
                                        </p:attrNameLst>
                                      </p:cBhvr>
                                      <p:tavLst>
                                        <p:tav tm="0">
                                          <p:val>
                                            <p:strVal val="#ppt_x"/>
                                          </p:val>
                                        </p:tav>
                                        <p:tav tm="100000">
                                          <p:val>
                                            <p:strVal val="#ppt_x"/>
                                          </p:val>
                                        </p:tav>
                                      </p:tavLst>
                                    </p:anim>
                                    <p:anim calcmode="lin" valueType="num">
                                      <p:cBhvr>
                                        <p:cTn id="28" dur="7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utoUpdateAnimBg="0"/>
      <p:bldP spid="19" grpId="0" bldLvl="0" autoUpdateAnimBg="0"/>
      <p:bldP spid="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pic>
        <p:nvPicPr>
          <p:cNvPr id="2" name="图片 1"/>
          <p:cNvPicPr>
            <a:picLocks noChangeAspect="1"/>
          </p:cNvPicPr>
          <p:nvPr/>
        </p:nvPicPr>
        <p:blipFill>
          <a:blip r:embed="rId2" cstate="print"/>
          <a:stretch>
            <a:fillRect/>
          </a:stretch>
        </p:blipFill>
        <p:spPr>
          <a:xfrm>
            <a:off x="0" y="146118"/>
            <a:ext cx="12192000" cy="6565764"/>
          </a:xfrm>
          <a:prstGeom prst="rect">
            <a:avLst/>
          </a:prstGeom>
        </p:spPr>
      </p:pic>
      <p:sp>
        <p:nvSpPr>
          <p:cNvPr id="5" name="矩形 4"/>
          <p:cNvSpPr/>
          <p:nvPr/>
        </p:nvSpPr>
        <p:spPr>
          <a:xfrm>
            <a:off x="2831637" y="146118"/>
            <a:ext cx="960107" cy="498573"/>
          </a:xfrm>
          <a:prstGeom prst="rect">
            <a:avLst/>
          </a:prstGeom>
          <a:noFill/>
          <a:ln w="381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矩形 6"/>
          <p:cNvSpPr/>
          <p:nvPr/>
        </p:nvSpPr>
        <p:spPr>
          <a:xfrm>
            <a:off x="908019" y="4773149"/>
            <a:ext cx="4707928" cy="1824203"/>
          </a:xfrm>
          <a:prstGeom prst="rect">
            <a:avLst/>
          </a:prstGeom>
          <a:noFill/>
          <a:ln w="381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5536" y="225403"/>
            <a:ext cx="11969087" cy="6542087"/>
          </a:xfrm>
          <a:prstGeom prst="rect">
            <a:avLst/>
          </a:prstGeom>
          <a:noFill/>
          <a:ln w="9525">
            <a:noFill/>
            <a:miter lim="800000"/>
            <a:headEnd/>
            <a:tailEnd/>
          </a:ln>
        </p:spPr>
      </p:pic>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4" name="长方形 312"/>
          <p:cNvSpPr>
            <a:spLocks noChangeArrowheads="1"/>
          </p:cNvSpPr>
          <p:nvPr/>
        </p:nvSpPr>
        <p:spPr bwMode="auto">
          <a:xfrm>
            <a:off x="626727" y="1113268"/>
            <a:ext cx="2472412" cy="478972"/>
          </a:xfrm>
          <a:prstGeom prst="rect">
            <a:avLst/>
          </a:prstGeom>
          <a:noFill/>
          <a:ln w="25400">
            <a:solidFill>
              <a:srgbClr val="5791CD"/>
            </a:solidFill>
            <a:miter lim="800000"/>
          </a:ln>
          <a:extLst>
            <a:ext uri="{909E8E84-426E-40DD-AFC4-6F175D3DCCD1}">
              <a14:hiddenFill xmlns:a14="http://schemas.microsoft.com/office/drawing/2010/main">
                <a:solidFill>
                  <a:srgbClr val="FFFFFF"/>
                </a:solidFill>
              </a14:hiddenFill>
            </a:ext>
          </a:extLst>
        </p:spPr>
        <p:txBody>
          <a:bodyPr lIns="160297" tIns="83535" rIns="160297" bIns="83535"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3600" dirty="0">
              <a:latin typeface="Calibri" panose="020F0502020204030204" pitchFamily="34" charset="0"/>
            </a:endParaRPr>
          </a:p>
        </p:txBody>
      </p:sp>
      <p:sp>
        <p:nvSpPr>
          <p:cNvPr id="5" name="圆角矩形标注 3"/>
          <p:cNvSpPr/>
          <p:nvPr/>
        </p:nvSpPr>
        <p:spPr>
          <a:xfrm>
            <a:off x="3836498" y="944498"/>
            <a:ext cx="4608512" cy="480053"/>
          </a:xfrm>
          <a:prstGeom prst="wedgeRoundRectCallout">
            <a:avLst>
              <a:gd name="adj1" fmla="val -56125"/>
              <a:gd name="adj2" fmla="val 42373"/>
              <a:gd name="adj3" fmla="val 16667"/>
            </a:avLst>
          </a:prstGeom>
          <a:solidFill>
            <a:schemeClr val="bg1"/>
          </a:solidFill>
          <a:ln w="254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2700" b="1" noProof="1">
                <a:solidFill>
                  <a:srgbClr val="5791CD"/>
                </a:solidFill>
                <a:latin typeface="微软雅黑" panose="020B0503020204020204" pitchFamily="34" charset="-122"/>
                <a:ea typeface="微软雅黑" panose="020B0503020204020204" pitchFamily="34" charset="-122"/>
              </a:rPr>
              <a:t>检索刊名、</a:t>
            </a:r>
            <a:r>
              <a:rPr lang="en-US" altLang="zh-CN" sz="2700" b="1" noProof="1">
                <a:solidFill>
                  <a:srgbClr val="5791CD"/>
                </a:solidFill>
                <a:latin typeface="微软雅黑" panose="020B0503020204020204" pitchFamily="34" charset="-122"/>
                <a:ea typeface="微软雅黑" panose="020B0503020204020204" pitchFamily="34" charset="-122"/>
              </a:rPr>
              <a:t>ISSN</a:t>
            </a:r>
            <a:r>
              <a:rPr lang="zh-CN" altLang="en-US" sz="2700" b="1" noProof="1">
                <a:solidFill>
                  <a:srgbClr val="5791CD"/>
                </a:solidFill>
                <a:latin typeface="微软雅黑" panose="020B0503020204020204" pitchFamily="34" charset="-122"/>
                <a:ea typeface="微软雅黑" panose="020B0503020204020204" pitchFamily="34" charset="-122"/>
              </a:rPr>
              <a:t>、学科名</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0" y="52406"/>
            <a:ext cx="12192000" cy="6753189"/>
          </a:xfrm>
          <a:prstGeom prst="rect">
            <a:avLst/>
          </a:prstGeom>
        </p:spPr>
      </p:pic>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2" name="矩形 1"/>
          <p:cNvSpPr/>
          <p:nvPr/>
        </p:nvSpPr>
        <p:spPr>
          <a:xfrm>
            <a:off x="42531" y="1988840"/>
            <a:ext cx="1816019" cy="3264363"/>
          </a:xfrm>
          <a:prstGeom prst="rect">
            <a:avLst/>
          </a:prstGeom>
          <a:noFill/>
          <a:ln w="28575">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solidFill>
                <a:srgbClr val="5791CD"/>
              </a:solidFill>
            </a:endParaRPr>
          </a:p>
        </p:txBody>
      </p:sp>
      <p:sp>
        <p:nvSpPr>
          <p:cNvPr id="5" name="圆角矩形标注 3"/>
          <p:cNvSpPr/>
          <p:nvPr/>
        </p:nvSpPr>
        <p:spPr>
          <a:xfrm>
            <a:off x="130358" y="5641473"/>
            <a:ext cx="2255573" cy="656939"/>
          </a:xfrm>
          <a:prstGeom prst="wedgeRoundRectCallout">
            <a:avLst>
              <a:gd name="adj1" fmla="val 334"/>
              <a:gd name="adj2" fmla="val -84990"/>
              <a:gd name="adj3" fmla="val 16667"/>
            </a:avLst>
          </a:prstGeom>
          <a:noFill/>
          <a:ln w="254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3200" b="1" noProof="1">
                <a:solidFill>
                  <a:srgbClr val="5791CD"/>
                </a:solidFill>
                <a:latin typeface="微软雅黑" panose="020B0503020204020204" pitchFamily="34" charset="-122"/>
                <a:ea typeface="微软雅黑" panose="020B0503020204020204" pitchFamily="34" charset="-122"/>
              </a:rPr>
              <a:t>学科门类</a:t>
            </a:r>
          </a:p>
        </p:txBody>
      </p:sp>
      <p:sp>
        <p:nvSpPr>
          <p:cNvPr id="4" name="矩形 3"/>
          <p:cNvSpPr/>
          <p:nvPr/>
        </p:nvSpPr>
        <p:spPr>
          <a:xfrm>
            <a:off x="2385931" y="1947896"/>
            <a:ext cx="9278688" cy="596403"/>
          </a:xfrm>
          <a:prstGeom prst="rect">
            <a:avLst/>
          </a:prstGeom>
          <a:noFill/>
          <a:ln w="28575">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solidFill>
                <a:srgbClr val="5791CD"/>
              </a:solidFill>
            </a:endParaRPr>
          </a:p>
        </p:txBody>
      </p:sp>
      <p:sp>
        <p:nvSpPr>
          <p:cNvPr id="7" name="圆角矩形标注 5"/>
          <p:cNvSpPr/>
          <p:nvPr/>
        </p:nvSpPr>
        <p:spPr>
          <a:xfrm>
            <a:off x="9552384" y="1028733"/>
            <a:ext cx="2208245" cy="656939"/>
          </a:xfrm>
          <a:prstGeom prst="wedgeRoundRectCallout">
            <a:avLst>
              <a:gd name="adj1" fmla="val -41952"/>
              <a:gd name="adj2" fmla="val 75413"/>
              <a:gd name="adj3" fmla="val 16667"/>
            </a:avLst>
          </a:prstGeom>
          <a:solidFill>
            <a:schemeClr val="bg1"/>
          </a:solidFill>
          <a:ln w="254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3200" b="1" noProof="1">
                <a:solidFill>
                  <a:srgbClr val="5791CD"/>
                </a:solidFill>
                <a:latin typeface="微软雅黑" panose="020B0503020204020204" pitchFamily="34" charset="-122"/>
                <a:ea typeface="微软雅黑" panose="020B0503020204020204" pitchFamily="34" charset="-122"/>
              </a:rPr>
              <a:t>收录体系</a:t>
            </a:r>
          </a:p>
        </p:txBody>
      </p:sp>
      <p:sp>
        <p:nvSpPr>
          <p:cNvPr id="6" name="矩形 5"/>
          <p:cNvSpPr/>
          <p:nvPr/>
        </p:nvSpPr>
        <p:spPr>
          <a:xfrm>
            <a:off x="2502661" y="2621089"/>
            <a:ext cx="2304256" cy="444041"/>
          </a:xfrm>
          <a:prstGeom prst="rect">
            <a:avLst/>
          </a:prstGeom>
          <a:noFill/>
          <a:ln w="28575">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solidFill>
                <a:srgbClr val="5791CD"/>
              </a:solidFill>
            </a:endParaRPr>
          </a:p>
        </p:txBody>
      </p:sp>
      <p:pic>
        <p:nvPicPr>
          <p:cNvPr id="9" name="图片 8"/>
          <p:cNvPicPr>
            <a:picLocks noChangeAspect="1"/>
          </p:cNvPicPr>
          <p:nvPr/>
        </p:nvPicPr>
        <p:blipFill>
          <a:blip r:embed="rId3" cstate="print"/>
          <a:stretch>
            <a:fillRect/>
          </a:stretch>
        </p:blipFill>
        <p:spPr>
          <a:xfrm>
            <a:off x="11449632" y="3676473"/>
            <a:ext cx="558731" cy="2374603"/>
          </a:xfrm>
          <a:prstGeom prst="rect">
            <a:avLst/>
          </a:prstGeom>
        </p:spPr>
      </p:pic>
      <p:sp>
        <p:nvSpPr>
          <p:cNvPr id="10" name="矩形 9"/>
          <p:cNvSpPr/>
          <p:nvPr/>
        </p:nvSpPr>
        <p:spPr>
          <a:xfrm>
            <a:off x="11449633" y="3621022"/>
            <a:ext cx="611740" cy="2430055"/>
          </a:xfrm>
          <a:prstGeom prst="rect">
            <a:avLst/>
          </a:prstGeom>
          <a:noFill/>
          <a:ln w="28575">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solidFill>
                <a:srgbClr val="5791CD"/>
              </a:solidFill>
            </a:endParaRPr>
          </a:p>
        </p:txBody>
      </p:sp>
      <p:sp>
        <p:nvSpPr>
          <p:cNvPr id="12" name="圆角矩形标注 7"/>
          <p:cNvSpPr/>
          <p:nvPr/>
        </p:nvSpPr>
        <p:spPr>
          <a:xfrm>
            <a:off x="5021111" y="3092426"/>
            <a:ext cx="2063552" cy="521236"/>
          </a:xfrm>
          <a:prstGeom prst="wedgeRoundRectCallout">
            <a:avLst>
              <a:gd name="adj1" fmla="val -47384"/>
              <a:gd name="adj2" fmla="val -70046"/>
              <a:gd name="adj3" fmla="val 16667"/>
            </a:avLst>
          </a:prstGeom>
          <a:solidFill>
            <a:schemeClr val="bg1"/>
          </a:solidFill>
          <a:ln w="254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2700" b="1" noProof="1">
                <a:solidFill>
                  <a:srgbClr val="5791CD"/>
                </a:solidFill>
                <a:latin typeface="微软雅黑" panose="020B0503020204020204" pitchFamily="34" charset="-122"/>
                <a:ea typeface="微软雅黑" panose="020B0503020204020204" pitchFamily="34" charset="-122"/>
              </a:rPr>
              <a:t>学科筛选</a:t>
            </a:r>
          </a:p>
        </p:txBody>
      </p:sp>
      <p:sp>
        <p:nvSpPr>
          <p:cNvPr id="13" name="圆角矩形标注 4"/>
          <p:cNvSpPr/>
          <p:nvPr/>
        </p:nvSpPr>
        <p:spPr>
          <a:xfrm>
            <a:off x="8696904" y="4109251"/>
            <a:ext cx="2299413" cy="656939"/>
          </a:xfrm>
          <a:prstGeom prst="wedgeRoundRectCallout">
            <a:avLst>
              <a:gd name="adj1" fmla="val 62977"/>
              <a:gd name="adj2" fmla="val 85414"/>
              <a:gd name="adj3" fmla="val 16667"/>
            </a:avLst>
          </a:prstGeom>
          <a:noFill/>
          <a:ln w="254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2700" b="1" noProof="1">
                <a:solidFill>
                  <a:srgbClr val="5791CD"/>
                </a:solidFill>
                <a:latin typeface="微软雅黑" panose="020B0503020204020204" pitchFamily="34" charset="-122"/>
                <a:ea typeface="微软雅黑" panose="020B0503020204020204" pitchFamily="34" charset="-122"/>
              </a:rPr>
              <a:t>首字母筛选</a:t>
            </a:r>
          </a:p>
        </p:txBody>
      </p:sp>
      <p:grpSp>
        <p:nvGrpSpPr>
          <p:cNvPr id="8" name="组合 13"/>
          <p:cNvGrpSpPr/>
          <p:nvPr/>
        </p:nvGrpSpPr>
        <p:grpSpPr>
          <a:xfrm>
            <a:off x="3210387" y="5124631"/>
            <a:ext cx="1997512" cy="1021079"/>
            <a:chOff x="6683" y="0"/>
            <a:chExt cx="1997512" cy="1021079"/>
          </a:xfrm>
          <a:solidFill>
            <a:srgbClr val="5791CD"/>
          </a:solidFill>
          <a:scene3d>
            <a:camera prst="orthographicFront"/>
            <a:lightRig rig="flat" dir="t"/>
          </a:scene3d>
        </p:grpSpPr>
        <p:sp>
          <p:nvSpPr>
            <p:cNvPr id="15" name="圆角矩形 14"/>
            <p:cNvSpPr/>
            <p:nvPr/>
          </p:nvSpPr>
          <p:spPr>
            <a:xfrm>
              <a:off x="6683" y="0"/>
              <a:ext cx="1997512" cy="1021079"/>
            </a:xfrm>
            <a:prstGeom prst="roundRect">
              <a:avLst>
                <a:gd name="adj" fmla="val 10000"/>
              </a:avLst>
            </a:prstGeom>
            <a:grpFill/>
            <a:ln>
              <a:solidFill>
                <a:srgbClr val="5791CD"/>
              </a:solidFill>
            </a:ln>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6" name="圆角矩形 4"/>
            <p:cNvSpPr/>
            <p:nvPr/>
          </p:nvSpPr>
          <p:spPr>
            <a:xfrm>
              <a:off x="36589" y="29906"/>
              <a:ext cx="1937700" cy="961267"/>
            </a:xfrm>
            <a:prstGeom prst="rect">
              <a:avLst/>
            </a:prstGeom>
            <a:grpFill/>
            <a:ln>
              <a:solidFill>
                <a:srgbClr val="5791CD"/>
              </a:solid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a:latin typeface="微软雅黑" panose="020B0503020204020204" pitchFamily="34" charset="-122"/>
                  <a:ea typeface="微软雅黑" panose="020B0503020204020204" pitchFamily="34" charset="-122"/>
                </a:rPr>
                <a:t>收录体系</a:t>
              </a:r>
            </a:p>
          </p:txBody>
        </p:sp>
      </p:grpSp>
      <p:grpSp>
        <p:nvGrpSpPr>
          <p:cNvPr id="11" name="组合 17"/>
          <p:cNvGrpSpPr/>
          <p:nvPr/>
        </p:nvGrpSpPr>
        <p:grpSpPr>
          <a:xfrm>
            <a:off x="5405293" y="5372966"/>
            <a:ext cx="423472" cy="495383"/>
            <a:chOff x="2203946" y="262848"/>
            <a:chExt cx="423472" cy="495383"/>
          </a:xfrm>
          <a:scene3d>
            <a:camera prst="orthographicFront"/>
            <a:lightRig rig="flat" dir="t"/>
          </a:scene3d>
        </p:grpSpPr>
        <p:sp>
          <p:nvSpPr>
            <p:cNvPr id="19" name="右箭头 18"/>
            <p:cNvSpPr/>
            <p:nvPr/>
          </p:nvSpPr>
          <p:spPr>
            <a:xfrm>
              <a:off x="2203946" y="262848"/>
              <a:ext cx="423472" cy="495383"/>
            </a:xfrm>
            <a:prstGeom prst="rightArrow">
              <a:avLst>
                <a:gd name="adj1" fmla="val 60000"/>
                <a:gd name="adj2" fmla="val 50000"/>
              </a:avLst>
            </a:prstGeom>
            <a:sp3d z="-80000" prstMaterial="plastic">
              <a:bevelT w="50800" h="50800"/>
              <a:bevelB w="25400" h="25400" prst="angle"/>
            </a:sp3d>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20" name="右箭头 4"/>
            <p:cNvSpPr/>
            <p:nvPr/>
          </p:nvSpPr>
          <p:spPr>
            <a:xfrm>
              <a:off x="2203946" y="361925"/>
              <a:ext cx="296430" cy="297229"/>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b="1" kern="1200">
                <a:latin typeface="微软雅黑" panose="020B0503020204020204" pitchFamily="34" charset="-122"/>
                <a:ea typeface="微软雅黑" panose="020B0503020204020204" pitchFamily="34" charset="-122"/>
              </a:endParaRPr>
            </a:p>
          </p:txBody>
        </p:sp>
      </p:grpSp>
      <p:grpSp>
        <p:nvGrpSpPr>
          <p:cNvPr id="14" name="组合 20"/>
          <p:cNvGrpSpPr/>
          <p:nvPr/>
        </p:nvGrpSpPr>
        <p:grpSpPr>
          <a:xfrm>
            <a:off x="6084215" y="5110117"/>
            <a:ext cx="1997512" cy="1021079"/>
            <a:chOff x="2803200" y="0"/>
            <a:chExt cx="1997512" cy="1021079"/>
          </a:xfrm>
          <a:solidFill>
            <a:srgbClr val="5791CD"/>
          </a:solidFill>
          <a:scene3d>
            <a:camera prst="orthographicFront"/>
            <a:lightRig rig="flat" dir="t"/>
          </a:scene3d>
        </p:grpSpPr>
        <p:sp>
          <p:nvSpPr>
            <p:cNvPr id="22" name="圆角矩形 21"/>
            <p:cNvSpPr/>
            <p:nvPr/>
          </p:nvSpPr>
          <p:spPr>
            <a:xfrm>
              <a:off x="2803200" y="0"/>
              <a:ext cx="1997512" cy="1021079"/>
            </a:xfrm>
            <a:prstGeom prst="roundRect">
              <a:avLst>
                <a:gd name="adj" fmla="val 10000"/>
              </a:avLst>
            </a:prstGeom>
            <a:grpFill/>
            <a:ln>
              <a:solidFill>
                <a:srgbClr val="5791CD"/>
              </a:solidFill>
            </a:ln>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3" name="圆角矩形 4"/>
            <p:cNvSpPr/>
            <p:nvPr/>
          </p:nvSpPr>
          <p:spPr>
            <a:xfrm>
              <a:off x="2833106" y="29906"/>
              <a:ext cx="1937700" cy="961267"/>
            </a:xfrm>
            <a:prstGeom prst="rect">
              <a:avLst/>
            </a:prstGeom>
            <a:grpFill/>
            <a:ln>
              <a:solidFill>
                <a:srgbClr val="5791CD"/>
              </a:solid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a:latin typeface="微软雅黑" panose="020B0503020204020204" pitchFamily="34" charset="-122"/>
                  <a:ea typeface="微软雅黑" panose="020B0503020204020204" pitchFamily="34" charset="-122"/>
                </a:rPr>
                <a:t>对应学科</a:t>
              </a:r>
            </a:p>
          </p:txBody>
        </p:sp>
      </p:grpSp>
      <p:grpSp>
        <p:nvGrpSpPr>
          <p:cNvPr id="18" name="组合 23"/>
          <p:cNvGrpSpPr/>
          <p:nvPr/>
        </p:nvGrpSpPr>
        <p:grpSpPr>
          <a:xfrm>
            <a:off x="8364436" y="5343937"/>
            <a:ext cx="427014" cy="495383"/>
            <a:chOff x="5002134" y="262848"/>
            <a:chExt cx="427014" cy="495383"/>
          </a:xfrm>
          <a:scene3d>
            <a:camera prst="orthographicFront"/>
            <a:lightRig rig="flat" dir="t"/>
          </a:scene3d>
        </p:grpSpPr>
        <p:sp>
          <p:nvSpPr>
            <p:cNvPr id="25" name="右箭头 24"/>
            <p:cNvSpPr/>
            <p:nvPr/>
          </p:nvSpPr>
          <p:spPr>
            <a:xfrm>
              <a:off x="5002134" y="262848"/>
              <a:ext cx="427014" cy="495383"/>
            </a:xfrm>
            <a:prstGeom prst="rightArrow">
              <a:avLst>
                <a:gd name="adj1" fmla="val 60000"/>
                <a:gd name="adj2" fmla="val 50000"/>
              </a:avLst>
            </a:prstGeom>
            <a:sp3d z="-80000" prstMaterial="plastic">
              <a:bevelT w="50800" h="50800"/>
              <a:bevelB w="25400" h="25400" prst="angle"/>
            </a:sp3d>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26" name="右箭头 4"/>
            <p:cNvSpPr/>
            <p:nvPr/>
          </p:nvSpPr>
          <p:spPr>
            <a:xfrm>
              <a:off x="5002134" y="361925"/>
              <a:ext cx="298910" cy="297229"/>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b="1" kern="1200">
                <a:latin typeface="微软雅黑" panose="020B0503020204020204" pitchFamily="34" charset="-122"/>
                <a:ea typeface="微软雅黑" panose="020B0503020204020204" pitchFamily="34" charset="-122"/>
              </a:endParaRPr>
            </a:p>
          </p:txBody>
        </p:sp>
      </p:grpSp>
      <p:grpSp>
        <p:nvGrpSpPr>
          <p:cNvPr id="21" name="组合 26"/>
          <p:cNvGrpSpPr/>
          <p:nvPr/>
        </p:nvGrpSpPr>
        <p:grpSpPr>
          <a:xfrm>
            <a:off x="9001587" y="5095603"/>
            <a:ext cx="1997512" cy="1021079"/>
            <a:chOff x="5606400" y="0"/>
            <a:chExt cx="1997512" cy="1021079"/>
          </a:xfrm>
          <a:solidFill>
            <a:srgbClr val="5791CD"/>
          </a:solidFill>
          <a:scene3d>
            <a:camera prst="orthographicFront"/>
            <a:lightRig rig="flat" dir="t"/>
          </a:scene3d>
        </p:grpSpPr>
        <p:sp>
          <p:nvSpPr>
            <p:cNvPr id="28" name="圆角矩形 27"/>
            <p:cNvSpPr/>
            <p:nvPr/>
          </p:nvSpPr>
          <p:spPr>
            <a:xfrm>
              <a:off x="5606400" y="0"/>
              <a:ext cx="1997512" cy="1021079"/>
            </a:xfrm>
            <a:prstGeom prst="roundRect">
              <a:avLst>
                <a:gd name="adj" fmla="val 10000"/>
              </a:avLst>
            </a:prstGeom>
            <a:grpFill/>
            <a:ln>
              <a:solidFill>
                <a:srgbClr val="5791CD"/>
              </a:solidFill>
            </a:ln>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9" name="圆角矩形 4"/>
            <p:cNvSpPr/>
            <p:nvPr/>
          </p:nvSpPr>
          <p:spPr>
            <a:xfrm>
              <a:off x="5636306" y="29906"/>
              <a:ext cx="1937700" cy="961267"/>
            </a:xfrm>
            <a:prstGeom prst="rect">
              <a:avLst/>
            </a:prstGeom>
            <a:grpFill/>
            <a:ln>
              <a:solidFill>
                <a:srgbClr val="5791CD"/>
              </a:solid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a:latin typeface="微软雅黑" panose="020B0503020204020204" pitchFamily="34" charset="-122"/>
                  <a:ea typeface="微软雅黑" panose="020B0503020204020204" pitchFamily="34" charset="-122"/>
                </a:rPr>
                <a:t>核心期刊</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par>
                          <p:cTn id="34" fill="hold">
                            <p:stCondLst>
                              <p:cond delay="500"/>
                            </p:stCondLst>
                            <p:childTnLst>
                              <p:par>
                                <p:cTn id="35" presetID="3" presetClass="entr" presetSubtype="1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par>
                          <p:cTn id="38" fill="hold">
                            <p:stCondLst>
                              <p:cond delay="1000"/>
                            </p:stCondLst>
                            <p:childTnLst>
                              <p:par>
                                <p:cTn id="39" presetID="3" presetClass="entr" presetSubtype="1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linds(horizontal)">
                                      <p:cBhvr>
                                        <p:cTn id="41" dur="500"/>
                                        <p:tgtEl>
                                          <p:spTgt spid="14"/>
                                        </p:tgtEl>
                                      </p:cBhvr>
                                    </p:animEffect>
                                  </p:childTnLst>
                                </p:cTn>
                              </p:par>
                            </p:childTnLst>
                          </p:cTn>
                        </p:par>
                        <p:par>
                          <p:cTn id="42" fill="hold">
                            <p:stCondLst>
                              <p:cond delay="1500"/>
                            </p:stCondLst>
                            <p:childTnLst>
                              <p:par>
                                <p:cTn id="43" presetID="3" presetClass="entr" presetSubtype="1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childTnLst>
                          </p:cTn>
                        </p:par>
                        <p:par>
                          <p:cTn id="46" fill="hold">
                            <p:stCondLst>
                              <p:cond delay="2000"/>
                            </p:stCondLst>
                            <p:childTnLst>
                              <p:par>
                                <p:cTn id="47" presetID="3" presetClass="entr" presetSubtype="1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linds(horizontal)">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ldLvl="0" animBg="1"/>
      <p:bldP spid="4" grpId="0" animBg="1"/>
      <p:bldP spid="7" grpId="0" bldLvl="0" animBg="1"/>
      <p:bldP spid="6" grpId="0" animBg="1"/>
      <p:bldP spid="10" grpId="0" animBg="1"/>
      <p:bldP spid="12" grpId="0" bldLvl="0" animBg="1"/>
      <p:bldP spid="1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1245870" y="343535"/>
            <a:ext cx="8822690" cy="6170930"/>
          </a:xfrm>
          <a:prstGeom prst="rect">
            <a:avLst/>
          </a:prstGeom>
        </p:spPr>
      </p:pic>
      <p:sp>
        <p:nvSpPr>
          <p:cNvPr id="3" name="Rectangle 2"/>
          <p:cNvSpPr>
            <a:spLocks noGrp="1" noChangeArrowheads="1"/>
          </p:cNvSpPr>
          <p:nvPr/>
        </p:nvSpPr>
        <p:spPr bwMode="auto">
          <a:xfrm>
            <a:off x="167478" y="552662"/>
            <a:ext cx="774700" cy="5367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2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期刊发现渠道</a:t>
            </a:r>
          </a:p>
        </p:txBody>
      </p:sp>
      <p:sp>
        <p:nvSpPr>
          <p:cNvPr id="5" name="长方形 312"/>
          <p:cNvSpPr>
            <a:spLocks noChangeArrowheads="1"/>
          </p:cNvSpPr>
          <p:nvPr/>
        </p:nvSpPr>
        <p:spPr bwMode="auto">
          <a:xfrm>
            <a:off x="2998166" y="1330271"/>
            <a:ext cx="730673" cy="429260"/>
          </a:xfrm>
          <a:prstGeom prst="rect">
            <a:avLst/>
          </a:prstGeom>
          <a:noFill/>
          <a:ln w="25400">
            <a:solidFill>
              <a:schemeClr val="accent1"/>
            </a:solidFill>
            <a:miter lim="800000"/>
          </a:ln>
          <a:extLst>
            <a:ext uri="{909E8E84-426E-40DD-AFC4-6F175D3DCCD1}">
              <a14:hiddenFill xmlns:a14="http://schemas.microsoft.com/office/drawing/2010/main">
                <a:solidFill>
                  <a:srgbClr val="FFFFFF"/>
                </a:solidFill>
              </a14:hiddenFill>
            </a:ext>
          </a:extLst>
        </p:spPr>
        <p:txBody>
          <a:bodyPr lIns="120222" tIns="62650" rIns="120222" bIns="62650"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3200" dirty="0">
              <a:latin typeface="Calibri" panose="020F0502020204030204" pitchFamily="34" charset="0"/>
            </a:endParaRPr>
          </a:p>
        </p:txBody>
      </p:sp>
      <p:sp>
        <p:nvSpPr>
          <p:cNvPr id="6" name="圆角矩形标注 5"/>
          <p:cNvSpPr/>
          <p:nvPr/>
        </p:nvSpPr>
        <p:spPr>
          <a:xfrm>
            <a:off x="4113530" y="657860"/>
            <a:ext cx="1363980" cy="517525"/>
          </a:xfrm>
          <a:prstGeom prst="wedgeRoundRectCallout">
            <a:avLst>
              <a:gd name="adj1" fmla="val -61362"/>
              <a:gd name="adj2" fmla="val 88176"/>
              <a:gd name="adj3" fmla="val 16667"/>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altLang="zh-CN" sz="2700" b="1" noProof="1">
                <a:solidFill>
                  <a:srgbClr val="5791CD"/>
                </a:solidFill>
                <a:latin typeface="微软雅黑" panose="020B0503020204020204" pitchFamily="34" charset="-122"/>
                <a:ea typeface="微软雅黑" panose="020B0503020204020204" pitchFamily="34" charset="-122"/>
              </a:rPr>
              <a:t>SCI-E</a:t>
            </a:r>
            <a:endParaRPr lang="zh-CN" altLang="en-US" sz="2700" b="1" noProof="1">
              <a:solidFill>
                <a:srgbClr val="5791CD"/>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3"/>
          <a:stretch>
            <a:fillRect/>
          </a:stretch>
        </p:blipFill>
        <p:spPr>
          <a:xfrm>
            <a:off x="3121025" y="2254250"/>
            <a:ext cx="6149975" cy="4260215"/>
          </a:xfrm>
          <a:prstGeom prst="rect">
            <a:avLst/>
          </a:prstGeom>
        </p:spPr>
      </p:pic>
      <p:sp>
        <p:nvSpPr>
          <p:cNvPr id="7" name="矩形 6"/>
          <p:cNvSpPr/>
          <p:nvPr/>
        </p:nvSpPr>
        <p:spPr>
          <a:xfrm>
            <a:off x="3296920" y="3460115"/>
            <a:ext cx="1841500" cy="38163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标注 7"/>
          <p:cNvSpPr/>
          <p:nvPr/>
        </p:nvSpPr>
        <p:spPr>
          <a:xfrm>
            <a:off x="5409565" y="3907790"/>
            <a:ext cx="2063750" cy="813435"/>
          </a:xfrm>
          <a:prstGeom prst="wedgeRoundRectCallout">
            <a:avLst>
              <a:gd name="adj1" fmla="val -48822"/>
              <a:gd name="adj2" fmla="val -80715"/>
              <a:gd name="adj3" fmla="val 16667"/>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2700" b="1" noProof="1">
                <a:solidFill>
                  <a:srgbClr val="5791CD"/>
                </a:solidFill>
                <a:latin typeface="微软雅黑" panose="020B0503020204020204" pitchFamily="34" charset="-122"/>
                <a:ea typeface="微软雅黑" panose="020B0503020204020204" pitchFamily="34" charset="-122"/>
              </a:rPr>
              <a:t>材料科学</a:t>
            </a:r>
            <a:r>
              <a:rPr lang="en-US" altLang="zh-CN" sz="2700" b="1" noProof="1">
                <a:solidFill>
                  <a:srgbClr val="5791CD"/>
                </a:solidFill>
                <a:latin typeface="微软雅黑" panose="020B0503020204020204" pitchFamily="34" charset="-122"/>
                <a:ea typeface="微软雅黑" panose="020B0503020204020204" pitchFamily="34" charset="-122"/>
              </a:rPr>
              <a:t>:</a:t>
            </a:r>
            <a:r>
              <a:rPr lang="zh-CN" altLang="en-US" sz="2700" b="1" noProof="1">
                <a:solidFill>
                  <a:srgbClr val="5791CD"/>
                </a:solidFill>
                <a:latin typeface="微软雅黑" panose="020B0503020204020204" pitchFamily="34" charset="-122"/>
                <a:ea typeface="微软雅黑" panose="020B0503020204020204" pitchFamily="34" charset="-122"/>
              </a:rPr>
              <a:t>生物材料</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12" name="Rectangle 2"/>
          <p:cNvSpPr>
            <a:spLocks noGrp="1" noChangeArrowheads="1"/>
          </p:cNvSpPr>
          <p:nvPr/>
        </p:nvSpPr>
        <p:spPr bwMode="auto">
          <a:xfrm>
            <a:off x="80223" y="-199359"/>
            <a:ext cx="602056" cy="7156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6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期刊浏览页面</a:t>
            </a:r>
          </a:p>
        </p:txBody>
      </p:sp>
      <p:pic>
        <p:nvPicPr>
          <p:cNvPr id="4" name="图片 3"/>
          <p:cNvPicPr>
            <a:picLocks noChangeAspect="1"/>
          </p:cNvPicPr>
          <p:nvPr/>
        </p:nvPicPr>
        <p:blipFill>
          <a:blip r:embed="rId2"/>
          <a:stretch>
            <a:fillRect/>
          </a:stretch>
        </p:blipFill>
        <p:spPr>
          <a:xfrm>
            <a:off x="1187450" y="195580"/>
            <a:ext cx="8673465" cy="6365875"/>
          </a:xfrm>
          <a:prstGeom prst="rect">
            <a:avLst/>
          </a:prstGeom>
        </p:spPr>
      </p:pic>
      <p:sp>
        <p:nvSpPr>
          <p:cNvPr id="3" name="矩形 2"/>
          <p:cNvSpPr/>
          <p:nvPr/>
        </p:nvSpPr>
        <p:spPr>
          <a:xfrm>
            <a:off x="2908727" y="1278625"/>
            <a:ext cx="2715904" cy="484077"/>
          </a:xfrm>
          <a:prstGeom prst="rect">
            <a:avLst/>
          </a:prstGeom>
          <a:noFill/>
          <a:ln w="28575">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 name="圆角矩形标注 5"/>
          <p:cNvSpPr/>
          <p:nvPr/>
        </p:nvSpPr>
        <p:spPr>
          <a:xfrm>
            <a:off x="5558790" y="288925"/>
            <a:ext cx="5641340" cy="906145"/>
          </a:xfrm>
          <a:prstGeom prst="wedgeRoundRectCallout">
            <a:avLst>
              <a:gd name="adj1" fmla="val -45084"/>
              <a:gd name="adj2" fmla="val 105767"/>
              <a:gd name="adj3" fmla="val 16667"/>
            </a:avLst>
          </a:prstGeom>
          <a:solidFill>
            <a:schemeClr val="bg1"/>
          </a:solidFill>
          <a:ln w="254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2700" b="1" noProof="1">
                <a:solidFill>
                  <a:srgbClr val="5791CD"/>
                </a:solidFill>
                <a:latin typeface="微软雅黑" panose="020B0503020204020204" pitchFamily="34" charset="-122"/>
                <a:ea typeface="微软雅黑" panose="020B0503020204020204" pitchFamily="34" charset="-122"/>
              </a:rPr>
              <a:t>筛选结果：</a:t>
            </a:r>
            <a:r>
              <a:rPr lang="en-US" altLang="zh-CN" sz="2700" b="1" noProof="1">
                <a:solidFill>
                  <a:srgbClr val="5791CD"/>
                </a:solidFill>
                <a:latin typeface="微软雅黑" panose="020B0503020204020204" pitchFamily="34" charset="-122"/>
                <a:ea typeface="微软雅黑" panose="020B0503020204020204" pitchFamily="34" charset="-122"/>
              </a:rPr>
              <a:t>SCI-E </a:t>
            </a:r>
            <a:r>
              <a:rPr lang="zh-CN" altLang="en-US" sz="2700" b="1">
                <a:solidFill>
                  <a:srgbClr val="5791CD"/>
                </a:solidFill>
                <a:latin typeface="微软雅黑" panose="020B0503020204020204" pitchFamily="34" charset="-122"/>
                <a:ea typeface="微软雅黑" panose="020B0503020204020204" pitchFamily="34" charset="-122"/>
                <a:sym typeface="+mn-ea"/>
              </a:rPr>
              <a:t>材料科学</a:t>
            </a:r>
            <a:r>
              <a:rPr lang="en-US" altLang="zh-CN" sz="2700" b="1">
                <a:solidFill>
                  <a:srgbClr val="5791CD"/>
                </a:solidFill>
                <a:latin typeface="微软雅黑" panose="020B0503020204020204" pitchFamily="34" charset="-122"/>
                <a:ea typeface="微软雅黑" panose="020B0503020204020204" pitchFamily="34" charset="-122"/>
                <a:sym typeface="+mn-ea"/>
              </a:rPr>
              <a:t>:</a:t>
            </a:r>
            <a:r>
              <a:rPr lang="zh-CN" altLang="en-US" sz="2700" b="1">
                <a:solidFill>
                  <a:srgbClr val="5791CD"/>
                </a:solidFill>
                <a:latin typeface="微软雅黑" panose="020B0503020204020204" pitchFamily="34" charset="-122"/>
                <a:ea typeface="微软雅黑" panose="020B0503020204020204" pitchFamily="34" charset="-122"/>
                <a:sym typeface="+mn-ea"/>
              </a:rPr>
              <a:t>生物材料</a:t>
            </a:r>
            <a:r>
              <a:rPr lang="en-US" altLang="zh-CN" sz="2700" b="1" noProof="1">
                <a:solidFill>
                  <a:srgbClr val="5791CD"/>
                </a:solidFill>
                <a:latin typeface="微软雅黑" panose="020B0503020204020204" pitchFamily="34" charset="-122"/>
                <a:ea typeface="微软雅黑" panose="020B0503020204020204" pitchFamily="34" charset="-122"/>
              </a:rPr>
              <a:t>33</a:t>
            </a:r>
            <a:r>
              <a:rPr lang="zh-CN" altLang="en-US" sz="2700" b="1" noProof="1">
                <a:solidFill>
                  <a:srgbClr val="5791CD"/>
                </a:solidFill>
                <a:latin typeface="微软雅黑" panose="020B0503020204020204" pitchFamily="34" charset="-122"/>
                <a:ea typeface="微软雅黑" panose="020B0503020204020204" pitchFamily="34" charset="-122"/>
              </a:rPr>
              <a:t>本期刊</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4" name="Rectangle 2"/>
          <p:cNvSpPr>
            <a:spLocks noGrp="1" noChangeArrowheads="1"/>
          </p:cNvSpPr>
          <p:nvPr/>
        </p:nvSpPr>
        <p:spPr bwMode="auto">
          <a:xfrm>
            <a:off x="54592" y="-13691"/>
            <a:ext cx="602056" cy="7156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6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期刊浏览页面</a:t>
            </a:r>
          </a:p>
        </p:txBody>
      </p:sp>
      <p:pic>
        <p:nvPicPr>
          <p:cNvPr id="3" name="图片 2"/>
          <p:cNvPicPr>
            <a:picLocks noChangeAspect="1"/>
          </p:cNvPicPr>
          <p:nvPr/>
        </p:nvPicPr>
        <p:blipFill>
          <a:blip r:embed="rId3"/>
          <a:stretch>
            <a:fillRect/>
          </a:stretch>
        </p:blipFill>
        <p:spPr>
          <a:xfrm>
            <a:off x="1381125" y="468630"/>
            <a:ext cx="8833485" cy="5635625"/>
          </a:xfrm>
          <a:prstGeom prst="rect">
            <a:avLst/>
          </a:prstGeom>
        </p:spPr>
      </p:pic>
      <p:sp>
        <p:nvSpPr>
          <p:cNvPr id="13" name="矩形 12"/>
          <p:cNvSpPr/>
          <p:nvPr/>
        </p:nvSpPr>
        <p:spPr>
          <a:xfrm>
            <a:off x="8730492" y="1822166"/>
            <a:ext cx="641445" cy="36848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815225" y="1813912"/>
            <a:ext cx="2598518" cy="384043"/>
          </a:xfrm>
          <a:prstGeom prst="rect">
            <a:avLst/>
          </a:prstGeom>
          <a:noFill/>
          <a:ln w="28575">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1" name="圆角矩形标注 20"/>
          <p:cNvSpPr/>
          <p:nvPr/>
        </p:nvSpPr>
        <p:spPr>
          <a:xfrm>
            <a:off x="5831973" y="1074799"/>
            <a:ext cx="1746914" cy="612648"/>
          </a:xfrm>
          <a:prstGeom prst="wedgeRoundRectCallout">
            <a:avLst>
              <a:gd name="adj1" fmla="val 52604"/>
              <a:gd name="adj2" fmla="val 93687"/>
              <a:gd name="adj3" fmla="val 1666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700" b="1" dirty="0">
                <a:solidFill>
                  <a:srgbClr val="5791CD"/>
                </a:solidFill>
                <a:latin typeface="微软雅黑" panose="020B0503020204020204" pitchFamily="34" charset="-122"/>
                <a:ea typeface="微软雅黑" panose="020B0503020204020204" pitchFamily="34" charset="-122"/>
              </a:rPr>
              <a:t>评价指标</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par>
                          <p:cTn id="24" fill="hold">
                            <p:stCondLst>
                              <p:cond delay="500"/>
                            </p:stCondLst>
                            <p:childTnLst>
                              <p:par>
                                <p:cTn id="25" presetID="3" presetClass="exit" presetSubtype="10" fill="hold" grpId="1" nodeType="after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bldLvl="0" animBg="1"/>
      <p:bldP spid="19" grpId="0" bldLvl="0" animBg="1"/>
      <p:bldP spid="19" grpId="1" bldLvl="0" animBg="1"/>
      <p:bldP spid="21" grpId="0" bldLvl="0" animBg="1"/>
      <p:bldP spid="21" grpId="1"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262" y="600499"/>
            <a:ext cx="2236510" cy="707886"/>
          </a:xfrm>
          <a:prstGeom prst="rect">
            <a:avLst/>
          </a:prstGeom>
          <a:noFill/>
        </p:spPr>
        <p:txBody>
          <a:bodyPr wrap="none" rtlCol="0">
            <a:spAutoFit/>
          </a:bodyPr>
          <a:lstStyle/>
          <a:p>
            <a:r>
              <a:rPr lang="zh-CN" altLang="en-US" sz="4000" b="1" dirty="0">
                <a:solidFill>
                  <a:schemeClr val="accent1"/>
                </a:solidFill>
                <a:latin typeface="微软雅黑" panose="020B0503020204020204" pitchFamily="34" charset="-122"/>
                <a:ea typeface="微软雅黑" panose="020B0503020204020204" pitchFamily="34" charset="-122"/>
              </a:rPr>
              <a:t>影响因子</a:t>
            </a:r>
          </a:p>
        </p:txBody>
      </p:sp>
      <p:sp>
        <p:nvSpPr>
          <p:cNvPr id="4" name="TextBox 3"/>
          <p:cNvSpPr txBox="1"/>
          <p:nvPr/>
        </p:nvSpPr>
        <p:spPr>
          <a:xfrm>
            <a:off x="1937982" y="1776482"/>
            <a:ext cx="9103057" cy="4399915"/>
          </a:xfrm>
          <a:prstGeom prst="rect">
            <a:avLst/>
          </a:prstGeom>
          <a:noFill/>
        </p:spPr>
        <p:txBody>
          <a:bodyPr wrap="square" rtlCol="0">
            <a:spAutoFit/>
          </a:bodyPr>
          <a:lstStyle/>
          <a:p>
            <a:pPr>
              <a:lnSpc>
                <a:spcPct val="200000"/>
              </a:lnSpc>
            </a:pPr>
            <a:r>
              <a:rPr lang="en-US" altLang="zh-CN" sz="2800" b="1" dirty="0">
                <a:latin typeface="微软雅黑" panose="020B0503020204020204" pitchFamily="34" charset="-122"/>
                <a:ea typeface="微软雅黑" panose="020B0503020204020204" pitchFamily="34" charset="-122"/>
              </a:rPr>
              <a:t>·</a:t>
            </a:r>
            <a:r>
              <a:rPr lang="zh-CN" altLang="en-US" sz="2800" dirty="0"/>
              <a:t>期刊</a:t>
            </a:r>
            <a:r>
              <a:rPr lang="zh-CN" altLang="en-US" sz="2800" b="1" dirty="0">
                <a:solidFill>
                  <a:srgbClr val="C00000"/>
                </a:solidFill>
                <a:latin typeface="微软雅黑" panose="020B0503020204020204" pitchFamily="34" charset="-122"/>
                <a:ea typeface="微软雅黑" panose="020B0503020204020204" pitchFamily="34" charset="-122"/>
              </a:rPr>
              <a:t>影响因子</a:t>
            </a:r>
            <a:r>
              <a:rPr lang="zh-CN" altLang="en-US" sz="2800" dirty="0"/>
              <a:t>，是代表期刊学术水平的一个评价指标。</a:t>
            </a:r>
          </a:p>
          <a:p>
            <a:pPr>
              <a:lnSpc>
                <a:spcPct val="200000"/>
              </a:lnSpc>
            </a:pPr>
            <a:endParaRPr lang="zh-CN" altLang="en-US" sz="2800" dirty="0"/>
          </a:p>
          <a:p>
            <a:pPr>
              <a:lnSpc>
                <a:spcPct val="200000"/>
              </a:lnSpc>
            </a:pPr>
            <a:r>
              <a:rPr lang="zh-CN" altLang="en-US" sz="2800" dirty="0"/>
              <a:t>实际上就是某刊平均每篇论文的被引用数，是该刊前两年发表论文的被引用次数与该刊前两年所发表的全部论文数的比值。</a:t>
            </a:r>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832513" y="696006"/>
            <a:ext cx="11068335" cy="452431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2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5791CD"/>
                </a:solidFill>
                <a:effectLst/>
                <a:uLnTx/>
                <a:uFillTx/>
                <a:latin typeface="微软雅黑" panose="020B0503020204020204" pitchFamily="34" charset="-122"/>
                <a:ea typeface="微软雅黑" panose="020B0503020204020204" pitchFamily="34" charset="-122"/>
                <a:cs typeface="宋体" panose="02010600030101010101" pitchFamily="2" charset="-122"/>
              </a:rPr>
              <a:t>例如，某期刊</a:t>
            </a:r>
            <a:r>
              <a:rPr kumimoji="0" lang="en-US" altLang="zh-CN" sz="2400" b="1" i="0" u="none" strike="noStrike" kern="1200" cap="none" spc="0" normalizeH="0" baseline="0" noProof="0" dirty="0">
                <a:ln>
                  <a:noFill/>
                </a:ln>
                <a:solidFill>
                  <a:srgbClr val="5791CD"/>
                </a:solidFill>
                <a:effectLst/>
                <a:uLnTx/>
                <a:uFillTx/>
                <a:latin typeface="微软雅黑" panose="020B0503020204020204" pitchFamily="34" charset="-122"/>
                <a:ea typeface="微软雅黑" panose="020B0503020204020204" pitchFamily="34" charset="-122"/>
                <a:cs typeface="宋体" panose="02010600030101010101" pitchFamily="2" charset="-122"/>
              </a:rPr>
              <a:t>2018</a:t>
            </a:r>
            <a:r>
              <a:rPr kumimoji="0" lang="zh-CN" altLang="en-US" sz="2400" b="1" i="0" u="none" strike="noStrike" kern="1200" cap="none" spc="0" normalizeH="0" baseline="0" noProof="0" dirty="0">
                <a:ln>
                  <a:noFill/>
                </a:ln>
                <a:solidFill>
                  <a:srgbClr val="5791CD"/>
                </a:solidFill>
                <a:effectLst/>
                <a:uLnTx/>
                <a:uFillTx/>
                <a:latin typeface="微软雅黑" panose="020B0503020204020204" pitchFamily="34" charset="-122"/>
                <a:ea typeface="微软雅黑" panose="020B0503020204020204" pitchFamily="34" charset="-122"/>
                <a:cs typeface="宋体" panose="02010600030101010101" pitchFamily="2" charset="-122"/>
              </a:rPr>
              <a:t>年影响因子的计算</a:t>
            </a:r>
            <a:endParaRPr kumimoji="0" lang="zh-CN" altLang="en-US" sz="2400" b="1" i="0" u="none" strike="noStrike" kern="1200" cap="none" spc="0" normalizeH="0" baseline="0" noProof="0" dirty="0">
              <a:ln>
                <a:noFill/>
              </a:ln>
              <a:solidFill>
                <a:srgbClr val="5791CD"/>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0" fontAlgn="base" latinLnBrk="0" hangingPunct="0">
              <a:lnSpc>
                <a:spcPct val="2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该刊</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2017</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年的文章在</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2018</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年的被引次数： </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48 </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；本刊</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2017</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年的发文量： </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187</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0" fontAlgn="base" latinLnBrk="0" hangingPunct="0">
              <a:lnSpc>
                <a:spcPct val="2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该刊</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2016</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年的文章在</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2018</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年的被引次数： </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128 </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；本刊</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2016</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年的发文量： </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154</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0" fontAlgn="base" latinLnBrk="0" hangingPunct="0">
              <a:lnSpc>
                <a:spcPct val="2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该刊</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2016-2017</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的文章在</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2018</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年的被引次数总计： </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176 =</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48+128</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0" fontAlgn="base" latinLnBrk="0" hangingPunct="0">
              <a:lnSpc>
                <a:spcPct val="2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该刊</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2016-2017</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年的发文量总计： </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341 =</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187+154</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宋体" panose="02010600030101010101" pitchFamily="2" charset="-122"/>
              </a:rPr>
              <a:t>）</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0" fontAlgn="base" latinLnBrk="0" hangingPunct="0">
              <a:lnSpc>
                <a:spcPct val="2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宋体" panose="02010600030101010101" pitchFamily="2" charset="-122"/>
              </a:rPr>
              <a:t>该刊</a:t>
            </a:r>
            <a:r>
              <a:rPr kumimoji="0" lang="en-US" altLang="zh-CN"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宋体" panose="02010600030101010101" pitchFamily="2" charset="-122"/>
              </a:rPr>
              <a:t>2018</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宋体" panose="02010600030101010101" pitchFamily="2" charset="-122"/>
              </a:rPr>
              <a:t>年的影响因子：</a:t>
            </a:r>
            <a:r>
              <a:rPr kumimoji="0" lang="en-US" altLang="zh-CN"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宋体" panose="02010600030101010101" pitchFamily="2" charset="-122"/>
              </a:rPr>
              <a:t>0.5161 = </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宋体" panose="02010600030101010101" pitchFamily="2" charset="-122"/>
              </a:rPr>
              <a:t>（</a:t>
            </a:r>
            <a:r>
              <a:rPr kumimoji="0" lang="en-US" altLang="zh-CN"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宋体" panose="02010600030101010101" pitchFamily="2" charset="-122"/>
              </a:rPr>
              <a:t>176÷341</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宋体" panose="02010600030101010101" pitchFamily="2" charset="-122"/>
              </a:rPr>
              <a:t>）</a:t>
            </a:r>
          </a:p>
        </p:txBody>
      </p:sp>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5">
                                            <p:txEl>
                                              <p:pRg st="1" end="1"/>
                                            </p:txEl>
                                          </p:spTgt>
                                        </p:tgtEl>
                                        <p:attrNameLst>
                                          <p:attrName>style.visibility</p:attrName>
                                        </p:attrNameLst>
                                      </p:cBhvr>
                                      <p:to>
                                        <p:strVal val="visible"/>
                                      </p:to>
                                    </p:set>
                                    <p:animEffect transition="in" filter="fade">
                                      <p:cBhvr>
                                        <p:cTn id="7" dur="1000"/>
                                        <p:tgtEl>
                                          <p:spTgt spid="6145">
                                            <p:txEl>
                                              <p:pRg st="1" end="1"/>
                                            </p:txEl>
                                          </p:spTgt>
                                        </p:tgtEl>
                                      </p:cBhvr>
                                    </p:animEffect>
                                    <p:anim calcmode="lin" valueType="num">
                                      <p:cBhvr>
                                        <p:cTn id="8" dur="1000" fill="hold"/>
                                        <p:tgtEl>
                                          <p:spTgt spid="614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14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5">
                                            <p:txEl>
                                              <p:pRg st="2" end="2"/>
                                            </p:txEl>
                                          </p:spTgt>
                                        </p:tgtEl>
                                        <p:attrNameLst>
                                          <p:attrName>style.visibility</p:attrName>
                                        </p:attrNameLst>
                                      </p:cBhvr>
                                      <p:to>
                                        <p:strVal val="visible"/>
                                      </p:to>
                                    </p:set>
                                    <p:animEffect transition="in" filter="fade">
                                      <p:cBhvr>
                                        <p:cTn id="12" dur="1000"/>
                                        <p:tgtEl>
                                          <p:spTgt spid="6145">
                                            <p:txEl>
                                              <p:pRg st="2" end="2"/>
                                            </p:txEl>
                                          </p:spTgt>
                                        </p:tgtEl>
                                      </p:cBhvr>
                                    </p:animEffect>
                                    <p:anim calcmode="lin" valueType="num">
                                      <p:cBhvr>
                                        <p:cTn id="13" dur="1000" fill="hold"/>
                                        <p:tgtEl>
                                          <p:spTgt spid="614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1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145">
                                            <p:txEl>
                                              <p:pRg st="3" end="3"/>
                                            </p:txEl>
                                          </p:spTgt>
                                        </p:tgtEl>
                                        <p:attrNameLst>
                                          <p:attrName>style.visibility</p:attrName>
                                        </p:attrNameLst>
                                      </p:cBhvr>
                                      <p:to>
                                        <p:strVal val="visible"/>
                                      </p:to>
                                    </p:set>
                                    <p:animEffect transition="in" filter="fade">
                                      <p:cBhvr>
                                        <p:cTn id="19" dur="1000"/>
                                        <p:tgtEl>
                                          <p:spTgt spid="6145">
                                            <p:txEl>
                                              <p:pRg st="3" end="3"/>
                                            </p:txEl>
                                          </p:spTgt>
                                        </p:tgtEl>
                                      </p:cBhvr>
                                    </p:animEffect>
                                    <p:anim calcmode="lin" valueType="num">
                                      <p:cBhvr>
                                        <p:cTn id="20" dur="1000" fill="hold"/>
                                        <p:tgtEl>
                                          <p:spTgt spid="6145">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14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145">
                                            <p:txEl>
                                              <p:pRg st="4" end="4"/>
                                            </p:txEl>
                                          </p:spTgt>
                                        </p:tgtEl>
                                        <p:attrNameLst>
                                          <p:attrName>style.visibility</p:attrName>
                                        </p:attrNameLst>
                                      </p:cBhvr>
                                      <p:to>
                                        <p:strVal val="visible"/>
                                      </p:to>
                                    </p:set>
                                    <p:animEffect transition="in" filter="fade">
                                      <p:cBhvr>
                                        <p:cTn id="26" dur="1000"/>
                                        <p:tgtEl>
                                          <p:spTgt spid="6145">
                                            <p:txEl>
                                              <p:pRg st="4" end="4"/>
                                            </p:txEl>
                                          </p:spTgt>
                                        </p:tgtEl>
                                      </p:cBhvr>
                                    </p:animEffect>
                                    <p:anim calcmode="lin" valueType="num">
                                      <p:cBhvr>
                                        <p:cTn id="27" dur="1000" fill="hold"/>
                                        <p:tgtEl>
                                          <p:spTgt spid="6145">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614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145">
                                            <p:txEl>
                                              <p:pRg st="5" end="5"/>
                                            </p:txEl>
                                          </p:spTgt>
                                        </p:tgtEl>
                                        <p:attrNameLst>
                                          <p:attrName>style.visibility</p:attrName>
                                        </p:attrNameLst>
                                      </p:cBhvr>
                                      <p:to>
                                        <p:strVal val="visible"/>
                                      </p:to>
                                    </p:set>
                                    <p:animEffect transition="in" filter="fade">
                                      <p:cBhvr>
                                        <p:cTn id="33" dur="1000"/>
                                        <p:tgtEl>
                                          <p:spTgt spid="6145">
                                            <p:txEl>
                                              <p:pRg st="5" end="5"/>
                                            </p:txEl>
                                          </p:spTgt>
                                        </p:tgtEl>
                                      </p:cBhvr>
                                    </p:animEffect>
                                    <p:anim calcmode="lin" valueType="num">
                                      <p:cBhvr>
                                        <p:cTn id="34" dur="1000" fill="hold"/>
                                        <p:tgtEl>
                                          <p:spTgt spid="6145">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614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4" name="Rectangle 2"/>
          <p:cNvSpPr>
            <a:spLocks noGrp="1" noChangeArrowheads="1"/>
          </p:cNvSpPr>
          <p:nvPr/>
        </p:nvSpPr>
        <p:spPr bwMode="auto">
          <a:xfrm>
            <a:off x="54592" y="-13691"/>
            <a:ext cx="602056" cy="7156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6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期刊浏览页面</a:t>
            </a:r>
          </a:p>
        </p:txBody>
      </p:sp>
      <p:pic>
        <p:nvPicPr>
          <p:cNvPr id="3" name="图片 2"/>
          <p:cNvPicPr>
            <a:picLocks noChangeAspect="1"/>
          </p:cNvPicPr>
          <p:nvPr/>
        </p:nvPicPr>
        <p:blipFill>
          <a:blip r:embed="rId3"/>
          <a:stretch>
            <a:fillRect/>
          </a:stretch>
        </p:blipFill>
        <p:spPr>
          <a:xfrm>
            <a:off x="1038860" y="365760"/>
            <a:ext cx="10516870" cy="6126480"/>
          </a:xfrm>
          <a:prstGeom prst="rect">
            <a:avLst/>
          </a:prstGeom>
        </p:spPr>
      </p:pic>
      <p:pic>
        <p:nvPicPr>
          <p:cNvPr id="14" name="图片 13"/>
          <p:cNvPicPr>
            <a:picLocks noChangeAspect="1"/>
          </p:cNvPicPr>
          <p:nvPr/>
        </p:nvPicPr>
        <p:blipFill>
          <a:blip r:embed="rId4" cstate="print"/>
          <a:stretch>
            <a:fillRect/>
          </a:stretch>
        </p:blipFill>
        <p:spPr>
          <a:xfrm>
            <a:off x="1246505" y="2645410"/>
            <a:ext cx="1608455" cy="1567180"/>
          </a:xfrm>
          <a:prstGeom prst="rect">
            <a:avLst/>
          </a:prstGeom>
          <a:ln w="28575">
            <a:solidFill>
              <a:schemeClr val="accent1"/>
            </a:solidFill>
          </a:ln>
        </p:spPr>
      </p:pic>
      <p:sp>
        <p:nvSpPr>
          <p:cNvPr id="20" name="圆角矩形标注 14"/>
          <p:cNvSpPr/>
          <p:nvPr/>
        </p:nvSpPr>
        <p:spPr>
          <a:xfrm>
            <a:off x="3054683" y="1971447"/>
            <a:ext cx="2381324" cy="550651"/>
          </a:xfrm>
          <a:prstGeom prst="wedgeRoundRectCallout">
            <a:avLst>
              <a:gd name="adj1" fmla="val -50300"/>
              <a:gd name="adj2" fmla="val 95914"/>
              <a:gd name="adj3" fmla="val 16667"/>
            </a:avLst>
          </a:prstGeom>
          <a:solidFill>
            <a:schemeClr val="bg1"/>
          </a:solidFill>
          <a:ln w="254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2700" b="1" noProof="1">
                <a:solidFill>
                  <a:srgbClr val="5791CD"/>
                </a:solidFill>
                <a:latin typeface="微软雅黑" panose="020B0503020204020204" pitchFamily="34" charset="-122"/>
                <a:ea typeface="微软雅黑" panose="020B0503020204020204" pitchFamily="34" charset="-122"/>
              </a:rPr>
              <a:t>选择</a:t>
            </a:r>
            <a:r>
              <a:rPr lang="en-US" altLang="zh-CN" sz="2700" b="1" noProof="1">
                <a:solidFill>
                  <a:srgbClr val="5791CD"/>
                </a:solidFill>
                <a:latin typeface="微软雅黑" panose="020B0503020204020204" pitchFamily="34" charset="-122"/>
                <a:ea typeface="微软雅黑" panose="020B0503020204020204" pitchFamily="34" charset="-122"/>
              </a:rPr>
              <a:t>JCR</a:t>
            </a:r>
            <a:r>
              <a:rPr lang="zh-CN" altLang="en-US" sz="2700" b="1" noProof="1">
                <a:solidFill>
                  <a:srgbClr val="5791CD"/>
                </a:solidFill>
                <a:latin typeface="微软雅黑" panose="020B0503020204020204" pitchFamily="34" charset="-122"/>
                <a:ea typeface="微软雅黑" panose="020B0503020204020204" pitchFamily="34" charset="-122"/>
              </a:rPr>
              <a:t>分区</a:t>
            </a:r>
          </a:p>
        </p:txBody>
      </p:sp>
      <p:sp>
        <p:nvSpPr>
          <p:cNvPr id="15" name="矩形 14"/>
          <p:cNvSpPr/>
          <p:nvPr/>
        </p:nvSpPr>
        <p:spPr>
          <a:xfrm>
            <a:off x="965723" y="3678677"/>
            <a:ext cx="2291653" cy="569677"/>
          </a:xfrm>
          <a:prstGeom prst="rect">
            <a:avLst/>
          </a:prstGeom>
          <a:noFill/>
          <a:ln w="28575">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6" name="圆角矩形标注 13"/>
          <p:cNvSpPr/>
          <p:nvPr/>
        </p:nvSpPr>
        <p:spPr>
          <a:xfrm>
            <a:off x="3486710" y="4530761"/>
            <a:ext cx="2381324" cy="484077"/>
          </a:xfrm>
          <a:prstGeom prst="wedgeRoundRectCallout">
            <a:avLst>
              <a:gd name="adj1" fmla="val -50404"/>
              <a:gd name="adj2" fmla="val -107257"/>
              <a:gd name="adj3" fmla="val 16667"/>
            </a:avLst>
          </a:prstGeom>
          <a:solidFill>
            <a:schemeClr val="bg1"/>
          </a:solidFill>
          <a:ln w="254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2700" b="1" noProof="1">
                <a:solidFill>
                  <a:srgbClr val="5791CD"/>
                </a:solidFill>
                <a:latin typeface="微软雅黑" panose="020B0503020204020204" pitchFamily="34" charset="-122"/>
                <a:ea typeface="微软雅黑" panose="020B0503020204020204" pitchFamily="34" charset="-122"/>
              </a:rPr>
              <a:t>影响因子限定</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5" grpId="0" bldLvl="0" animBg="1"/>
      <p:bldP spid="1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87" y="-40021"/>
            <a:ext cx="12320685" cy="6938042"/>
          </a:xfrm>
          <a:prstGeom prst="rect">
            <a:avLst/>
          </a:prstGeom>
        </p:spPr>
      </p:pic>
      <p:pic>
        <p:nvPicPr>
          <p:cNvPr id="2" name="Pianoboy - The truth that you leav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cstate="print"/>
          <a:stretch>
            <a:fillRect/>
          </a:stretch>
        </p:blipFill>
        <p:spPr>
          <a:xfrm>
            <a:off x="92075" y="-934410"/>
            <a:ext cx="609600" cy="609600"/>
          </a:xfrm>
          <a:prstGeom prst="rect">
            <a:avLst/>
          </a:prstGeom>
        </p:spPr>
      </p:pic>
      <p:sp>
        <p:nvSpPr>
          <p:cNvPr id="8" name="PA_文本框 49"/>
          <p:cNvSpPr txBox="1"/>
          <p:nvPr>
            <p:custDataLst>
              <p:tags r:id="rId4"/>
            </p:custDataLst>
          </p:nvPr>
        </p:nvSpPr>
        <p:spPr>
          <a:xfrm>
            <a:off x="3153094" y="1791754"/>
            <a:ext cx="5669280" cy="2085340"/>
          </a:xfrm>
          <a:prstGeom prst="rect">
            <a:avLst/>
          </a:prstGeom>
          <a:noFill/>
        </p:spPr>
        <p:txBody>
          <a:bodyPr wrap="none"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5400" b="1" i="0" u="none" strike="noStrike" kern="1200" cap="none" spc="0" normalizeH="0" baseline="0" noProof="0" dirty="0">
                <a:ln>
                  <a:noFill/>
                </a:ln>
                <a:solidFill>
                  <a:srgbClr val="5791CD"/>
                </a:solidFill>
                <a:effectLst/>
                <a:uLnTx/>
                <a:uFillTx/>
                <a:latin typeface="微软雅黑" panose="020B0503020204020204" pitchFamily="34" charset="-122"/>
                <a:ea typeface="微软雅黑" panose="020B0503020204020204" pitchFamily="34" charset="-122"/>
              </a:rPr>
              <a:t>了解学科核心期刊   </a:t>
            </a: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5400" b="1" i="0" u="none" strike="noStrike" kern="1200" cap="none" spc="0" normalizeH="0" baseline="0" noProof="0" dirty="0">
                <a:ln>
                  <a:noFill/>
                </a:ln>
                <a:solidFill>
                  <a:srgbClr val="5791CD"/>
                </a:solidFill>
                <a:effectLst/>
                <a:uLnTx/>
                <a:uFillTx/>
                <a:latin typeface="微软雅黑" panose="020B0503020204020204" pitchFamily="34" charset="-122"/>
                <a:ea typeface="微软雅黑" panose="020B0503020204020204" pitchFamily="34" charset="-122"/>
              </a:rPr>
              <a:t>挖掘优质文献资源</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1" repeatCount="indefinite"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6" name="Rectangle 2"/>
          <p:cNvSpPr>
            <a:spLocks noGrp="1" noChangeArrowheads="1"/>
          </p:cNvSpPr>
          <p:nvPr/>
        </p:nvSpPr>
        <p:spPr bwMode="auto">
          <a:xfrm>
            <a:off x="122832" y="0"/>
            <a:ext cx="602056" cy="7156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6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期刊浏览页面</a:t>
            </a:r>
          </a:p>
        </p:txBody>
      </p:sp>
      <p:pic>
        <p:nvPicPr>
          <p:cNvPr id="2" name="图片 1"/>
          <p:cNvPicPr>
            <a:picLocks noChangeAspect="1"/>
          </p:cNvPicPr>
          <p:nvPr/>
        </p:nvPicPr>
        <p:blipFill>
          <a:blip r:embed="rId2"/>
          <a:stretch>
            <a:fillRect/>
          </a:stretch>
        </p:blipFill>
        <p:spPr>
          <a:xfrm>
            <a:off x="858520" y="605155"/>
            <a:ext cx="10913745" cy="5648325"/>
          </a:xfrm>
          <a:prstGeom prst="rect">
            <a:avLst/>
          </a:prstGeom>
        </p:spPr>
      </p:pic>
      <p:sp>
        <p:nvSpPr>
          <p:cNvPr id="5" name="矩形 4"/>
          <p:cNvSpPr/>
          <p:nvPr/>
        </p:nvSpPr>
        <p:spPr>
          <a:xfrm>
            <a:off x="2912745" y="2246630"/>
            <a:ext cx="4109085" cy="342265"/>
          </a:xfrm>
          <a:prstGeom prst="rect">
            <a:avLst/>
          </a:prstGeom>
          <a:noFill/>
          <a:ln w="28575">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8" name="圆角矩形标注 5"/>
          <p:cNvSpPr/>
          <p:nvPr/>
        </p:nvSpPr>
        <p:spPr>
          <a:xfrm>
            <a:off x="7418527" y="1351253"/>
            <a:ext cx="2208245" cy="567157"/>
          </a:xfrm>
          <a:prstGeom prst="wedgeRoundRectCallout">
            <a:avLst>
              <a:gd name="adj1" fmla="val -59411"/>
              <a:gd name="adj2" fmla="val 94700"/>
              <a:gd name="adj3" fmla="val 16667"/>
            </a:avLst>
          </a:prstGeom>
          <a:solidFill>
            <a:schemeClr val="bg1"/>
          </a:solidFill>
          <a:ln w="254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altLang="zh-CN" sz="3200" b="1" noProof="1">
                <a:solidFill>
                  <a:srgbClr val="5791CD"/>
                </a:solidFill>
                <a:latin typeface="微软雅黑" panose="020B0503020204020204" pitchFamily="34" charset="-122"/>
                <a:ea typeface="微软雅黑" panose="020B0503020204020204" pitchFamily="34" charset="-122"/>
              </a:rPr>
              <a:t>Q1</a:t>
            </a:r>
            <a:r>
              <a:rPr lang="zh-CN" altLang="en-US" sz="3200" b="1" noProof="1">
                <a:solidFill>
                  <a:srgbClr val="5791CD"/>
                </a:solidFill>
                <a:latin typeface="微软雅黑" panose="020B0503020204020204" pitchFamily="34" charset="-122"/>
                <a:ea typeface="微软雅黑" panose="020B0503020204020204" pitchFamily="34" charset="-122"/>
              </a:rPr>
              <a:t>分区</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12" name="Rectangle 2"/>
          <p:cNvSpPr>
            <a:spLocks noGrp="1" noChangeArrowheads="1"/>
          </p:cNvSpPr>
          <p:nvPr/>
        </p:nvSpPr>
        <p:spPr bwMode="auto">
          <a:xfrm>
            <a:off x="80223" y="-199359"/>
            <a:ext cx="602056" cy="7156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6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期刊浏览页面</a:t>
            </a:r>
          </a:p>
        </p:txBody>
      </p:sp>
      <p:pic>
        <p:nvPicPr>
          <p:cNvPr id="2" name="图片 1"/>
          <p:cNvPicPr>
            <a:picLocks noChangeAspect="1"/>
          </p:cNvPicPr>
          <p:nvPr/>
        </p:nvPicPr>
        <p:blipFill>
          <a:blip r:embed="rId2"/>
          <a:stretch>
            <a:fillRect/>
          </a:stretch>
        </p:blipFill>
        <p:spPr>
          <a:xfrm>
            <a:off x="1097280" y="235585"/>
            <a:ext cx="9240520" cy="6386830"/>
          </a:xfrm>
          <a:prstGeom prst="rect">
            <a:avLst/>
          </a:prstGeom>
        </p:spPr>
      </p:pic>
      <p:sp>
        <p:nvSpPr>
          <p:cNvPr id="3" name="矩形 2"/>
          <p:cNvSpPr/>
          <p:nvPr/>
        </p:nvSpPr>
        <p:spPr>
          <a:xfrm>
            <a:off x="2427397" y="1531735"/>
            <a:ext cx="5158854" cy="394032"/>
          </a:xfrm>
          <a:prstGeom prst="rect">
            <a:avLst/>
          </a:prstGeom>
          <a:noFill/>
          <a:ln w="28575">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 name="圆角矩形标注 5"/>
          <p:cNvSpPr/>
          <p:nvPr/>
        </p:nvSpPr>
        <p:spPr>
          <a:xfrm>
            <a:off x="4978418" y="483548"/>
            <a:ext cx="6469039" cy="603891"/>
          </a:xfrm>
          <a:prstGeom prst="wedgeRoundRectCallout">
            <a:avLst>
              <a:gd name="adj1" fmla="val -38755"/>
              <a:gd name="adj2" fmla="val 105767"/>
              <a:gd name="adj3" fmla="val 16667"/>
            </a:avLst>
          </a:prstGeom>
          <a:solidFill>
            <a:schemeClr val="bg1"/>
          </a:solidFill>
          <a:ln w="254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2700" b="1" noProof="1">
                <a:solidFill>
                  <a:srgbClr val="5791CD"/>
                </a:solidFill>
                <a:latin typeface="微软雅黑" panose="020B0503020204020204" pitchFamily="34" charset="-122"/>
                <a:ea typeface="微软雅黑" panose="020B0503020204020204" pitchFamily="34" charset="-122"/>
              </a:rPr>
              <a:t>筛选结果：</a:t>
            </a:r>
            <a:r>
              <a:rPr lang="en-US" altLang="zh-CN" sz="2700" b="1" noProof="1">
                <a:solidFill>
                  <a:srgbClr val="5791CD"/>
                </a:solidFill>
                <a:latin typeface="微软雅黑" panose="020B0503020204020204" pitchFamily="34" charset="-122"/>
                <a:ea typeface="微软雅黑" panose="020B0503020204020204" pitchFamily="34" charset="-122"/>
              </a:rPr>
              <a:t>EI </a:t>
            </a:r>
            <a:r>
              <a:rPr lang="zh-CN" altLang="en-US" sz="2700" b="1" noProof="1">
                <a:solidFill>
                  <a:srgbClr val="5791CD"/>
                </a:solidFill>
                <a:latin typeface="微软雅黑" panose="020B0503020204020204" pitchFamily="34" charset="-122"/>
                <a:ea typeface="微软雅黑" panose="020B0503020204020204" pitchFamily="34" charset="-122"/>
              </a:rPr>
              <a:t>材料科学</a:t>
            </a:r>
            <a:r>
              <a:rPr lang="en-US" altLang="zh-CN" sz="2700" b="1" noProof="1">
                <a:solidFill>
                  <a:srgbClr val="5791CD"/>
                </a:solidFill>
                <a:latin typeface="微软雅黑" panose="020B0503020204020204" pitchFamily="34" charset="-122"/>
                <a:ea typeface="微软雅黑" panose="020B0503020204020204" pitchFamily="34" charset="-122"/>
              </a:rPr>
              <a:t>294</a:t>
            </a:r>
            <a:r>
              <a:rPr lang="zh-CN" altLang="en-US" sz="2700" b="1" noProof="1">
                <a:solidFill>
                  <a:srgbClr val="5791CD"/>
                </a:solidFill>
                <a:latin typeface="微软雅黑" panose="020B0503020204020204" pitchFamily="34" charset="-122"/>
                <a:ea typeface="微软雅黑" panose="020B0503020204020204" pitchFamily="34" charset="-122"/>
              </a:rPr>
              <a:t>本期刊</a:t>
            </a:r>
          </a:p>
        </p:txBody>
      </p:sp>
      <p:sp>
        <p:nvSpPr>
          <p:cNvPr id="8" name="矩形 7"/>
          <p:cNvSpPr/>
          <p:nvPr/>
        </p:nvSpPr>
        <p:spPr>
          <a:xfrm>
            <a:off x="8303989" y="4180337"/>
            <a:ext cx="341194" cy="35484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标注 8"/>
          <p:cNvSpPr/>
          <p:nvPr/>
        </p:nvSpPr>
        <p:spPr>
          <a:xfrm>
            <a:off x="7069538" y="3340339"/>
            <a:ext cx="1468478" cy="528059"/>
          </a:xfrm>
          <a:prstGeom prst="wedgeRoundRectCallout">
            <a:avLst>
              <a:gd name="adj1" fmla="val 51106"/>
              <a:gd name="adj2" fmla="val 107316"/>
              <a:gd name="adj3" fmla="val 16667"/>
            </a:avLst>
          </a:prstGeom>
          <a:solidFill>
            <a:schemeClr val="bg1"/>
          </a:solidFill>
          <a:ln w="254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altLang="zh-CN" sz="3200" b="1" noProof="1">
                <a:solidFill>
                  <a:srgbClr val="5791CD"/>
                </a:solidFill>
                <a:latin typeface="微软雅黑" panose="020B0503020204020204" pitchFamily="34" charset="-122"/>
                <a:ea typeface="微软雅黑" panose="020B0503020204020204" pitchFamily="34" charset="-122"/>
              </a:rPr>
              <a:t>OA</a:t>
            </a:r>
            <a:r>
              <a:rPr lang="zh-CN" altLang="en-US" sz="3200" b="1" noProof="1">
                <a:solidFill>
                  <a:srgbClr val="5791CD"/>
                </a:solidFill>
                <a:latin typeface="微软雅黑" panose="020B0503020204020204" pitchFamily="34" charset="-122"/>
                <a:ea typeface="微软雅黑" panose="020B0503020204020204" pitchFamily="34" charset="-122"/>
              </a:rPr>
              <a:t>刊</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8" grpId="0" bldLvl="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64"/>
          <p:cNvPicPr>
            <a:picLocks noGrp="1" noSelect="1" noRot="1" noChangeAspect="1" noMove="1" noResize="1" noChangeShapeType="1"/>
          </p:cNvPicPr>
          <p:nvPr/>
        </p:nvPicPr>
        <p:blipFill>
          <a:blip r:embed="rId3" cstate="print">
            <a:extLst>
              <a:ext uri="{28A0092B-C50C-407E-A947-70E740481C1C}">
                <a14:useLocalDpi xmlns:a14="http://schemas.microsoft.com/office/drawing/2010/main" val="0"/>
              </a:ext>
            </a:extLst>
          </a:blip>
          <a:stretch>
            <a:fillRect/>
          </a:stretch>
        </p:blipFill>
        <p:spPr>
          <a:xfrm>
            <a:off x="4778155" y="23607419"/>
            <a:ext cx="2635691" cy="681371"/>
          </a:xfrm>
          <a:prstGeom prst="rect">
            <a:avLst/>
          </a:prstGeom>
        </p:spPr>
      </p:pic>
      <p:sp>
        <p:nvSpPr>
          <p:cNvPr id="81" name="Rectangle 2"/>
          <p:cNvSpPr>
            <a:spLocks noGrp="1" noChangeArrowheads="1"/>
          </p:cNvSpPr>
          <p:nvPr/>
        </p:nvSpPr>
        <p:spPr bwMode="auto">
          <a:xfrm>
            <a:off x="121585" y="1268760"/>
            <a:ext cx="455460" cy="432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6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文章随时免费获取</a:t>
            </a:r>
          </a:p>
        </p:txBody>
      </p:sp>
      <p:pic>
        <p:nvPicPr>
          <p:cNvPr id="2" name="图片 1"/>
          <p:cNvPicPr>
            <a:picLocks noChangeAspect="1"/>
          </p:cNvPicPr>
          <p:nvPr/>
        </p:nvPicPr>
        <p:blipFill>
          <a:blip r:embed="rId4"/>
          <a:stretch>
            <a:fillRect/>
          </a:stretch>
        </p:blipFill>
        <p:spPr>
          <a:xfrm>
            <a:off x="1189355" y="220980"/>
            <a:ext cx="10269220" cy="6056630"/>
          </a:xfrm>
          <a:prstGeom prst="rect">
            <a:avLst/>
          </a:prstGeom>
        </p:spPr>
      </p:pic>
      <p:sp>
        <p:nvSpPr>
          <p:cNvPr id="82" name="圆角矩形标注 8"/>
          <p:cNvSpPr/>
          <p:nvPr/>
        </p:nvSpPr>
        <p:spPr>
          <a:xfrm>
            <a:off x="4778269" y="338959"/>
            <a:ext cx="3648405" cy="528059"/>
          </a:xfrm>
          <a:prstGeom prst="wedgeRoundRectCallout">
            <a:avLst>
              <a:gd name="adj1" fmla="val -50197"/>
              <a:gd name="adj2" fmla="val 112485"/>
              <a:gd name="adj3" fmla="val 16667"/>
            </a:avLst>
          </a:prstGeom>
          <a:solidFill>
            <a:schemeClr val="bg1"/>
          </a:solidFill>
          <a:ln w="254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altLang="zh-CN" sz="3200" b="1" noProof="1">
                <a:solidFill>
                  <a:srgbClr val="5791CD"/>
                </a:solidFill>
                <a:latin typeface="微软雅黑" panose="020B0503020204020204" pitchFamily="34" charset="-122"/>
                <a:ea typeface="微软雅黑" panose="020B0503020204020204" pitchFamily="34" charset="-122"/>
              </a:rPr>
              <a:t>OA</a:t>
            </a:r>
            <a:r>
              <a:rPr lang="zh-CN" altLang="zh-CN" sz="3200" b="1" noProof="1">
                <a:solidFill>
                  <a:srgbClr val="5791CD"/>
                </a:solidFill>
                <a:latin typeface="微软雅黑" panose="020B0503020204020204" pitchFamily="34" charset="-122"/>
                <a:ea typeface="微软雅黑" panose="020B0503020204020204" pitchFamily="34" charset="-122"/>
              </a:rPr>
              <a:t>资源</a:t>
            </a:r>
            <a:r>
              <a:rPr lang="zh-CN" altLang="en-US" sz="3200" b="1" noProof="1">
                <a:solidFill>
                  <a:srgbClr val="5791CD"/>
                </a:solidFill>
                <a:latin typeface="微软雅黑" panose="020B0503020204020204" pitchFamily="34" charset="-122"/>
                <a:ea typeface="微软雅黑" panose="020B0503020204020204" pitchFamily="34" charset="-122"/>
              </a:rPr>
              <a:t>筛选结果</a:t>
            </a:r>
          </a:p>
        </p:txBody>
      </p:sp>
      <p:sp>
        <p:nvSpPr>
          <p:cNvPr id="15" name="矩形 14"/>
          <p:cNvSpPr/>
          <p:nvPr/>
        </p:nvSpPr>
        <p:spPr>
          <a:xfrm>
            <a:off x="2789555" y="1155065"/>
            <a:ext cx="1847850" cy="408940"/>
          </a:xfrm>
          <a:prstGeom prst="rect">
            <a:avLst/>
          </a:prstGeom>
          <a:noFill/>
          <a:ln w="28575">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ldLvl="0" animBg="1"/>
      <p:bldP spid="15"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955343" y="218368"/>
            <a:ext cx="10972800" cy="6542087"/>
          </a:xfrm>
          <a:prstGeom prst="rect">
            <a:avLst/>
          </a:prstGeom>
          <a:noFill/>
          <a:ln w="9525">
            <a:noFill/>
            <a:miter lim="800000"/>
            <a:headEnd/>
            <a:tailEnd/>
          </a:ln>
        </p:spPr>
      </p:pic>
      <p:sp>
        <p:nvSpPr>
          <p:cNvPr id="3" name="Rectangle 2"/>
          <p:cNvSpPr>
            <a:spLocks noGrp="1" noChangeArrowheads="1"/>
          </p:cNvSpPr>
          <p:nvPr/>
        </p:nvSpPr>
        <p:spPr bwMode="auto">
          <a:xfrm>
            <a:off x="167478" y="552662"/>
            <a:ext cx="774700" cy="5367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5791CD"/>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期刊发现渠道</a:t>
            </a:r>
          </a:p>
        </p:txBody>
      </p:sp>
      <p:sp>
        <p:nvSpPr>
          <p:cNvPr id="5" name="长方形 312"/>
          <p:cNvSpPr>
            <a:spLocks noChangeArrowheads="1"/>
          </p:cNvSpPr>
          <p:nvPr/>
        </p:nvSpPr>
        <p:spPr bwMode="auto">
          <a:xfrm>
            <a:off x="4216731" y="2209111"/>
            <a:ext cx="730673" cy="429260"/>
          </a:xfrm>
          <a:prstGeom prst="rect">
            <a:avLst/>
          </a:prstGeom>
          <a:noFill/>
          <a:ln w="25400">
            <a:solidFill>
              <a:schemeClr val="accent1"/>
            </a:solidFill>
            <a:miter lim="800000"/>
          </a:ln>
          <a:extLst>
            <a:ext uri="{909E8E84-426E-40DD-AFC4-6F175D3DCCD1}">
              <a14:hiddenFill xmlns:a14="http://schemas.microsoft.com/office/drawing/2010/main">
                <a:solidFill>
                  <a:srgbClr val="FFFFFF"/>
                </a:solidFill>
              </a14:hiddenFill>
            </a:ext>
          </a:extLst>
        </p:spPr>
        <p:txBody>
          <a:bodyPr lIns="120222" tIns="62650" rIns="120222" bIns="62650"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32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 name="圆角矩形标注 5"/>
          <p:cNvSpPr/>
          <p:nvPr/>
        </p:nvSpPr>
        <p:spPr>
          <a:xfrm>
            <a:off x="5246983" y="1310185"/>
            <a:ext cx="1099226" cy="517724"/>
          </a:xfrm>
          <a:prstGeom prst="wedgeRoundRectCallout">
            <a:avLst>
              <a:gd name="adj1" fmla="val -61362"/>
              <a:gd name="adj2" fmla="val 88176"/>
              <a:gd name="adj3" fmla="val 16667"/>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700" b="1" i="0" u="none" strike="noStrike" kern="1200" cap="none" spc="0" normalizeH="0" baseline="0" noProof="1">
                <a:ln>
                  <a:noFill/>
                </a:ln>
                <a:solidFill>
                  <a:srgbClr val="5791CD"/>
                </a:solidFill>
                <a:effectLst/>
                <a:uLnTx/>
                <a:uFillTx/>
                <a:latin typeface="微软雅黑" panose="020B0503020204020204" pitchFamily="34" charset="-122"/>
                <a:ea typeface="微软雅黑" panose="020B0503020204020204" pitchFamily="34" charset="-122"/>
                <a:cs typeface="+mn-cs"/>
              </a:rPr>
              <a:t>SSCI</a:t>
            </a:r>
            <a:endParaRPr kumimoji="0" lang="zh-CN" altLang="en-US" sz="2700" b="1" i="0" u="none" strike="noStrike" kern="1200" cap="none" spc="0" normalizeH="0" baseline="0" noProof="1">
              <a:ln>
                <a:noFill/>
              </a:ln>
              <a:solidFill>
                <a:srgbClr val="5791CD"/>
              </a:solidFill>
              <a:effectLst/>
              <a:uLnTx/>
              <a:uFillTx/>
              <a:latin typeface="微软雅黑" panose="020B0503020204020204" pitchFamily="34" charset="-122"/>
              <a:ea typeface="微软雅黑" panose="020B0503020204020204" pitchFamily="34" charset="-122"/>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3676081" y="3296147"/>
            <a:ext cx="6286500" cy="2886075"/>
          </a:xfrm>
          <a:prstGeom prst="rect">
            <a:avLst/>
          </a:prstGeom>
          <a:noFill/>
          <a:ln w="9525">
            <a:noFill/>
            <a:miter lim="800000"/>
            <a:headEnd/>
            <a:tailEnd/>
          </a:ln>
        </p:spPr>
      </p:pic>
      <p:sp>
        <p:nvSpPr>
          <p:cNvPr id="7" name="矩形 6"/>
          <p:cNvSpPr/>
          <p:nvPr/>
        </p:nvSpPr>
        <p:spPr>
          <a:xfrm>
            <a:off x="3807725" y="4517408"/>
            <a:ext cx="1091822" cy="53226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圆角矩形标注 7"/>
          <p:cNvSpPr/>
          <p:nvPr/>
        </p:nvSpPr>
        <p:spPr>
          <a:xfrm>
            <a:off x="5099130" y="5047260"/>
            <a:ext cx="1506387" cy="577001"/>
          </a:xfrm>
          <a:prstGeom prst="wedgeRoundRectCallout">
            <a:avLst>
              <a:gd name="adj1" fmla="val -48822"/>
              <a:gd name="adj2" fmla="val -80715"/>
              <a:gd name="adj3" fmla="val 16667"/>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700" b="1" i="0" u="none" strike="noStrike" kern="1200" cap="none" spc="0" normalizeH="0" baseline="0" noProof="1">
                <a:ln>
                  <a:noFill/>
                </a:ln>
                <a:solidFill>
                  <a:srgbClr val="5791CD"/>
                </a:solidFill>
                <a:effectLst/>
                <a:uLnTx/>
                <a:uFillTx/>
                <a:latin typeface="微软雅黑" panose="020B0503020204020204" pitchFamily="34" charset="-122"/>
                <a:ea typeface="微软雅黑" panose="020B0503020204020204" pitchFamily="34" charset="-122"/>
                <a:cs typeface="+mn-cs"/>
              </a:rPr>
              <a:t>经济学</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animBg="1"/>
      <p:bldP spid="8"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968991" y="395784"/>
            <a:ext cx="11041039" cy="6223379"/>
          </a:xfrm>
          <a:prstGeom prst="rect">
            <a:avLst/>
          </a:prstGeom>
          <a:noFill/>
          <a:ln w="9525">
            <a:noFill/>
            <a:miter lim="800000"/>
            <a:headEnd/>
            <a:tailEnd/>
          </a:ln>
        </p:spPr>
      </p:pic>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egoe UI" panose="020B0502040204020203"/>
              <a:ea typeface="微软雅黑" panose="020B0503020204020204" pitchFamily="34" charset="-122"/>
              <a:cs typeface="+mn-cs"/>
            </a:endParaRPr>
          </a:p>
        </p:txBody>
      </p:sp>
      <p:sp>
        <p:nvSpPr>
          <p:cNvPr id="3" name="矩形 2"/>
          <p:cNvSpPr/>
          <p:nvPr/>
        </p:nvSpPr>
        <p:spPr>
          <a:xfrm>
            <a:off x="3343702" y="2158100"/>
            <a:ext cx="2715904" cy="484077"/>
          </a:xfrm>
          <a:prstGeom prst="rect">
            <a:avLst/>
          </a:prstGeom>
          <a:noFill/>
          <a:ln w="28575">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圆角矩形标注 5"/>
          <p:cNvSpPr/>
          <p:nvPr/>
        </p:nvSpPr>
        <p:spPr>
          <a:xfrm>
            <a:off x="5754329" y="1187355"/>
            <a:ext cx="5641551" cy="603891"/>
          </a:xfrm>
          <a:prstGeom prst="wedgeRoundRectCallout">
            <a:avLst>
              <a:gd name="adj1" fmla="val -45084"/>
              <a:gd name="adj2" fmla="val 105767"/>
              <a:gd name="adj3" fmla="val 16667"/>
            </a:avLst>
          </a:prstGeom>
          <a:solidFill>
            <a:schemeClr val="bg1"/>
          </a:solidFill>
          <a:ln w="254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700" b="1" i="0" u="none" strike="noStrike" kern="1200" cap="none" spc="0" normalizeH="0" baseline="0" noProof="1">
                <a:ln>
                  <a:noFill/>
                </a:ln>
                <a:solidFill>
                  <a:srgbClr val="5791CD"/>
                </a:solidFill>
                <a:effectLst/>
                <a:uLnTx/>
                <a:uFillTx/>
                <a:latin typeface="微软雅黑" panose="020B0503020204020204" pitchFamily="34" charset="-122"/>
                <a:ea typeface="微软雅黑" panose="020B0503020204020204" pitchFamily="34" charset="-122"/>
                <a:cs typeface="+mn-cs"/>
              </a:rPr>
              <a:t>筛选结果：</a:t>
            </a:r>
            <a:r>
              <a:rPr kumimoji="0" lang="en-US" altLang="zh-CN" sz="2700" b="1" i="0" u="none" strike="noStrike" kern="1200" cap="none" spc="0" normalizeH="0" baseline="0" noProof="1">
                <a:ln>
                  <a:noFill/>
                </a:ln>
                <a:solidFill>
                  <a:srgbClr val="5791CD"/>
                </a:solidFill>
                <a:effectLst/>
                <a:uLnTx/>
                <a:uFillTx/>
                <a:latin typeface="微软雅黑" panose="020B0503020204020204" pitchFamily="34" charset="-122"/>
                <a:ea typeface="微软雅黑" panose="020B0503020204020204" pitchFamily="34" charset="-122"/>
                <a:cs typeface="+mn-cs"/>
              </a:rPr>
              <a:t>SSCI </a:t>
            </a:r>
            <a:r>
              <a:rPr kumimoji="0" lang="zh-CN" altLang="en-US" sz="2700" b="1" i="0" u="none" strike="noStrike" kern="1200" cap="none" spc="0" normalizeH="0" baseline="0" noProof="1">
                <a:ln>
                  <a:noFill/>
                </a:ln>
                <a:solidFill>
                  <a:srgbClr val="5791CD"/>
                </a:solidFill>
                <a:effectLst/>
                <a:uLnTx/>
                <a:uFillTx/>
                <a:latin typeface="微软雅黑" panose="020B0503020204020204" pitchFamily="34" charset="-122"/>
                <a:ea typeface="微软雅黑" panose="020B0503020204020204" pitchFamily="34" charset="-122"/>
                <a:cs typeface="+mn-cs"/>
              </a:rPr>
              <a:t>经济学</a:t>
            </a:r>
            <a:r>
              <a:rPr kumimoji="0" lang="en-US" altLang="zh-CN" sz="2700" b="1" i="0" u="none" strike="noStrike" kern="1200" cap="none" spc="0" normalizeH="0" baseline="0" noProof="1">
                <a:ln>
                  <a:noFill/>
                </a:ln>
                <a:solidFill>
                  <a:srgbClr val="5791CD"/>
                </a:solidFill>
                <a:effectLst/>
                <a:uLnTx/>
                <a:uFillTx/>
                <a:latin typeface="微软雅黑" panose="020B0503020204020204" pitchFamily="34" charset="-122"/>
                <a:ea typeface="微软雅黑" panose="020B0503020204020204" pitchFamily="34" charset="-122"/>
                <a:cs typeface="+mn-cs"/>
              </a:rPr>
              <a:t>353</a:t>
            </a:r>
            <a:r>
              <a:rPr kumimoji="0" lang="zh-CN" altLang="en-US" sz="2700" b="1" i="0" u="none" strike="noStrike" kern="1200" cap="none" spc="0" normalizeH="0" baseline="0" noProof="1">
                <a:ln>
                  <a:noFill/>
                </a:ln>
                <a:solidFill>
                  <a:srgbClr val="5791CD"/>
                </a:solidFill>
                <a:effectLst/>
                <a:uLnTx/>
                <a:uFillTx/>
                <a:latin typeface="微软雅黑" panose="020B0503020204020204" pitchFamily="34" charset="-122"/>
                <a:ea typeface="微软雅黑" panose="020B0503020204020204" pitchFamily="34" charset="-122"/>
                <a:cs typeface="+mn-cs"/>
              </a:rPr>
              <a:t>本期刊</a:t>
            </a:r>
          </a:p>
        </p:txBody>
      </p:sp>
      <p:sp>
        <p:nvSpPr>
          <p:cNvPr id="12" name="Rectangle 2"/>
          <p:cNvSpPr>
            <a:spLocks noGrp="1" noChangeArrowheads="1"/>
          </p:cNvSpPr>
          <p:nvPr/>
        </p:nvSpPr>
        <p:spPr bwMode="auto">
          <a:xfrm>
            <a:off x="80223" y="-199359"/>
            <a:ext cx="602056" cy="7156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5791CD"/>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期刊浏览页面</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grpSp>
        <p:nvGrpSpPr>
          <p:cNvPr id="2" name="组合 2"/>
          <p:cNvGrpSpPr/>
          <p:nvPr/>
        </p:nvGrpSpPr>
        <p:grpSpPr>
          <a:xfrm>
            <a:off x="4598130" y="493775"/>
            <a:ext cx="7593871" cy="2935225"/>
            <a:chOff x="2567594" y="425663"/>
            <a:chExt cx="3926159" cy="1352550"/>
          </a:xfrm>
        </p:grpSpPr>
        <p:grpSp>
          <p:nvGrpSpPr>
            <p:cNvPr id="3" name="组合 3"/>
            <p:cNvGrpSpPr/>
            <p:nvPr/>
          </p:nvGrpSpPr>
          <p:grpSpPr>
            <a:xfrm rot="607259">
              <a:off x="2567594" y="425663"/>
              <a:ext cx="3889375" cy="1352550"/>
              <a:chOff x="3482374" y="429418"/>
              <a:chExt cx="3889375" cy="1352550"/>
            </a:xfrm>
          </p:grpSpPr>
          <p:sp>
            <p:nvSpPr>
              <p:cNvPr id="6" name="Freeform 1465"/>
              <p:cNvSpPr/>
              <p:nvPr/>
            </p:nvSpPr>
            <p:spPr bwMode="auto">
              <a:xfrm>
                <a:off x="3482374" y="429418"/>
                <a:ext cx="3889375" cy="1352550"/>
              </a:xfrm>
              <a:custGeom>
                <a:avLst/>
                <a:gdLst>
                  <a:gd name="T0" fmla="*/ 1518 w 1817"/>
                  <a:gd name="T1" fmla="*/ 431 h 632"/>
                  <a:gd name="T2" fmla="*/ 89 w 1817"/>
                  <a:gd name="T3" fmla="*/ 415 h 632"/>
                  <a:gd name="T4" fmla="*/ 89 w 1817"/>
                  <a:gd name="T5" fmla="*/ 90 h 632"/>
                  <a:gd name="T6" fmla="*/ 1596 w 1817"/>
                  <a:gd name="T7" fmla="*/ 81 h 632"/>
                  <a:gd name="T8" fmla="*/ 1382 w 1817"/>
                  <a:gd name="T9" fmla="*/ 632 h 632"/>
                  <a:gd name="T10" fmla="*/ 1518 w 1817"/>
                  <a:gd name="T11" fmla="*/ 431 h 632"/>
                </a:gdLst>
                <a:ahLst/>
                <a:cxnLst>
                  <a:cxn ang="0">
                    <a:pos x="T0" y="T1"/>
                  </a:cxn>
                  <a:cxn ang="0">
                    <a:pos x="T2" y="T3"/>
                  </a:cxn>
                  <a:cxn ang="0">
                    <a:pos x="T4" y="T5"/>
                  </a:cxn>
                  <a:cxn ang="0">
                    <a:pos x="T6" y="T7"/>
                  </a:cxn>
                  <a:cxn ang="0">
                    <a:pos x="T8" y="T9"/>
                  </a:cxn>
                  <a:cxn ang="0">
                    <a:pos x="T10" y="T11"/>
                  </a:cxn>
                </a:cxnLst>
                <a:rect l="0" t="0" r="r" b="b"/>
                <a:pathLst>
                  <a:path w="1817" h="632">
                    <a:moveTo>
                      <a:pt x="1518" y="431"/>
                    </a:moveTo>
                    <a:cubicBezTo>
                      <a:pt x="1303" y="440"/>
                      <a:pt x="184" y="469"/>
                      <a:pt x="89" y="415"/>
                    </a:cubicBezTo>
                    <a:cubicBezTo>
                      <a:pt x="15" y="373"/>
                      <a:pt x="0" y="144"/>
                      <a:pt x="89" y="90"/>
                    </a:cubicBezTo>
                    <a:cubicBezTo>
                      <a:pt x="220" y="12"/>
                      <a:pt x="1440" y="0"/>
                      <a:pt x="1596" y="81"/>
                    </a:cubicBezTo>
                    <a:cubicBezTo>
                      <a:pt x="1817" y="195"/>
                      <a:pt x="1618" y="514"/>
                      <a:pt x="1382" y="632"/>
                    </a:cubicBezTo>
                    <a:cubicBezTo>
                      <a:pt x="1447" y="558"/>
                      <a:pt x="1487" y="492"/>
                      <a:pt x="1518" y="431"/>
                    </a:cubicBezTo>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dirty="0"/>
              </a:p>
            </p:txBody>
          </p:sp>
          <p:sp>
            <p:nvSpPr>
              <p:cNvPr id="7" name="Freeform 1467"/>
              <p:cNvSpPr/>
              <p:nvPr/>
            </p:nvSpPr>
            <p:spPr bwMode="auto">
              <a:xfrm>
                <a:off x="3700226" y="579617"/>
                <a:ext cx="3362325" cy="649288"/>
              </a:xfrm>
              <a:custGeom>
                <a:avLst/>
                <a:gdLst>
                  <a:gd name="T0" fmla="*/ 1477 w 1571"/>
                  <a:gd name="T1" fmla="*/ 285 h 303"/>
                  <a:gd name="T2" fmla="*/ 581 w 1571"/>
                  <a:gd name="T3" fmla="*/ 303 h 303"/>
                  <a:gd name="T4" fmla="*/ 29 w 1571"/>
                  <a:gd name="T5" fmla="*/ 278 h 303"/>
                  <a:gd name="T6" fmla="*/ 4 w 1571"/>
                  <a:gd name="T7" fmla="*/ 142 h 303"/>
                  <a:gd name="T8" fmla="*/ 31 w 1571"/>
                  <a:gd name="T9" fmla="*/ 55 h 303"/>
                  <a:gd name="T10" fmla="*/ 283 w 1571"/>
                  <a:gd name="T11" fmla="*/ 16 h 303"/>
                  <a:gd name="T12" fmla="*/ 763 w 1571"/>
                  <a:gd name="T13" fmla="*/ 0 h 303"/>
                  <a:gd name="T14" fmla="*/ 1238 w 1571"/>
                  <a:gd name="T15" fmla="*/ 16 h 303"/>
                  <a:gd name="T16" fmla="*/ 1512 w 1571"/>
                  <a:gd name="T17" fmla="*/ 67 h 303"/>
                  <a:gd name="T18" fmla="*/ 1477 w 1571"/>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1" h="303">
                    <a:moveTo>
                      <a:pt x="1477" y="285"/>
                    </a:moveTo>
                    <a:cubicBezTo>
                      <a:pt x="1416" y="292"/>
                      <a:pt x="939" y="303"/>
                      <a:pt x="581" y="303"/>
                    </a:cubicBezTo>
                    <a:cubicBezTo>
                      <a:pt x="141" y="303"/>
                      <a:pt x="48" y="301"/>
                      <a:pt x="29" y="278"/>
                    </a:cubicBezTo>
                    <a:cubicBezTo>
                      <a:pt x="18" y="265"/>
                      <a:pt x="0" y="210"/>
                      <a:pt x="4" y="142"/>
                    </a:cubicBezTo>
                    <a:cubicBezTo>
                      <a:pt x="7" y="89"/>
                      <a:pt x="22" y="59"/>
                      <a:pt x="31" y="55"/>
                    </a:cubicBezTo>
                    <a:cubicBezTo>
                      <a:pt x="48" y="48"/>
                      <a:pt x="76" y="32"/>
                      <a:pt x="283" y="16"/>
                    </a:cubicBezTo>
                    <a:cubicBezTo>
                      <a:pt x="416" y="6"/>
                      <a:pt x="587" y="0"/>
                      <a:pt x="763" y="0"/>
                    </a:cubicBezTo>
                    <a:cubicBezTo>
                      <a:pt x="938" y="0"/>
                      <a:pt x="1107" y="6"/>
                      <a:pt x="1238" y="16"/>
                    </a:cubicBezTo>
                    <a:cubicBezTo>
                      <a:pt x="1442" y="32"/>
                      <a:pt x="1492" y="44"/>
                      <a:pt x="1512" y="67"/>
                    </a:cubicBezTo>
                    <a:cubicBezTo>
                      <a:pt x="1571" y="136"/>
                      <a:pt x="1538" y="277"/>
                      <a:pt x="1477" y="285"/>
                    </a:cubicBezTo>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dirty="0"/>
              </a:p>
            </p:txBody>
          </p:sp>
        </p:grpSp>
        <p:sp>
          <p:nvSpPr>
            <p:cNvPr id="5" name="Content Placeholder 2"/>
            <p:cNvSpPr txBox="1"/>
            <p:nvPr/>
          </p:nvSpPr>
          <p:spPr>
            <a:xfrm rot="566579">
              <a:off x="2815581" y="780532"/>
              <a:ext cx="3678172" cy="519627"/>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3200" b="1" dirty="0">
                  <a:solidFill>
                    <a:srgbClr val="5791CD"/>
                  </a:solidFill>
                  <a:latin typeface="微软雅黑" panose="020B0503020204020204" pitchFamily="34" charset="-122"/>
                  <a:ea typeface="微软雅黑" panose="020B0503020204020204" pitchFamily="34" charset="-122"/>
                </a:rPr>
                <a:t>哪本期刊更适合我的这篇论文呢？</a:t>
              </a:r>
            </a:p>
          </p:txBody>
        </p:sp>
      </p:gr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294" y="2967516"/>
            <a:ext cx="4169564" cy="3377347"/>
          </a:xfrm>
          <a:prstGeom prst="rect">
            <a:avLst/>
          </a:prstGeom>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椭圆 41"/>
          <p:cNvSpPr/>
          <p:nvPr/>
        </p:nvSpPr>
        <p:spPr>
          <a:xfrm>
            <a:off x="1309157" y="1755776"/>
            <a:ext cx="2305051" cy="2214033"/>
          </a:xfrm>
          <a:prstGeom prst="ellipse">
            <a:avLst/>
          </a:prstGeom>
          <a:solidFill>
            <a:srgbClr val="5791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4800" b="1" noProof="1">
                <a:solidFill>
                  <a:srgbClr val="FFFFFF"/>
                </a:solidFill>
                <a:latin typeface="微软雅黑" panose="020B0503020204020204" pitchFamily="34" charset="-122"/>
                <a:ea typeface="微软雅黑" panose="020B0503020204020204" pitchFamily="34" charset="-122"/>
                <a:cs typeface="+mn-ea"/>
              </a:rPr>
              <a:t>征稿</a:t>
            </a:r>
          </a:p>
          <a:p>
            <a:pPr algn="ctr">
              <a:defRPr/>
            </a:pPr>
            <a:r>
              <a:rPr lang="zh-CN" altLang="en-US" sz="4800" b="1" noProof="1">
                <a:solidFill>
                  <a:srgbClr val="FFFFFF"/>
                </a:solidFill>
                <a:latin typeface="微软雅黑" panose="020B0503020204020204" pitchFamily="34" charset="-122"/>
                <a:ea typeface="微软雅黑" panose="020B0503020204020204" pitchFamily="34" charset="-122"/>
                <a:cs typeface="+mn-ea"/>
              </a:rPr>
              <a:t>范围</a:t>
            </a:r>
            <a:endParaRPr lang="zh-CN" altLang="en-US" sz="4265" b="1" noProof="1">
              <a:solidFill>
                <a:schemeClr val="tx1"/>
              </a:solidFill>
              <a:latin typeface="微软雅黑" panose="020B0503020204020204" pitchFamily="34" charset="-122"/>
              <a:ea typeface="微软雅黑" panose="020B0503020204020204" pitchFamily="34" charset="-122"/>
            </a:endParaRPr>
          </a:p>
        </p:txBody>
      </p:sp>
      <p:sp>
        <p:nvSpPr>
          <p:cNvPr id="44" name="椭圆 43"/>
          <p:cNvSpPr/>
          <p:nvPr/>
        </p:nvSpPr>
        <p:spPr>
          <a:xfrm>
            <a:off x="6270624" y="4010025"/>
            <a:ext cx="2305051" cy="2214033"/>
          </a:xfrm>
          <a:prstGeom prst="ellipse">
            <a:avLst/>
          </a:prstGeom>
          <a:solidFill>
            <a:srgbClr val="5791C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zh-CN" altLang="en-US" sz="4800" b="1">
                <a:solidFill>
                  <a:srgbClr val="FFFFFF"/>
                </a:solidFill>
                <a:latin typeface="微软雅黑" panose="020B0503020204020204" pitchFamily="34" charset="-122"/>
                <a:ea typeface="微软雅黑" panose="020B0503020204020204" pitchFamily="34" charset="-122"/>
                <a:cs typeface="+mn-ea"/>
                <a:sym typeface="+mn-ea"/>
              </a:rPr>
              <a:t>出版频次</a:t>
            </a:r>
          </a:p>
        </p:txBody>
      </p:sp>
      <p:sp>
        <p:nvSpPr>
          <p:cNvPr id="45" name="椭圆 44"/>
          <p:cNvSpPr/>
          <p:nvPr/>
        </p:nvSpPr>
        <p:spPr>
          <a:xfrm>
            <a:off x="8677275" y="4010025"/>
            <a:ext cx="2305049" cy="2214033"/>
          </a:xfrm>
          <a:prstGeom prst="ellipse">
            <a:avLst/>
          </a:prstGeom>
          <a:solidFill>
            <a:srgbClr val="5791C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zh-CN" altLang="en-US" sz="4800" b="1" dirty="0">
                <a:solidFill>
                  <a:srgbClr val="FFFFFF"/>
                </a:solidFill>
                <a:latin typeface="微软雅黑" panose="020B0503020204020204" pitchFamily="34" charset="-122"/>
                <a:ea typeface="微软雅黑" panose="020B0503020204020204" pitchFamily="34" charset="-122"/>
                <a:cs typeface="+mn-ea"/>
                <a:sym typeface="+mn-ea"/>
              </a:rPr>
              <a:t>发行量</a:t>
            </a:r>
          </a:p>
        </p:txBody>
      </p:sp>
      <p:sp>
        <p:nvSpPr>
          <p:cNvPr id="46" name="椭圆 45"/>
          <p:cNvSpPr/>
          <p:nvPr/>
        </p:nvSpPr>
        <p:spPr>
          <a:xfrm>
            <a:off x="8575675" y="1755776"/>
            <a:ext cx="2305049" cy="2214033"/>
          </a:xfrm>
          <a:prstGeom prst="ellipse">
            <a:avLst/>
          </a:prstGeom>
          <a:solidFill>
            <a:srgbClr val="5791C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zh-CN" altLang="en-US" sz="4800" b="1">
                <a:solidFill>
                  <a:srgbClr val="FFFFFF"/>
                </a:solidFill>
                <a:latin typeface="微软雅黑" panose="020B0503020204020204" pitchFamily="34" charset="-122"/>
                <a:ea typeface="微软雅黑" panose="020B0503020204020204" pitchFamily="34" charset="-122"/>
                <a:cs typeface="+mn-ea"/>
                <a:sym typeface="+mn-ea"/>
              </a:rPr>
              <a:t>审稿程序</a:t>
            </a:r>
          </a:p>
        </p:txBody>
      </p:sp>
      <p:sp>
        <p:nvSpPr>
          <p:cNvPr id="47" name="椭圆 46"/>
          <p:cNvSpPr/>
          <p:nvPr/>
        </p:nvSpPr>
        <p:spPr>
          <a:xfrm>
            <a:off x="6162675" y="1755776"/>
            <a:ext cx="2305049" cy="2214033"/>
          </a:xfrm>
          <a:prstGeom prst="ellipse">
            <a:avLst/>
          </a:prstGeom>
          <a:solidFill>
            <a:srgbClr val="5791C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zh-CN" altLang="en-US" sz="4800" b="1">
                <a:solidFill>
                  <a:srgbClr val="FFFFFF"/>
                </a:solidFill>
                <a:latin typeface="微软雅黑" panose="020B0503020204020204" pitchFamily="34" charset="-122"/>
                <a:ea typeface="微软雅黑" panose="020B0503020204020204" pitchFamily="34" charset="-122"/>
                <a:cs typeface="+mn-ea"/>
                <a:sym typeface="+mn-ea"/>
              </a:rPr>
              <a:t>评价信息</a:t>
            </a:r>
          </a:p>
        </p:txBody>
      </p:sp>
      <p:sp>
        <p:nvSpPr>
          <p:cNvPr id="48" name="椭圆 47"/>
          <p:cNvSpPr/>
          <p:nvPr/>
        </p:nvSpPr>
        <p:spPr>
          <a:xfrm>
            <a:off x="3760257" y="1755776"/>
            <a:ext cx="2305051" cy="2214033"/>
          </a:xfrm>
          <a:prstGeom prst="ellipse">
            <a:avLst/>
          </a:prstGeom>
          <a:solidFill>
            <a:srgbClr val="5791C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zh-CN" altLang="en-US" sz="4800" b="1">
                <a:solidFill>
                  <a:srgbClr val="FFFFFF"/>
                </a:solidFill>
                <a:latin typeface="微软雅黑" panose="020B0503020204020204" pitchFamily="34" charset="-122"/>
                <a:ea typeface="微软雅黑" panose="020B0503020204020204" pitchFamily="34" charset="-122"/>
                <a:cs typeface="+mn-ea"/>
                <a:sym typeface="+mn-ea"/>
              </a:rPr>
              <a:t>收录信息</a:t>
            </a:r>
          </a:p>
        </p:txBody>
      </p:sp>
      <p:sp>
        <p:nvSpPr>
          <p:cNvPr id="49" name="椭圆 48"/>
          <p:cNvSpPr/>
          <p:nvPr/>
        </p:nvSpPr>
        <p:spPr>
          <a:xfrm>
            <a:off x="3760257" y="4010025"/>
            <a:ext cx="2305051" cy="2214033"/>
          </a:xfrm>
          <a:prstGeom prst="ellipse">
            <a:avLst/>
          </a:prstGeom>
          <a:solidFill>
            <a:srgbClr val="5791C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zh-CN" altLang="en-US" sz="4800" b="1">
                <a:solidFill>
                  <a:srgbClr val="FFFFFF"/>
                </a:solidFill>
                <a:latin typeface="微软雅黑" panose="020B0503020204020204" pitchFamily="34" charset="-122"/>
                <a:ea typeface="微软雅黑" panose="020B0503020204020204" pitchFamily="34" charset="-122"/>
                <a:cs typeface="+mn-ea"/>
                <a:sym typeface="+mn-ea"/>
              </a:rPr>
              <a:t>投稿要求</a:t>
            </a:r>
          </a:p>
        </p:txBody>
      </p:sp>
      <p:sp>
        <p:nvSpPr>
          <p:cNvPr id="50" name="椭圆 49"/>
          <p:cNvSpPr/>
          <p:nvPr/>
        </p:nvSpPr>
        <p:spPr>
          <a:xfrm>
            <a:off x="1309157" y="4010025"/>
            <a:ext cx="2305051" cy="2214033"/>
          </a:xfrm>
          <a:prstGeom prst="ellipse">
            <a:avLst/>
          </a:prstGeom>
          <a:solidFill>
            <a:srgbClr val="5791C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zh-CN" altLang="en-US" sz="4800" b="1">
                <a:solidFill>
                  <a:srgbClr val="FFFFFF"/>
                </a:solidFill>
                <a:latin typeface="微软雅黑" panose="020B0503020204020204" pitchFamily="34" charset="-122"/>
                <a:ea typeface="微软雅黑" panose="020B0503020204020204" pitchFamily="34" charset="-122"/>
                <a:cs typeface="+mn-ea"/>
                <a:sym typeface="+mn-ea"/>
              </a:rPr>
              <a:t>发稿率</a:t>
            </a:r>
          </a:p>
        </p:txBody>
      </p:sp>
      <p:sp>
        <p:nvSpPr>
          <p:cNvPr id="51" name="文本框 10"/>
          <p:cNvSpPr txBox="1">
            <a:spLocks noChangeArrowheads="1"/>
          </p:cNvSpPr>
          <p:nvPr/>
        </p:nvSpPr>
        <p:spPr bwMode="auto">
          <a:xfrm>
            <a:off x="2833157" y="567268"/>
            <a:ext cx="6874933" cy="74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4265" b="1" dirty="0">
                <a:latin typeface="微软雅黑" panose="020B0503020204020204" pitchFamily="34" charset="-122"/>
                <a:ea typeface="微软雅黑" panose="020B0503020204020204" pitchFamily="34" charset="-122"/>
                <a:sym typeface="Arial" panose="020B0604020202020204" pitchFamily="34" charset="0"/>
              </a:rPr>
              <a:t>想了解的期刊信息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p:cTn id="31" dur="500" fill="hold"/>
                                        <p:tgtEl>
                                          <p:spTgt spid="45"/>
                                        </p:tgtEl>
                                        <p:attrNameLst>
                                          <p:attrName>ppt_w</p:attrName>
                                        </p:attrNameLst>
                                      </p:cBhvr>
                                      <p:tavLst>
                                        <p:tav tm="0">
                                          <p:val>
                                            <p:fltVal val="0"/>
                                          </p:val>
                                        </p:tav>
                                        <p:tav tm="100000">
                                          <p:val>
                                            <p:strVal val="#ppt_w"/>
                                          </p:val>
                                        </p:tav>
                                      </p:tavLst>
                                    </p:anim>
                                    <p:anim calcmode="lin" valueType="num">
                                      <p:cBhvr>
                                        <p:cTn id="32" dur="500" fill="hold"/>
                                        <p:tgtEl>
                                          <p:spTgt spid="45"/>
                                        </p:tgtEl>
                                        <p:attrNameLst>
                                          <p:attrName>ppt_h</p:attrName>
                                        </p:attrNameLst>
                                      </p:cBhvr>
                                      <p:tavLst>
                                        <p:tav tm="0">
                                          <p:val>
                                            <p:fltVal val="0"/>
                                          </p:val>
                                        </p:tav>
                                        <p:tav tm="100000">
                                          <p:val>
                                            <p:strVal val="#ppt_h"/>
                                          </p:val>
                                        </p:tav>
                                      </p:tavLst>
                                    </p:anim>
                                    <p:animEffect transition="in" filter="fade">
                                      <p:cBhvr>
                                        <p:cTn id="33" dur="500"/>
                                        <p:tgtEl>
                                          <p:spTgt spid="4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p:cTn id="37" dur="500" fill="hold"/>
                                        <p:tgtEl>
                                          <p:spTgt spid="46"/>
                                        </p:tgtEl>
                                        <p:attrNameLst>
                                          <p:attrName>ppt_w</p:attrName>
                                        </p:attrNameLst>
                                      </p:cBhvr>
                                      <p:tavLst>
                                        <p:tav tm="0">
                                          <p:val>
                                            <p:fltVal val="0"/>
                                          </p:val>
                                        </p:tav>
                                        <p:tav tm="100000">
                                          <p:val>
                                            <p:strVal val="#ppt_w"/>
                                          </p:val>
                                        </p:tav>
                                      </p:tavLst>
                                    </p:anim>
                                    <p:anim calcmode="lin" valueType="num">
                                      <p:cBhvr>
                                        <p:cTn id="38" dur="500" fill="hold"/>
                                        <p:tgtEl>
                                          <p:spTgt spid="46"/>
                                        </p:tgtEl>
                                        <p:attrNameLst>
                                          <p:attrName>ppt_h</p:attrName>
                                        </p:attrNameLst>
                                      </p:cBhvr>
                                      <p:tavLst>
                                        <p:tav tm="0">
                                          <p:val>
                                            <p:fltVal val="0"/>
                                          </p:val>
                                        </p:tav>
                                        <p:tav tm="100000">
                                          <p:val>
                                            <p:strVal val="#ppt_h"/>
                                          </p:val>
                                        </p:tav>
                                      </p:tavLst>
                                    </p:anim>
                                    <p:animEffect transition="in" filter="fade">
                                      <p:cBhvr>
                                        <p:cTn id="39" dur="500"/>
                                        <p:tgtEl>
                                          <p:spTgt spid="46"/>
                                        </p:tgtEl>
                                      </p:cBhvr>
                                    </p:animEffect>
                                  </p:childTnLst>
                                </p:cTn>
                              </p:par>
                            </p:childTnLst>
                          </p:cTn>
                        </p:par>
                        <p:par>
                          <p:cTn id="40" fill="hold">
                            <p:stCondLst>
                              <p:cond delay="3000"/>
                            </p:stCondLst>
                            <p:childTnLst>
                              <p:par>
                                <p:cTn id="41" presetID="5" presetClass="entr" presetSubtype="10" fill="hold" grpId="0"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checkerboard(across)">
                                      <p:cBhvr>
                                        <p:cTn id="43" dur="500"/>
                                        <p:tgtEl>
                                          <p:spTgt spid="47"/>
                                        </p:tgtEl>
                                      </p:cBhvr>
                                    </p:animEffect>
                                  </p:childTnLst>
                                </p:cTn>
                              </p:par>
                            </p:childTnLst>
                          </p:cTn>
                        </p:par>
                        <p:par>
                          <p:cTn id="44" fill="hold">
                            <p:stCondLst>
                              <p:cond delay="3500"/>
                            </p:stCondLst>
                            <p:childTnLst>
                              <p:par>
                                <p:cTn id="45" presetID="5" presetClass="entr" presetSubtype="1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checkerboard(across)">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原创设计师QQ598969553        _1"/>
          <p:cNvSpPr>
            <a:spLocks noChangeArrowheads="1"/>
          </p:cNvSpPr>
          <p:nvPr/>
        </p:nvSpPr>
        <p:spPr bwMode="auto">
          <a:xfrm rot="16200000">
            <a:off x="5394476" y="-1857264"/>
            <a:ext cx="1691080" cy="11233248"/>
          </a:xfrm>
          <a:prstGeom prst="downArrow">
            <a:avLst>
              <a:gd name="adj1" fmla="val 49065"/>
              <a:gd name="adj2" fmla="val 44827"/>
            </a:avLst>
          </a:prstGeom>
          <a:solidFill>
            <a:schemeClr val="bg1">
              <a:lumMod val="75000"/>
            </a:schemeClr>
          </a:solidFill>
          <a:ln>
            <a:noFill/>
          </a:ln>
        </p:spPr>
        <p:txBody>
          <a:bodyPr vert="eaVert" lIns="110411" tIns="55205" rIns="110411" bIns="55205"/>
          <a:lstStyle/>
          <a:p>
            <a:endParaRPr lang="zh-CN" altLang="en-US" sz="2500" dirty="0">
              <a:solidFill>
                <a:schemeClr val="bg1"/>
              </a:solidFill>
              <a:latin typeface="微软雅黑" panose="020B0503020204020204" pitchFamily="34" charset="-122"/>
              <a:ea typeface="微软雅黑" panose="020B0503020204020204" pitchFamily="34" charset="-122"/>
            </a:endParaRPr>
          </a:p>
        </p:txBody>
      </p:sp>
      <p:grpSp>
        <p:nvGrpSpPr>
          <p:cNvPr id="2" name="原创设计师QQ598969553        _2"/>
          <p:cNvGrpSpPr/>
          <p:nvPr/>
        </p:nvGrpSpPr>
        <p:grpSpPr bwMode="auto">
          <a:xfrm>
            <a:off x="2796065" y="3045218"/>
            <a:ext cx="2054273" cy="1608151"/>
            <a:chOff x="1214414" y="2904673"/>
            <a:chExt cx="1935848" cy="1512817"/>
          </a:xfrm>
          <a:effectLst>
            <a:outerShdw blurRad="127000" dist="38100" dir="8100000" algn="tr" rotWithShape="0">
              <a:prstClr val="black">
                <a:alpha val="40000"/>
              </a:prstClr>
            </a:outerShdw>
          </a:effectLst>
        </p:grpSpPr>
        <p:sp>
          <p:nvSpPr>
            <p:cNvPr id="36" name="Oval 8"/>
            <p:cNvSpPr>
              <a:spLocks noChangeArrowheads="1"/>
            </p:cNvSpPr>
            <p:nvPr/>
          </p:nvSpPr>
          <p:spPr bwMode="auto">
            <a:xfrm>
              <a:off x="1414177" y="2904673"/>
              <a:ext cx="1514918" cy="1512817"/>
            </a:xfrm>
            <a:prstGeom prst="ellipse">
              <a:avLst/>
            </a:prstGeom>
            <a:solidFill>
              <a:srgbClr val="00B050"/>
            </a:solidFill>
            <a:ln w="76200">
              <a:solidFill>
                <a:srgbClr val="FFFFFF"/>
              </a:solidFill>
              <a:round/>
            </a:ln>
          </p:spPr>
          <p:txBody>
            <a:bodyPr/>
            <a:lstStyle/>
            <a:p>
              <a:pPr>
                <a:defRPr/>
              </a:pPr>
              <a:endParaRPr lang="zh-CN" altLang="en-US" sz="1900" dirty="0">
                <a:solidFill>
                  <a:schemeClr val="bg1"/>
                </a:solidFill>
                <a:latin typeface="微软雅黑" panose="020B0503020204020204" pitchFamily="34" charset="-122"/>
                <a:ea typeface="微软雅黑" panose="020B0503020204020204" pitchFamily="34" charset="-122"/>
              </a:endParaRPr>
            </a:p>
          </p:txBody>
        </p:sp>
        <p:sp>
          <p:nvSpPr>
            <p:cNvPr id="34" name="Text Box 9"/>
            <p:cNvSpPr txBox="1">
              <a:spLocks noChangeArrowheads="1"/>
            </p:cNvSpPr>
            <p:nvPr/>
          </p:nvSpPr>
          <p:spPr bwMode="auto">
            <a:xfrm>
              <a:off x="1214414" y="3310307"/>
              <a:ext cx="1935848" cy="620153"/>
            </a:xfrm>
            <a:prstGeom prst="rect">
              <a:avLst/>
            </a:prstGeom>
            <a:noFill/>
            <a:ln w="50800">
              <a:no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b="1" dirty="0">
                  <a:solidFill>
                    <a:schemeClr val="bg1"/>
                  </a:solidFill>
                  <a:latin typeface="微软雅黑" panose="020B0503020204020204" pitchFamily="34" charset="-122"/>
                  <a:ea typeface="微软雅黑" panose="020B0503020204020204" pitchFamily="34" charset="-122"/>
                </a:rPr>
                <a:t>收录</a:t>
              </a:r>
            </a:p>
            <a:p>
              <a:pPr algn="ctr" eaLnBrk="1" hangingPunct="1"/>
              <a:r>
                <a:rPr lang="zh-CN" b="1" dirty="0">
                  <a:solidFill>
                    <a:schemeClr val="bg1"/>
                  </a:solidFill>
                  <a:latin typeface="微软雅黑" panose="020B0503020204020204" pitchFamily="34" charset="-122"/>
                  <a:ea typeface="微软雅黑" panose="020B0503020204020204" pitchFamily="34" charset="-122"/>
                </a:rPr>
                <a:t>信息</a:t>
              </a:r>
            </a:p>
          </p:txBody>
        </p:sp>
      </p:grpSp>
      <p:grpSp>
        <p:nvGrpSpPr>
          <p:cNvPr id="4" name="原创设计师QQ598969553        _3"/>
          <p:cNvGrpSpPr/>
          <p:nvPr/>
        </p:nvGrpSpPr>
        <p:grpSpPr bwMode="auto">
          <a:xfrm>
            <a:off x="9104621" y="3045215"/>
            <a:ext cx="2054272" cy="1608149"/>
            <a:chOff x="1214414" y="2904671"/>
            <a:chExt cx="1935848" cy="1512816"/>
          </a:xfrm>
          <a:effectLst>
            <a:outerShdw blurRad="127000" dist="38100" dir="8100000" algn="tr" rotWithShape="0">
              <a:prstClr val="black">
                <a:alpha val="40000"/>
              </a:prstClr>
            </a:outerShdw>
          </a:effectLst>
        </p:grpSpPr>
        <p:sp>
          <p:nvSpPr>
            <p:cNvPr id="41" name="Oval 8"/>
            <p:cNvSpPr>
              <a:spLocks noChangeArrowheads="1"/>
            </p:cNvSpPr>
            <p:nvPr/>
          </p:nvSpPr>
          <p:spPr bwMode="auto">
            <a:xfrm>
              <a:off x="1414180" y="2904671"/>
              <a:ext cx="1514919" cy="1512816"/>
            </a:xfrm>
            <a:prstGeom prst="ellipse">
              <a:avLst/>
            </a:prstGeom>
            <a:solidFill>
              <a:srgbClr val="5791CD"/>
            </a:solidFill>
            <a:ln w="76200">
              <a:solidFill>
                <a:srgbClr val="FFFFFF"/>
              </a:solidFill>
              <a:round/>
            </a:ln>
          </p:spPr>
          <p:txBody>
            <a:bodyPr/>
            <a:lstStyle/>
            <a:p>
              <a:pPr>
                <a:defRPr/>
              </a:pPr>
              <a:endParaRPr lang="zh-CN" altLang="en-US" sz="1900" dirty="0">
                <a:solidFill>
                  <a:schemeClr val="bg1"/>
                </a:solidFill>
                <a:latin typeface="微软雅黑" panose="020B0503020204020204" pitchFamily="34" charset="-122"/>
                <a:ea typeface="微软雅黑" panose="020B0503020204020204" pitchFamily="34" charset="-122"/>
              </a:endParaRPr>
            </a:p>
          </p:txBody>
        </p:sp>
        <p:sp>
          <p:nvSpPr>
            <p:cNvPr id="39" name="Text Box 9"/>
            <p:cNvSpPr txBox="1">
              <a:spLocks noChangeArrowheads="1"/>
            </p:cNvSpPr>
            <p:nvPr/>
          </p:nvSpPr>
          <p:spPr bwMode="auto">
            <a:xfrm>
              <a:off x="1214414" y="3310308"/>
              <a:ext cx="1935848" cy="620153"/>
            </a:xfrm>
            <a:prstGeom prst="rect">
              <a:avLst/>
            </a:prstGeom>
            <a:noFill/>
            <a:ln w="50800">
              <a:no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b="1" dirty="0">
                  <a:solidFill>
                    <a:schemeClr val="bg1"/>
                  </a:solidFill>
                  <a:latin typeface="微软雅黑" panose="020B0503020204020204" pitchFamily="34" charset="-122"/>
                  <a:ea typeface="微软雅黑" panose="020B0503020204020204" pitchFamily="34" charset="-122"/>
                </a:rPr>
                <a:t>主题</a:t>
              </a:r>
            </a:p>
            <a:p>
              <a:pPr algn="ctr" eaLnBrk="1" hangingPunct="1"/>
              <a:r>
                <a:rPr lang="zh-CN" b="1" dirty="0">
                  <a:solidFill>
                    <a:schemeClr val="bg1"/>
                  </a:solidFill>
                  <a:latin typeface="微软雅黑" panose="020B0503020204020204" pitchFamily="34" charset="-122"/>
                  <a:ea typeface="微软雅黑" panose="020B0503020204020204" pitchFamily="34" charset="-122"/>
                </a:rPr>
                <a:t>分析</a:t>
              </a:r>
            </a:p>
          </p:txBody>
        </p:sp>
      </p:grpSp>
      <p:grpSp>
        <p:nvGrpSpPr>
          <p:cNvPr id="5" name="原创设计师QQ598969553        _4"/>
          <p:cNvGrpSpPr/>
          <p:nvPr/>
        </p:nvGrpSpPr>
        <p:grpSpPr bwMode="auto">
          <a:xfrm>
            <a:off x="7050564" y="3045219"/>
            <a:ext cx="2054273" cy="1608151"/>
            <a:chOff x="1214414" y="2904673"/>
            <a:chExt cx="1935848" cy="1512817"/>
          </a:xfrm>
          <a:effectLst>
            <a:outerShdw blurRad="127000" dist="38100" dir="8100000" algn="tr" rotWithShape="0">
              <a:prstClr val="black">
                <a:alpha val="40000"/>
              </a:prstClr>
            </a:outerShdw>
          </a:effectLst>
        </p:grpSpPr>
        <p:sp>
          <p:nvSpPr>
            <p:cNvPr id="46" name="Oval 8"/>
            <p:cNvSpPr>
              <a:spLocks noChangeArrowheads="1"/>
            </p:cNvSpPr>
            <p:nvPr/>
          </p:nvSpPr>
          <p:spPr bwMode="auto">
            <a:xfrm>
              <a:off x="1414179" y="2904673"/>
              <a:ext cx="1514920" cy="1512817"/>
            </a:xfrm>
            <a:prstGeom prst="ellipse">
              <a:avLst/>
            </a:prstGeom>
            <a:solidFill>
              <a:srgbClr val="00B050"/>
            </a:solidFill>
            <a:ln w="76200">
              <a:solidFill>
                <a:srgbClr val="FFFFFF"/>
              </a:solidFill>
              <a:round/>
            </a:ln>
          </p:spPr>
          <p:txBody>
            <a:bodyPr/>
            <a:lstStyle/>
            <a:p>
              <a:pPr>
                <a:defRPr/>
              </a:pPr>
              <a:endParaRPr lang="zh-CN" altLang="en-US" sz="1900" dirty="0">
                <a:solidFill>
                  <a:schemeClr val="bg1"/>
                </a:solidFill>
                <a:latin typeface="微软雅黑" panose="020B0503020204020204" pitchFamily="34" charset="-122"/>
                <a:ea typeface="微软雅黑" panose="020B0503020204020204" pitchFamily="34" charset="-122"/>
              </a:endParaRPr>
            </a:p>
          </p:txBody>
        </p:sp>
        <p:sp>
          <p:nvSpPr>
            <p:cNvPr id="44" name="Text Box 9"/>
            <p:cNvSpPr txBox="1">
              <a:spLocks noChangeArrowheads="1"/>
            </p:cNvSpPr>
            <p:nvPr/>
          </p:nvSpPr>
          <p:spPr bwMode="auto">
            <a:xfrm>
              <a:off x="1214414" y="3310306"/>
              <a:ext cx="1935848" cy="620153"/>
            </a:xfrm>
            <a:prstGeom prst="rect">
              <a:avLst/>
            </a:prstGeom>
            <a:noFill/>
            <a:ln w="50800">
              <a:no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b="1" dirty="0">
                  <a:solidFill>
                    <a:schemeClr val="bg1"/>
                  </a:solidFill>
                  <a:latin typeface="微软雅黑" panose="020B0503020204020204" pitchFamily="34" charset="-122"/>
                  <a:ea typeface="微软雅黑" panose="020B0503020204020204" pitchFamily="34" charset="-122"/>
                </a:rPr>
                <a:t>获取</a:t>
              </a:r>
            </a:p>
            <a:p>
              <a:pPr algn="ctr" eaLnBrk="1" hangingPunct="1"/>
              <a:r>
                <a:rPr lang="zh-CN" b="1" dirty="0">
                  <a:solidFill>
                    <a:schemeClr val="bg1"/>
                  </a:solidFill>
                  <a:latin typeface="微软雅黑" panose="020B0503020204020204" pitchFamily="34" charset="-122"/>
                  <a:ea typeface="微软雅黑" panose="020B0503020204020204" pitchFamily="34" charset="-122"/>
                </a:rPr>
                <a:t>途径</a:t>
              </a:r>
            </a:p>
          </p:txBody>
        </p:sp>
      </p:grpSp>
      <p:grpSp>
        <p:nvGrpSpPr>
          <p:cNvPr id="6" name="原创设计师QQ598969553        _5"/>
          <p:cNvGrpSpPr/>
          <p:nvPr/>
        </p:nvGrpSpPr>
        <p:grpSpPr bwMode="auto">
          <a:xfrm>
            <a:off x="742085" y="2996956"/>
            <a:ext cx="2054273" cy="1608149"/>
            <a:chOff x="1204840" y="2904671"/>
            <a:chExt cx="1935848" cy="1512816"/>
          </a:xfrm>
        </p:grpSpPr>
        <p:sp>
          <p:nvSpPr>
            <p:cNvPr id="51" name="Oval 8"/>
            <p:cNvSpPr>
              <a:spLocks noChangeArrowheads="1"/>
            </p:cNvSpPr>
            <p:nvPr/>
          </p:nvSpPr>
          <p:spPr bwMode="auto">
            <a:xfrm>
              <a:off x="1415152" y="2904671"/>
              <a:ext cx="1514918" cy="1512816"/>
            </a:xfrm>
            <a:prstGeom prst="ellipse">
              <a:avLst/>
            </a:prstGeom>
            <a:solidFill>
              <a:schemeClr val="accent1"/>
            </a:solidFill>
            <a:ln w="76200">
              <a:solidFill>
                <a:srgbClr val="FFFFFF"/>
              </a:solidFill>
              <a:round/>
            </a:ln>
            <a:effectLst>
              <a:outerShdw blurRad="127000" dist="38100" dir="8100000" algn="tr" rotWithShape="0">
                <a:prstClr val="black">
                  <a:alpha val="40000"/>
                </a:prstClr>
              </a:outerShdw>
            </a:effectLst>
          </p:spPr>
          <p:txBody>
            <a:bodyPr/>
            <a:lstStyle/>
            <a:p>
              <a:endParaRPr lang="zh-CN" altLang="en-US" sz="1900" dirty="0">
                <a:solidFill>
                  <a:schemeClr val="bg1"/>
                </a:solidFill>
                <a:latin typeface="微软雅黑" panose="020B0503020204020204" pitchFamily="34" charset="-122"/>
                <a:ea typeface="微软雅黑" panose="020B0503020204020204" pitchFamily="34" charset="-122"/>
              </a:endParaRPr>
            </a:p>
          </p:txBody>
        </p:sp>
        <p:sp>
          <p:nvSpPr>
            <p:cNvPr id="49" name="Text Box 9"/>
            <p:cNvSpPr txBox="1">
              <a:spLocks noChangeArrowheads="1"/>
            </p:cNvSpPr>
            <p:nvPr/>
          </p:nvSpPr>
          <p:spPr bwMode="auto">
            <a:xfrm>
              <a:off x="1204840" y="3311899"/>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b="1" dirty="0">
                  <a:solidFill>
                    <a:schemeClr val="bg1"/>
                  </a:solidFill>
                  <a:latin typeface="微软雅黑" panose="020B0503020204020204" pitchFamily="34" charset="-122"/>
                  <a:ea typeface="微软雅黑" panose="020B0503020204020204" pitchFamily="34" charset="-122"/>
                </a:rPr>
                <a:t>基本</a:t>
              </a:r>
            </a:p>
            <a:p>
              <a:pPr algn="ctr" eaLnBrk="1" hangingPunct="1"/>
              <a:r>
                <a:rPr lang="zh-CN" b="1" dirty="0">
                  <a:solidFill>
                    <a:schemeClr val="bg1"/>
                  </a:solidFill>
                  <a:latin typeface="微软雅黑" panose="020B0503020204020204" pitchFamily="34" charset="-122"/>
                  <a:ea typeface="微软雅黑" panose="020B0503020204020204" pitchFamily="34" charset="-122"/>
                </a:rPr>
                <a:t>信息</a:t>
              </a:r>
            </a:p>
          </p:txBody>
        </p:sp>
      </p:grpSp>
      <p:sp>
        <p:nvSpPr>
          <p:cNvPr id="52" name="原创设计师QQ598969553        _6"/>
          <p:cNvSpPr/>
          <p:nvPr/>
        </p:nvSpPr>
        <p:spPr>
          <a:xfrm>
            <a:off x="3305689" y="5014239"/>
            <a:ext cx="1784144" cy="55271"/>
          </a:xfrm>
          <a:prstGeom prst="wedgeRectCallout">
            <a:avLst>
              <a:gd name="adj1" fmla="val -17526"/>
              <a:gd name="adj2" fmla="val -50946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10411" tIns="55205" rIns="110411" bIns="55205" rtlCol="0" anchor="ctr"/>
          <a:lstStyle/>
          <a:p>
            <a:pPr algn="ctr"/>
            <a:endParaRPr lang="zh-CN" altLang="en-US">
              <a:solidFill>
                <a:schemeClr val="tx1">
                  <a:lumMod val="85000"/>
                  <a:lumOff val="15000"/>
                </a:schemeClr>
              </a:solidFill>
            </a:endParaRPr>
          </a:p>
        </p:txBody>
      </p:sp>
      <p:sp>
        <p:nvSpPr>
          <p:cNvPr id="53" name="原创设计师QQ598969553        _7"/>
          <p:cNvSpPr/>
          <p:nvPr/>
        </p:nvSpPr>
        <p:spPr>
          <a:xfrm>
            <a:off x="1169616" y="2530571"/>
            <a:ext cx="1913299" cy="77540"/>
          </a:xfrm>
          <a:prstGeom prst="wedgeRectCallout">
            <a:avLst>
              <a:gd name="adj1" fmla="val -23398"/>
              <a:gd name="adj2" fmla="val 403291"/>
            </a:avLst>
          </a:prstGeom>
          <a:solidFill>
            <a:srgbClr val="5791CD"/>
          </a:solidFill>
          <a:ln>
            <a:noFill/>
          </a:ln>
        </p:spPr>
        <p:style>
          <a:lnRef idx="2">
            <a:schemeClr val="accent1">
              <a:shade val="50000"/>
            </a:schemeClr>
          </a:lnRef>
          <a:fillRef idx="1">
            <a:schemeClr val="accent1"/>
          </a:fillRef>
          <a:effectRef idx="0">
            <a:schemeClr val="accent1"/>
          </a:effectRef>
          <a:fontRef idx="minor">
            <a:schemeClr val="lt1"/>
          </a:fontRef>
        </p:style>
        <p:txBody>
          <a:bodyPr lIns="110411" tIns="55205" rIns="110411" bIns="55205" rtlCol="0" anchor="ctr"/>
          <a:lstStyle/>
          <a:p>
            <a:pPr algn="ctr"/>
            <a:endParaRPr lang="zh-CN" altLang="en-US">
              <a:solidFill>
                <a:schemeClr val="tx1">
                  <a:lumMod val="85000"/>
                  <a:lumOff val="15000"/>
                </a:schemeClr>
              </a:solidFill>
            </a:endParaRPr>
          </a:p>
        </p:txBody>
      </p:sp>
      <p:sp>
        <p:nvSpPr>
          <p:cNvPr id="54" name="原创设计师QQ598969553        _8"/>
          <p:cNvSpPr>
            <a:spLocks noChangeArrowheads="1"/>
          </p:cNvSpPr>
          <p:nvPr/>
        </p:nvSpPr>
        <p:spPr bwMode="auto">
          <a:xfrm>
            <a:off x="3082804" y="5253204"/>
            <a:ext cx="2758013" cy="129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411" tIns="55205" rIns="110411" bIns="55205">
            <a:spAutoFit/>
          </a:bodyPr>
          <a:lstStyle/>
          <a:p>
            <a:pPr marL="228600" indent="-228600">
              <a:lnSpc>
                <a:spcPct val="120000"/>
              </a:lnSpc>
              <a:buFont typeface="Arial" panose="020B0604020202020204" pitchFamily="34" charset="0"/>
              <a:buChar char="•"/>
            </a:pPr>
            <a:r>
              <a:rPr lang="en-US" altLang="zh-CN"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SCIE</a:t>
            </a: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SSCI</a:t>
            </a: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ESI</a:t>
            </a:r>
          </a:p>
          <a:p>
            <a:pPr marL="228600" indent="-228600">
              <a:lnSpc>
                <a:spcPct val="120000"/>
              </a:lnSpc>
              <a:buFont typeface="Arial" panose="020B0604020202020204" pitchFamily="34" charset="0"/>
              <a:buChar char="•"/>
            </a:pPr>
            <a:r>
              <a:rPr lang="en-US" altLang="zh-CN"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EI</a:t>
            </a: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SCOPUS</a:t>
            </a:r>
          </a:p>
          <a:p>
            <a:pPr marL="228600" indent="-228600">
              <a:lnSpc>
                <a:spcPct val="120000"/>
              </a:lnSpc>
              <a:buFont typeface="Arial" panose="020B0604020202020204" pitchFamily="34" charset="0"/>
              <a:buChar char="•"/>
            </a:pPr>
            <a:r>
              <a:rPr lang="en-US" altLang="zh-CN"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CSCD</a:t>
            </a: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CSSCI</a:t>
            </a:r>
          </a:p>
          <a:p>
            <a:pPr marL="228600" indent="-228600">
              <a:lnSpc>
                <a:spcPct val="120000"/>
              </a:lnSpc>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北大核心</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5" name="原创设计师QQ598969553        _9"/>
          <p:cNvSpPr>
            <a:spLocks noChangeArrowheads="1"/>
          </p:cNvSpPr>
          <p:nvPr/>
        </p:nvSpPr>
        <p:spPr bwMode="auto">
          <a:xfrm>
            <a:off x="1067172" y="1163741"/>
            <a:ext cx="2758013" cy="129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411" tIns="55205" rIns="110411" bIns="55205">
            <a:spAutoFit/>
          </a:bodyPr>
          <a:lstStyle/>
          <a:p>
            <a:pPr marL="228600" indent="-228600">
              <a:lnSpc>
                <a:spcPct val="120000"/>
              </a:lnSpc>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刊名（曾用名）、</a:t>
            </a:r>
            <a:r>
              <a:rPr lang="en-US" altLang="zh-CN"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ISSN</a:t>
            </a: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号</a:t>
            </a:r>
          </a:p>
          <a:p>
            <a:pPr marL="228600" indent="-228600">
              <a:lnSpc>
                <a:spcPct val="120000"/>
              </a:lnSpc>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主编、出版频次</a:t>
            </a:r>
          </a:p>
          <a:p>
            <a:pPr marL="228600" indent="-228600">
              <a:lnSpc>
                <a:spcPct val="120000"/>
              </a:lnSpc>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是否</a:t>
            </a:r>
            <a:r>
              <a:rPr lang="en-US" altLang="zh-CN"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OA</a:t>
            </a: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刊</a:t>
            </a:r>
          </a:p>
          <a:p>
            <a:pPr marL="228600" indent="-228600">
              <a:lnSpc>
                <a:spcPct val="120000"/>
              </a:lnSpc>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投稿视频等</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原创设计师QQ598969553        _10"/>
          <p:cNvSpPr/>
          <p:nvPr/>
        </p:nvSpPr>
        <p:spPr>
          <a:xfrm>
            <a:off x="5499744" y="2530571"/>
            <a:ext cx="1913299" cy="77540"/>
          </a:xfrm>
          <a:prstGeom prst="wedgeRectCallout">
            <a:avLst>
              <a:gd name="adj1" fmla="val -23398"/>
              <a:gd name="adj2" fmla="val 403291"/>
            </a:avLst>
          </a:prstGeom>
          <a:solidFill>
            <a:srgbClr val="5791CD"/>
          </a:solidFill>
          <a:ln>
            <a:noFill/>
          </a:ln>
        </p:spPr>
        <p:style>
          <a:lnRef idx="2">
            <a:schemeClr val="accent1">
              <a:shade val="50000"/>
            </a:schemeClr>
          </a:lnRef>
          <a:fillRef idx="1">
            <a:schemeClr val="accent1"/>
          </a:fillRef>
          <a:effectRef idx="0">
            <a:schemeClr val="accent1"/>
          </a:effectRef>
          <a:fontRef idx="minor">
            <a:schemeClr val="lt1"/>
          </a:fontRef>
        </p:style>
        <p:txBody>
          <a:bodyPr lIns="110411" tIns="55205" rIns="110411" bIns="55205" rtlCol="0" anchor="ctr"/>
          <a:lstStyle/>
          <a:p>
            <a:pPr algn="ctr"/>
            <a:endParaRPr lang="zh-CN" altLang="en-US">
              <a:solidFill>
                <a:schemeClr val="tx1">
                  <a:lumMod val="85000"/>
                  <a:lumOff val="15000"/>
                </a:schemeClr>
              </a:solidFill>
            </a:endParaRPr>
          </a:p>
        </p:txBody>
      </p:sp>
      <p:sp>
        <p:nvSpPr>
          <p:cNvPr id="57" name="原创设计师QQ598969553        _11"/>
          <p:cNvSpPr>
            <a:spLocks noChangeArrowheads="1"/>
          </p:cNvSpPr>
          <p:nvPr/>
        </p:nvSpPr>
        <p:spPr bwMode="auto">
          <a:xfrm>
            <a:off x="5410002" y="1163741"/>
            <a:ext cx="2758013" cy="158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411" tIns="55205" rIns="110411" bIns="55205">
            <a:spAutoFit/>
          </a:bodyPr>
          <a:lstStyle/>
          <a:p>
            <a:pPr marL="228600" indent="-228600">
              <a:lnSpc>
                <a:spcPct val="120000"/>
              </a:lnSpc>
              <a:buFont typeface="Arial" panose="020B0604020202020204" pitchFamily="34" charset="0"/>
              <a:buChar char="•"/>
            </a:pPr>
            <a:r>
              <a:rPr lang="en-US" altLang="zh-CN"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JCR</a:t>
            </a: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影响因子</a:t>
            </a:r>
          </a:p>
          <a:p>
            <a:pPr marL="228600" indent="-228600">
              <a:lnSpc>
                <a:spcPct val="120000"/>
              </a:lnSpc>
              <a:buFont typeface="Arial" panose="020B0604020202020204" pitchFamily="34" charset="0"/>
              <a:buChar char="•"/>
            </a:pPr>
            <a:r>
              <a:rPr lang="en-US" altLang="zh-CN"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JCR</a:t>
            </a: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分区</a:t>
            </a:r>
          </a:p>
          <a:p>
            <a:pPr marL="228600" indent="-228600">
              <a:lnSpc>
                <a:spcPct val="120000"/>
              </a:lnSpc>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中科院</a:t>
            </a:r>
            <a:r>
              <a:rPr lang="en-US" altLang="zh-CN"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JCR</a:t>
            </a: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分区</a:t>
            </a:r>
          </a:p>
          <a:p>
            <a:pPr marL="228600" indent="-228600">
              <a:lnSpc>
                <a:spcPct val="120000"/>
              </a:lnSpc>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特征因子、</a:t>
            </a:r>
            <a:r>
              <a:rPr lang="en-US" altLang="zh-CN"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SJR</a:t>
            </a:r>
          </a:p>
          <a:p>
            <a:pPr marL="228600" indent="-228600">
              <a:lnSpc>
                <a:spcPct val="120000"/>
              </a:lnSpc>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8" name="原创设计师QQ598969553        _12"/>
          <p:cNvSpPr/>
          <p:nvPr/>
        </p:nvSpPr>
        <p:spPr>
          <a:xfrm>
            <a:off x="7533019" y="5014239"/>
            <a:ext cx="1784144" cy="55271"/>
          </a:xfrm>
          <a:prstGeom prst="wedgeRectCallout">
            <a:avLst>
              <a:gd name="adj1" fmla="val -17526"/>
              <a:gd name="adj2" fmla="val -50946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10411" tIns="55205" rIns="110411" bIns="55205" rtlCol="0" anchor="ctr"/>
          <a:lstStyle/>
          <a:p>
            <a:pPr algn="ctr"/>
            <a:endParaRPr lang="zh-CN" altLang="en-US">
              <a:solidFill>
                <a:schemeClr val="tx1">
                  <a:lumMod val="85000"/>
                  <a:lumOff val="15000"/>
                </a:schemeClr>
              </a:solidFill>
            </a:endParaRPr>
          </a:p>
        </p:txBody>
      </p:sp>
      <p:sp>
        <p:nvSpPr>
          <p:cNvPr id="59" name="原创设计师QQ598969553        _13"/>
          <p:cNvSpPr>
            <a:spLocks noChangeArrowheads="1"/>
          </p:cNvSpPr>
          <p:nvPr/>
        </p:nvSpPr>
        <p:spPr bwMode="auto">
          <a:xfrm>
            <a:off x="7413430" y="5253204"/>
            <a:ext cx="2758013" cy="129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411" tIns="55205" rIns="110411" bIns="55205">
            <a:spAutoFit/>
          </a:bodyPr>
          <a:lstStyle/>
          <a:p>
            <a:pPr marL="228600" indent="-228600">
              <a:lnSpc>
                <a:spcPct val="120000"/>
              </a:lnSpc>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官网链接</a:t>
            </a:r>
          </a:p>
          <a:p>
            <a:pPr marL="228600" indent="-228600">
              <a:lnSpc>
                <a:spcPct val="120000"/>
              </a:lnSpc>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数据库链接</a:t>
            </a:r>
          </a:p>
          <a:p>
            <a:pPr marL="228600" indent="-228600">
              <a:lnSpc>
                <a:spcPct val="120000"/>
              </a:lnSpc>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最近两年发表的文章</a:t>
            </a:r>
          </a:p>
          <a:p>
            <a:pPr marL="228600" indent="-228600">
              <a:lnSpc>
                <a:spcPct val="120000"/>
              </a:lnSpc>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4" name="Picture 64"/>
          <p:cNvPicPr>
            <a:picLocks noGrp="1" noSelect="1" noRot="1" noChangeAspect="1" noMove="1" noResize="1" noChangeShapeType="1"/>
          </p:cNvPicPr>
          <p:nvPr/>
        </p:nvPicPr>
        <p:blipFill>
          <a:blip r:embed="rId3" cstate="print">
            <a:extLst>
              <a:ext uri="{28A0092B-C50C-407E-A947-70E740481C1C}">
                <a14:useLocalDpi xmlns:a14="http://schemas.microsoft.com/office/drawing/2010/main" val="0"/>
              </a:ext>
            </a:extLst>
          </a:blip>
          <a:stretch>
            <a:fillRect/>
          </a:stretch>
        </p:blipFill>
        <p:spPr>
          <a:xfrm>
            <a:off x="4778155" y="23607419"/>
            <a:ext cx="2635691" cy="681371"/>
          </a:xfrm>
          <a:prstGeom prst="rect">
            <a:avLst/>
          </a:prstGeom>
        </p:spPr>
      </p:pic>
      <p:grpSp>
        <p:nvGrpSpPr>
          <p:cNvPr id="10" name="原创设计师QQ598969553        _3"/>
          <p:cNvGrpSpPr/>
          <p:nvPr/>
        </p:nvGrpSpPr>
        <p:grpSpPr bwMode="auto">
          <a:xfrm>
            <a:off x="4992361" y="3045215"/>
            <a:ext cx="2054272" cy="1608149"/>
            <a:chOff x="1214414" y="2904671"/>
            <a:chExt cx="1935848" cy="1512816"/>
          </a:xfrm>
          <a:effectLst>
            <a:outerShdw blurRad="127000" dist="38100" dir="8100000" algn="tr" rotWithShape="0">
              <a:prstClr val="black">
                <a:alpha val="40000"/>
              </a:prstClr>
            </a:outerShdw>
          </a:effectLst>
        </p:grpSpPr>
        <p:sp>
          <p:nvSpPr>
            <p:cNvPr id="3" name="Oval 8"/>
            <p:cNvSpPr>
              <a:spLocks noChangeArrowheads="1"/>
            </p:cNvSpPr>
            <p:nvPr/>
          </p:nvSpPr>
          <p:spPr bwMode="auto">
            <a:xfrm>
              <a:off x="1414180" y="2904671"/>
              <a:ext cx="1514919" cy="1512816"/>
            </a:xfrm>
            <a:prstGeom prst="ellipse">
              <a:avLst/>
            </a:prstGeom>
            <a:solidFill>
              <a:srgbClr val="5791CD"/>
            </a:solidFill>
            <a:ln w="76200">
              <a:solidFill>
                <a:srgbClr val="FFFFFF"/>
              </a:solidFill>
              <a:round/>
            </a:ln>
          </p:spPr>
          <p:txBody>
            <a:bodyPr/>
            <a:lstStyle/>
            <a:p>
              <a:pPr>
                <a:defRPr/>
              </a:pPr>
              <a:endParaRPr lang="zh-CN" altLang="en-US" sz="1900" dirty="0">
                <a:solidFill>
                  <a:schemeClr val="bg1"/>
                </a:solidFill>
                <a:latin typeface="微软雅黑" panose="020B0503020204020204" pitchFamily="34" charset="-122"/>
                <a:ea typeface="微软雅黑" panose="020B0503020204020204" pitchFamily="34" charset="-122"/>
              </a:endParaRPr>
            </a:p>
          </p:txBody>
        </p:sp>
        <p:sp>
          <p:nvSpPr>
            <p:cNvPr id="7" name="Text Box 9"/>
            <p:cNvSpPr txBox="1">
              <a:spLocks noChangeArrowheads="1"/>
            </p:cNvSpPr>
            <p:nvPr/>
          </p:nvSpPr>
          <p:spPr bwMode="auto">
            <a:xfrm>
              <a:off x="1214414" y="3310308"/>
              <a:ext cx="1935848" cy="620153"/>
            </a:xfrm>
            <a:prstGeom prst="rect">
              <a:avLst/>
            </a:prstGeom>
            <a:noFill/>
            <a:ln w="50800">
              <a:no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b="1" dirty="0">
                  <a:solidFill>
                    <a:schemeClr val="bg1"/>
                  </a:solidFill>
                  <a:latin typeface="微软雅黑" panose="020B0503020204020204" pitchFamily="34" charset="-122"/>
                  <a:ea typeface="微软雅黑" panose="020B0503020204020204" pitchFamily="34" charset="-122"/>
                </a:rPr>
                <a:t>评价</a:t>
              </a:r>
            </a:p>
            <a:p>
              <a:pPr algn="ctr" eaLnBrk="1" hangingPunct="1"/>
              <a:r>
                <a:rPr lang="zh-CN" b="1" dirty="0">
                  <a:solidFill>
                    <a:schemeClr val="bg1"/>
                  </a:solidFill>
                  <a:latin typeface="微软雅黑" panose="020B0503020204020204" pitchFamily="34" charset="-122"/>
                  <a:ea typeface="微软雅黑" panose="020B0503020204020204" pitchFamily="34" charset="-122"/>
                </a:rPr>
                <a:t>信息</a:t>
              </a:r>
            </a:p>
          </p:txBody>
        </p:sp>
      </p:grpSp>
      <p:sp>
        <p:nvSpPr>
          <p:cNvPr id="8" name="原创设计师QQ598969553        _10"/>
          <p:cNvSpPr/>
          <p:nvPr/>
        </p:nvSpPr>
        <p:spPr>
          <a:xfrm>
            <a:off x="9606924" y="2530571"/>
            <a:ext cx="1913299" cy="77540"/>
          </a:xfrm>
          <a:prstGeom prst="wedgeRectCallout">
            <a:avLst>
              <a:gd name="adj1" fmla="val -23398"/>
              <a:gd name="adj2" fmla="val 403291"/>
            </a:avLst>
          </a:prstGeom>
          <a:solidFill>
            <a:srgbClr val="5791CD"/>
          </a:solidFill>
          <a:ln>
            <a:noFill/>
          </a:ln>
        </p:spPr>
        <p:style>
          <a:lnRef idx="2">
            <a:schemeClr val="accent1">
              <a:shade val="50000"/>
            </a:schemeClr>
          </a:lnRef>
          <a:fillRef idx="1">
            <a:schemeClr val="accent1"/>
          </a:fillRef>
          <a:effectRef idx="0">
            <a:schemeClr val="accent1"/>
          </a:effectRef>
          <a:fontRef idx="minor">
            <a:schemeClr val="lt1"/>
          </a:fontRef>
        </p:style>
        <p:txBody>
          <a:bodyPr lIns="110411" tIns="55205" rIns="110411" bIns="55205" rtlCol="0" anchor="ctr"/>
          <a:lstStyle/>
          <a:p>
            <a:pPr algn="ctr"/>
            <a:endParaRPr lang="zh-CN" altLang="en-US">
              <a:solidFill>
                <a:schemeClr val="tx1">
                  <a:lumMod val="85000"/>
                  <a:lumOff val="15000"/>
                </a:schemeClr>
              </a:solidFill>
            </a:endParaRPr>
          </a:p>
        </p:txBody>
      </p:sp>
      <p:sp>
        <p:nvSpPr>
          <p:cNvPr id="9" name="原创设计师QQ598969553        _11"/>
          <p:cNvSpPr>
            <a:spLocks noChangeArrowheads="1"/>
          </p:cNvSpPr>
          <p:nvPr/>
        </p:nvSpPr>
        <p:spPr bwMode="auto">
          <a:xfrm>
            <a:off x="9606928" y="1163741"/>
            <a:ext cx="2758013" cy="129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411" tIns="55205" rIns="110411" bIns="55205">
            <a:spAutoFit/>
          </a:bodyPr>
          <a:lstStyle/>
          <a:p>
            <a:pPr marL="228600" indent="-228600">
              <a:lnSpc>
                <a:spcPct val="120000"/>
              </a:lnSpc>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主题频次</a:t>
            </a:r>
          </a:p>
          <a:p>
            <a:pPr marL="228600" indent="-228600">
              <a:lnSpc>
                <a:spcPct val="120000"/>
              </a:lnSpc>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发文趋势</a:t>
            </a:r>
          </a:p>
          <a:p>
            <a:pPr marL="228600" indent="-228600">
              <a:lnSpc>
                <a:spcPct val="120000"/>
              </a:lnSpc>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友好期刊</a:t>
            </a:r>
          </a:p>
          <a:p>
            <a:pPr marL="228600" indent="-228600">
              <a:lnSpc>
                <a:spcPct val="120000"/>
              </a:lnSpc>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突发主题</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1" name="组合 32"/>
          <p:cNvGrpSpPr/>
          <p:nvPr/>
        </p:nvGrpSpPr>
        <p:grpSpPr>
          <a:xfrm>
            <a:off x="522918" y="190027"/>
            <a:ext cx="5606281" cy="584775"/>
            <a:chOff x="6426840" y="1670603"/>
            <a:chExt cx="5606281" cy="584775"/>
          </a:xfrm>
        </p:grpSpPr>
        <p:sp>
          <p:nvSpPr>
            <p:cNvPr id="40" name="Rectangle 9"/>
            <p:cNvSpPr/>
            <p:nvPr/>
          </p:nvSpPr>
          <p:spPr>
            <a:xfrm>
              <a:off x="6426840" y="1832782"/>
              <a:ext cx="673404" cy="345391"/>
            </a:xfrm>
            <a:prstGeom prst="rect">
              <a:avLst/>
            </a:prstGeom>
          </p:spPr>
          <p:txBody>
            <a:bodyPr wrap="square">
              <a:noAutofit/>
            </a:bodyPr>
            <a:lstStyle/>
            <a:p>
              <a:pPr algn="ctr" defTabSz="1218565"/>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矩形 36"/>
            <p:cNvSpPr/>
            <p:nvPr/>
          </p:nvSpPr>
          <p:spPr>
            <a:xfrm>
              <a:off x="7298800" y="1670603"/>
              <a:ext cx="4734321" cy="584775"/>
            </a:xfrm>
            <a:prstGeom prst="rect">
              <a:avLst/>
            </a:prstGeom>
          </p:spPr>
          <p:txBody>
            <a:bodyPr wrap="square">
              <a:spAutoFit/>
            </a:bodyPr>
            <a:lstStyle/>
            <a:p>
              <a:pPr fontAlgn="auto">
                <a:spcBef>
                  <a:spcPts val="0"/>
                </a:spcBef>
                <a:spcAft>
                  <a:spcPts val="0"/>
                </a:spcAft>
                <a:defRPr/>
              </a:pPr>
              <a:r>
                <a:rPr lang="zh-CN" altLang="en-US" sz="3200" b="1" spc="300" dirty="0">
                  <a:solidFill>
                    <a:srgbClr val="333333"/>
                  </a:solidFill>
                  <a:latin typeface="微软雅黑" panose="020B0503020204020204" pitchFamily="34" charset="-122"/>
                  <a:ea typeface="微软雅黑" panose="020B0503020204020204" pitchFamily="34" charset="-122"/>
                  <a:cs typeface="+mn-ea"/>
                  <a:sym typeface="+mn-lt"/>
                </a:rPr>
                <a:t>全面的期刊信息</a:t>
              </a:r>
            </a:p>
          </p:txBody>
        </p:sp>
      </p:grpSp>
      <p:grpSp>
        <p:nvGrpSpPr>
          <p:cNvPr id="50" name="组合 2"/>
          <p:cNvGrpSpPr/>
          <p:nvPr/>
        </p:nvGrpSpPr>
        <p:grpSpPr>
          <a:xfrm>
            <a:off x="284838" y="0"/>
            <a:ext cx="1012268" cy="965260"/>
            <a:chOff x="1385458" y="991717"/>
            <a:chExt cx="4603751" cy="4389967"/>
          </a:xfrm>
        </p:grpSpPr>
        <p:grpSp>
          <p:nvGrpSpPr>
            <p:cNvPr id="60" name="组合 4"/>
            <p:cNvGrpSpPr/>
            <p:nvPr/>
          </p:nvGrpSpPr>
          <p:grpSpPr>
            <a:xfrm>
              <a:off x="1385458" y="991717"/>
              <a:ext cx="4603751" cy="4389967"/>
              <a:chOff x="1039093" y="743787"/>
              <a:chExt cx="3452813" cy="3292475"/>
            </a:xfrm>
          </p:grpSpPr>
          <p:sp>
            <p:nvSpPr>
              <p:cNvPr id="62"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63"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64"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65"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66"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61"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03</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25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75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nodeType="withEffect">
                                  <p:stCondLst>
                                    <p:cond delay="50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1500"/>
                            </p:stCondLst>
                            <p:childTnLst>
                              <p:par>
                                <p:cTn id="40" presetID="2" presetClass="entr" presetSubtype="1" fill="hold" grpId="0" nodeType="after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additive="base">
                                        <p:cTn id="42" dur="500" fill="hold"/>
                                        <p:tgtEl>
                                          <p:spTgt spid="53"/>
                                        </p:tgtEl>
                                        <p:attrNameLst>
                                          <p:attrName>ppt_x</p:attrName>
                                        </p:attrNameLst>
                                      </p:cBhvr>
                                      <p:tavLst>
                                        <p:tav tm="0">
                                          <p:val>
                                            <p:strVal val="#ppt_x"/>
                                          </p:val>
                                        </p:tav>
                                        <p:tav tm="100000">
                                          <p:val>
                                            <p:strVal val="#ppt_x"/>
                                          </p:val>
                                        </p:tav>
                                      </p:tavLst>
                                    </p:anim>
                                    <p:anim calcmode="lin" valueType="num">
                                      <p:cBhvr additive="base">
                                        <p:cTn id="43" dur="500" fill="hold"/>
                                        <p:tgtEl>
                                          <p:spTgt spid="53"/>
                                        </p:tgtEl>
                                        <p:attrNameLst>
                                          <p:attrName>ppt_y</p:attrName>
                                        </p:attrNameLst>
                                      </p:cBhvr>
                                      <p:tavLst>
                                        <p:tav tm="0">
                                          <p:val>
                                            <p:strVal val="0-#ppt_h/2"/>
                                          </p:val>
                                        </p:tav>
                                        <p:tav tm="100000">
                                          <p:val>
                                            <p:strVal val="#ppt_y"/>
                                          </p:val>
                                        </p:tav>
                                      </p:tavLst>
                                    </p:anim>
                                  </p:childTnLst>
                                </p:cTn>
                              </p:par>
                            </p:childTnLst>
                          </p:cTn>
                        </p:par>
                        <p:par>
                          <p:cTn id="44" fill="hold">
                            <p:stCondLst>
                              <p:cond delay="2000"/>
                            </p:stCondLst>
                            <p:childTnLst>
                              <p:par>
                                <p:cTn id="45" presetID="32" presetClass="emph" presetSubtype="0" fill="hold" grpId="1" nodeType="afterEffect">
                                  <p:stCondLst>
                                    <p:cond delay="0"/>
                                  </p:stCondLst>
                                  <p:childTnLst>
                                    <p:animRot by="120000">
                                      <p:cBhvr>
                                        <p:cTn id="46" dur="50" fill="hold">
                                          <p:stCondLst>
                                            <p:cond delay="0"/>
                                          </p:stCondLst>
                                        </p:cTn>
                                        <p:tgtEl>
                                          <p:spTgt spid="53"/>
                                        </p:tgtEl>
                                        <p:attrNameLst>
                                          <p:attrName>r</p:attrName>
                                        </p:attrNameLst>
                                      </p:cBhvr>
                                    </p:animRot>
                                    <p:animRot by="-240000">
                                      <p:cBhvr>
                                        <p:cTn id="47" dur="100" fill="hold">
                                          <p:stCondLst>
                                            <p:cond delay="100"/>
                                          </p:stCondLst>
                                        </p:cTn>
                                        <p:tgtEl>
                                          <p:spTgt spid="53"/>
                                        </p:tgtEl>
                                        <p:attrNameLst>
                                          <p:attrName>r</p:attrName>
                                        </p:attrNameLst>
                                      </p:cBhvr>
                                    </p:animRot>
                                    <p:animRot by="240000">
                                      <p:cBhvr>
                                        <p:cTn id="48" dur="100" fill="hold">
                                          <p:stCondLst>
                                            <p:cond delay="200"/>
                                          </p:stCondLst>
                                        </p:cTn>
                                        <p:tgtEl>
                                          <p:spTgt spid="53"/>
                                        </p:tgtEl>
                                        <p:attrNameLst>
                                          <p:attrName>r</p:attrName>
                                        </p:attrNameLst>
                                      </p:cBhvr>
                                    </p:animRot>
                                    <p:animRot by="-240000">
                                      <p:cBhvr>
                                        <p:cTn id="49" dur="100" fill="hold">
                                          <p:stCondLst>
                                            <p:cond delay="300"/>
                                          </p:stCondLst>
                                        </p:cTn>
                                        <p:tgtEl>
                                          <p:spTgt spid="53"/>
                                        </p:tgtEl>
                                        <p:attrNameLst>
                                          <p:attrName>r</p:attrName>
                                        </p:attrNameLst>
                                      </p:cBhvr>
                                    </p:animRot>
                                    <p:animRot by="120000">
                                      <p:cBhvr>
                                        <p:cTn id="50" dur="100" fill="hold">
                                          <p:stCondLst>
                                            <p:cond delay="400"/>
                                          </p:stCondLst>
                                        </p:cTn>
                                        <p:tgtEl>
                                          <p:spTgt spid="53"/>
                                        </p:tgtEl>
                                        <p:attrNameLst>
                                          <p:attrName>r</p:attrName>
                                        </p:attrNameLst>
                                      </p:cBhvr>
                                    </p:animRot>
                                  </p:childTnLst>
                                </p:cTn>
                              </p:par>
                            </p:childTnLst>
                          </p:cTn>
                        </p:par>
                        <p:par>
                          <p:cTn id="51" fill="hold">
                            <p:stCondLst>
                              <p:cond delay="2500"/>
                            </p:stCondLst>
                            <p:childTnLst>
                              <p:par>
                                <p:cTn id="52" presetID="18" presetClass="entr" presetSubtype="9" fill="hold" grpId="0" nodeType="after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strips(upLeft)">
                                      <p:cBhvr>
                                        <p:cTn id="54" dur="500"/>
                                        <p:tgtEl>
                                          <p:spTgt spid="55"/>
                                        </p:tgtEl>
                                      </p:cBhvr>
                                    </p:animEffect>
                                  </p:childTnLst>
                                </p:cTn>
                              </p:par>
                            </p:childTnLst>
                          </p:cTn>
                        </p:par>
                        <p:par>
                          <p:cTn id="55" fill="hold">
                            <p:stCondLst>
                              <p:cond delay="3000"/>
                            </p:stCondLst>
                            <p:childTnLst>
                              <p:par>
                                <p:cTn id="56" presetID="2" presetClass="entr" presetSubtype="4" fill="hold" grpId="0" nodeType="after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fill="hold"/>
                                        <p:tgtEl>
                                          <p:spTgt spid="52"/>
                                        </p:tgtEl>
                                        <p:attrNameLst>
                                          <p:attrName>ppt_x</p:attrName>
                                        </p:attrNameLst>
                                      </p:cBhvr>
                                      <p:tavLst>
                                        <p:tav tm="0">
                                          <p:val>
                                            <p:strVal val="#ppt_x"/>
                                          </p:val>
                                        </p:tav>
                                        <p:tav tm="100000">
                                          <p:val>
                                            <p:strVal val="#ppt_x"/>
                                          </p:val>
                                        </p:tav>
                                      </p:tavLst>
                                    </p:anim>
                                    <p:anim calcmode="lin" valueType="num">
                                      <p:cBhvr additive="base">
                                        <p:cTn id="59" dur="500" fill="hold"/>
                                        <p:tgtEl>
                                          <p:spTgt spid="52"/>
                                        </p:tgtEl>
                                        <p:attrNameLst>
                                          <p:attrName>ppt_y</p:attrName>
                                        </p:attrNameLst>
                                      </p:cBhvr>
                                      <p:tavLst>
                                        <p:tav tm="0">
                                          <p:val>
                                            <p:strVal val="1+#ppt_h/2"/>
                                          </p:val>
                                        </p:tav>
                                        <p:tav tm="100000">
                                          <p:val>
                                            <p:strVal val="#ppt_y"/>
                                          </p:val>
                                        </p:tav>
                                      </p:tavLst>
                                    </p:anim>
                                  </p:childTnLst>
                                </p:cTn>
                              </p:par>
                            </p:childTnLst>
                          </p:cTn>
                        </p:par>
                        <p:par>
                          <p:cTn id="60" fill="hold">
                            <p:stCondLst>
                              <p:cond delay="3500"/>
                            </p:stCondLst>
                            <p:childTnLst>
                              <p:par>
                                <p:cTn id="61" presetID="32" presetClass="emph" presetSubtype="0" fill="hold" grpId="1" nodeType="afterEffect">
                                  <p:stCondLst>
                                    <p:cond delay="0"/>
                                  </p:stCondLst>
                                  <p:childTnLst>
                                    <p:animRot by="120000">
                                      <p:cBhvr>
                                        <p:cTn id="62" dur="50" fill="hold">
                                          <p:stCondLst>
                                            <p:cond delay="0"/>
                                          </p:stCondLst>
                                        </p:cTn>
                                        <p:tgtEl>
                                          <p:spTgt spid="52"/>
                                        </p:tgtEl>
                                        <p:attrNameLst>
                                          <p:attrName>r</p:attrName>
                                        </p:attrNameLst>
                                      </p:cBhvr>
                                    </p:animRot>
                                    <p:animRot by="-240000">
                                      <p:cBhvr>
                                        <p:cTn id="63" dur="100" fill="hold">
                                          <p:stCondLst>
                                            <p:cond delay="100"/>
                                          </p:stCondLst>
                                        </p:cTn>
                                        <p:tgtEl>
                                          <p:spTgt spid="52"/>
                                        </p:tgtEl>
                                        <p:attrNameLst>
                                          <p:attrName>r</p:attrName>
                                        </p:attrNameLst>
                                      </p:cBhvr>
                                    </p:animRot>
                                    <p:animRot by="240000">
                                      <p:cBhvr>
                                        <p:cTn id="64" dur="100" fill="hold">
                                          <p:stCondLst>
                                            <p:cond delay="200"/>
                                          </p:stCondLst>
                                        </p:cTn>
                                        <p:tgtEl>
                                          <p:spTgt spid="52"/>
                                        </p:tgtEl>
                                        <p:attrNameLst>
                                          <p:attrName>r</p:attrName>
                                        </p:attrNameLst>
                                      </p:cBhvr>
                                    </p:animRot>
                                    <p:animRot by="-240000">
                                      <p:cBhvr>
                                        <p:cTn id="65" dur="100" fill="hold">
                                          <p:stCondLst>
                                            <p:cond delay="300"/>
                                          </p:stCondLst>
                                        </p:cTn>
                                        <p:tgtEl>
                                          <p:spTgt spid="52"/>
                                        </p:tgtEl>
                                        <p:attrNameLst>
                                          <p:attrName>r</p:attrName>
                                        </p:attrNameLst>
                                      </p:cBhvr>
                                    </p:animRot>
                                    <p:animRot by="120000">
                                      <p:cBhvr>
                                        <p:cTn id="66" dur="100" fill="hold">
                                          <p:stCondLst>
                                            <p:cond delay="400"/>
                                          </p:stCondLst>
                                        </p:cTn>
                                        <p:tgtEl>
                                          <p:spTgt spid="52"/>
                                        </p:tgtEl>
                                        <p:attrNameLst>
                                          <p:attrName>r</p:attrName>
                                        </p:attrNameLst>
                                      </p:cBhvr>
                                    </p:animRot>
                                  </p:childTnLst>
                                </p:cTn>
                              </p:par>
                            </p:childTnLst>
                          </p:cTn>
                        </p:par>
                        <p:par>
                          <p:cTn id="67" fill="hold">
                            <p:stCondLst>
                              <p:cond delay="4000"/>
                            </p:stCondLst>
                            <p:childTnLst>
                              <p:par>
                                <p:cTn id="68" presetID="18" presetClass="entr" presetSubtype="9" fill="hold" grpId="0" nodeType="after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strips(upLeft)">
                                      <p:cBhvr>
                                        <p:cTn id="70" dur="500"/>
                                        <p:tgtEl>
                                          <p:spTgt spid="54"/>
                                        </p:tgtEl>
                                      </p:cBhvr>
                                    </p:animEffect>
                                  </p:childTnLst>
                                </p:cTn>
                              </p:par>
                            </p:childTnLst>
                          </p:cTn>
                        </p:par>
                        <p:par>
                          <p:cTn id="71" fill="hold">
                            <p:stCondLst>
                              <p:cond delay="4500"/>
                            </p:stCondLst>
                            <p:childTnLst>
                              <p:par>
                                <p:cTn id="72" presetID="2" presetClass="entr" presetSubtype="1" fill="hold" grpId="0" nodeType="afterEffect">
                                  <p:stCondLst>
                                    <p:cond delay="0"/>
                                  </p:stCondLst>
                                  <p:childTnLst>
                                    <p:set>
                                      <p:cBhvr>
                                        <p:cTn id="73" dur="1" fill="hold">
                                          <p:stCondLst>
                                            <p:cond delay="0"/>
                                          </p:stCondLst>
                                        </p:cTn>
                                        <p:tgtEl>
                                          <p:spTgt spid="56"/>
                                        </p:tgtEl>
                                        <p:attrNameLst>
                                          <p:attrName>style.visibility</p:attrName>
                                        </p:attrNameLst>
                                      </p:cBhvr>
                                      <p:to>
                                        <p:strVal val="visible"/>
                                      </p:to>
                                    </p:set>
                                    <p:anim calcmode="lin" valueType="num">
                                      <p:cBhvr additive="base">
                                        <p:cTn id="74" dur="500" fill="hold"/>
                                        <p:tgtEl>
                                          <p:spTgt spid="56"/>
                                        </p:tgtEl>
                                        <p:attrNameLst>
                                          <p:attrName>ppt_x</p:attrName>
                                        </p:attrNameLst>
                                      </p:cBhvr>
                                      <p:tavLst>
                                        <p:tav tm="0">
                                          <p:val>
                                            <p:strVal val="#ppt_x"/>
                                          </p:val>
                                        </p:tav>
                                        <p:tav tm="100000">
                                          <p:val>
                                            <p:strVal val="#ppt_x"/>
                                          </p:val>
                                        </p:tav>
                                      </p:tavLst>
                                    </p:anim>
                                    <p:anim calcmode="lin" valueType="num">
                                      <p:cBhvr additive="base">
                                        <p:cTn id="75" dur="500" fill="hold"/>
                                        <p:tgtEl>
                                          <p:spTgt spid="56"/>
                                        </p:tgtEl>
                                        <p:attrNameLst>
                                          <p:attrName>ppt_y</p:attrName>
                                        </p:attrNameLst>
                                      </p:cBhvr>
                                      <p:tavLst>
                                        <p:tav tm="0">
                                          <p:val>
                                            <p:strVal val="0-#ppt_h/2"/>
                                          </p:val>
                                        </p:tav>
                                        <p:tav tm="100000">
                                          <p:val>
                                            <p:strVal val="#ppt_y"/>
                                          </p:val>
                                        </p:tav>
                                      </p:tavLst>
                                    </p:anim>
                                  </p:childTnLst>
                                </p:cTn>
                              </p:par>
                            </p:childTnLst>
                          </p:cTn>
                        </p:par>
                        <p:par>
                          <p:cTn id="76" fill="hold">
                            <p:stCondLst>
                              <p:cond delay="5000"/>
                            </p:stCondLst>
                            <p:childTnLst>
                              <p:par>
                                <p:cTn id="77" presetID="32" presetClass="emph" presetSubtype="0" fill="hold" grpId="1" nodeType="afterEffect">
                                  <p:stCondLst>
                                    <p:cond delay="0"/>
                                  </p:stCondLst>
                                  <p:childTnLst>
                                    <p:animRot by="120000">
                                      <p:cBhvr>
                                        <p:cTn id="78" dur="50" fill="hold">
                                          <p:stCondLst>
                                            <p:cond delay="0"/>
                                          </p:stCondLst>
                                        </p:cTn>
                                        <p:tgtEl>
                                          <p:spTgt spid="56"/>
                                        </p:tgtEl>
                                        <p:attrNameLst>
                                          <p:attrName>r</p:attrName>
                                        </p:attrNameLst>
                                      </p:cBhvr>
                                    </p:animRot>
                                    <p:animRot by="-240000">
                                      <p:cBhvr>
                                        <p:cTn id="79" dur="100" fill="hold">
                                          <p:stCondLst>
                                            <p:cond delay="100"/>
                                          </p:stCondLst>
                                        </p:cTn>
                                        <p:tgtEl>
                                          <p:spTgt spid="56"/>
                                        </p:tgtEl>
                                        <p:attrNameLst>
                                          <p:attrName>r</p:attrName>
                                        </p:attrNameLst>
                                      </p:cBhvr>
                                    </p:animRot>
                                    <p:animRot by="240000">
                                      <p:cBhvr>
                                        <p:cTn id="80" dur="100" fill="hold">
                                          <p:stCondLst>
                                            <p:cond delay="200"/>
                                          </p:stCondLst>
                                        </p:cTn>
                                        <p:tgtEl>
                                          <p:spTgt spid="56"/>
                                        </p:tgtEl>
                                        <p:attrNameLst>
                                          <p:attrName>r</p:attrName>
                                        </p:attrNameLst>
                                      </p:cBhvr>
                                    </p:animRot>
                                    <p:animRot by="-240000">
                                      <p:cBhvr>
                                        <p:cTn id="81" dur="100" fill="hold">
                                          <p:stCondLst>
                                            <p:cond delay="300"/>
                                          </p:stCondLst>
                                        </p:cTn>
                                        <p:tgtEl>
                                          <p:spTgt spid="56"/>
                                        </p:tgtEl>
                                        <p:attrNameLst>
                                          <p:attrName>r</p:attrName>
                                        </p:attrNameLst>
                                      </p:cBhvr>
                                    </p:animRot>
                                    <p:animRot by="120000">
                                      <p:cBhvr>
                                        <p:cTn id="82" dur="100" fill="hold">
                                          <p:stCondLst>
                                            <p:cond delay="400"/>
                                          </p:stCondLst>
                                        </p:cTn>
                                        <p:tgtEl>
                                          <p:spTgt spid="56"/>
                                        </p:tgtEl>
                                        <p:attrNameLst>
                                          <p:attrName>r</p:attrName>
                                        </p:attrNameLst>
                                      </p:cBhvr>
                                    </p:animRot>
                                  </p:childTnLst>
                                </p:cTn>
                              </p:par>
                            </p:childTnLst>
                          </p:cTn>
                        </p:par>
                        <p:par>
                          <p:cTn id="83" fill="hold">
                            <p:stCondLst>
                              <p:cond delay="5500"/>
                            </p:stCondLst>
                            <p:childTnLst>
                              <p:par>
                                <p:cTn id="84" presetID="18" presetClass="entr" presetSubtype="9" fill="hold" grpId="0" nodeType="after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strips(upLeft)">
                                      <p:cBhvr>
                                        <p:cTn id="86" dur="500"/>
                                        <p:tgtEl>
                                          <p:spTgt spid="57"/>
                                        </p:tgtEl>
                                      </p:cBhvr>
                                    </p:animEffect>
                                  </p:childTnLst>
                                </p:cTn>
                              </p:par>
                            </p:childTnLst>
                          </p:cTn>
                        </p:par>
                        <p:par>
                          <p:cTn id="87" fill="hold">
                            <p:stCondLst>
                              <p:cond delay="6000"/>
                            </p:stCondLst>
                            <p:childTnLst>
                              <p:par>
                                <p:cTn id="88" presetID="2" presetClass="entr" presetSubtype="4" fill="hold" grpId="0" nodeType="after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additive="base">
                                        <p:cTn id="90" dur="500" fill="hold"/>
                                        <p:tgtEl>
                                          <p:spTgt spid="58"/>
                                        </p:tgtEl>
                                        <p:attrNameLst>
                                          <p:attrName>ppt_x</p:attrName>
                                        </p:attrNameLst>
                                      </p:cBhvr>
                                      <p:tavLst>
                                        <p:tav tm="0">
                                          <p:val>
                                            <p:strVal val="#ppt_x"/>
                                          </p:val>
                                        </p:tav>
                                        <p:tav tm="100000">
                                          <p:val>
                                            <p:strVal val="#ppt_x"/>
                                          </p:val>
                                        </p:tav>
                                      </p:tavLst>
                                    </p:anim>
                                    <p:anim calcmode="lin" valueType="num">
                                      <p:cBhvr additive="base">
                                        <p:cTn id="91" dur="500" fill="hold"/>
                                        <p:tgtEl>
                                          <p:spTgt spid="58"/>
                                        </p:tgtEl>
                                        <p:attrNameLst>
                                          <p:attrName>ppt_y</p:attrName>
                                        </p:attrNameLst>
                                      </p:cBhvr>
                                      <p:tavLst>
                                        <p:tav tm="0">
                                          <p:val>
                                            <p:strVal val="1+#ppt_h/2"/>
                                          </p:val>
                                        </p:tav>
                                        <p:tav tm="100000">
                                          <p:val>
                                            <p:strVal val="#ppt_y"/>
                                          </p:val>
                                        </p:tav>
                                      </p:tavLst>
                                    </p:anim>
                                  </p:childTnLst>
                                </p:cTn>
                              </p:par>
                            </p:childTnLst>
                          </p:cTn>
                        </p:par>
                        <p:par>
                          <p:cTn id="92" fill="hold">
                            <p:stCondLst>
                              <p:cond delay="6500"/>
                            </p:stCondLst>
                            <p:childTnLst>
                              <p:par>
                                <p:cTn id="93" presetID="32" presetClass="emph" presetSubtype="0" fill="hold" grpId="1" nodeType="afterEffect">
                                  <p:stCondLst>
                                    <p:cond delay="0"/>
                                  </p:stCondLst>
                                  <p:childTnLst>
                                    <p:animRot by="120000">
                                      <p:cBhvr>
                                        <p:cTn id="94" dur="50" fill="hold">
                                          <p:stCondLst>
                                            <p:cond delay="0"/>
                                          </p:stCondLst>
                                        </p:cTn>
                                        <p:tgtEl>
                                          <p:spTgt spid="58"/>
                                        </p:tgtEl>
                                        <p:attrNameLst>
                                          <p:attrName>r</p:attrName>
                                        </p:attrNameLst>
                                      </p:cBhvr>
                                    </p:animRot>
                                    <p:animRot by="-240000">
                                      <p:cBhvr>
                                        <p:cTn id="95" dur="100" fill="hold">
                                          <p:stCondLst>
                                            <p:cond delay="100"/>
                                          </p:stCondLst>
                                        </p:cTn>
                                        <p:tgtEl>
                                          <p:spTgt spid="58"/>
                                        </p:tgtEl>
                                        <p:attrNameLst>
                                          <p:attrName>r</p:attrName>
                                        </p:attrNameLst>
                                      </p:cBhvr>
                                    </p:animRot>
                                    <p:animRot by="240000">
                                      <p:cBhvr>
                                        <p:cTn id="96" dur="100" fill="hold">
                                          <p:stCondLst>
                                            <p:cond delay="200"/>
                                          </p:stCondLst>
                                        </p:cTn>
                                        <p:tgtEl>
                                          <p:spTgt spid="58"/>
                                        </p:tgtEl>
                                        <p:attrNameLst>
                                          <p:attrName>r</p:attrName>
                                        </p:attrNameLst>
                                      </p:cBhvr>
                                    </p:animRot>
                                    <p:animRot by="-240000">
                                      <p:cBhvr>
                                        <p:cTn id="97" dur="100" fill="hold">
                                          <p:stCondLst>
                                            <p:cond delay="300"/>
                                          </p:stCondLst>
                                        </p:cTn>
                                        <p:tgtEl>
                                          <p:spTgt spid="58"/>
                                        </p:tgtEl>
                                        <p:attrNameLst>
                                          <p:attrName>r</p:attrName>
                                        </p:attrNameLst>
                                      </p:cBhvr>
                                    </p:animRot>
                                    <p:animRot by="120000">
                                      <p:cBhvr>
                                        <p:cTn id="98" dur="100" fill="hold">
                                          <p:stCondLst>
                                            <p:cond delay="400"/>
                                          </p:stCondLst>
                                        </p:cTn>
                                        <p:tgtEl>
                                          <p:spTgt spid="58"/>
                                        </p:tgtEl>
                                        <p:attrNameLst>
                                          <p:attrName>r</p:attrName>
                                        </p:attrNameLst>
                                      </p:cBhvr>
                                    </p:animRot>
                                  </p:childTnLst>
                                </p:cTn>
                              </p:par>
                            </p:childTnLst>
                          </p:cTn>
                        </p:par>
                        <p:par>
                          <p:cTn id="99" fill="hold">
                            <p:stCondLst>
                              <p:cond delay="7000"/>
                            </p:stCondLst>
                            <p:childTnLst>
                              <p:par>
                                <p:cTn id="100" presetID="18" presetClass="entr" presetSubtype="9" fill="hold" grpId="0" nodeType="after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strips(upLeft)">
                                      <p:cBhvr>
                                        <p:cTn id="102" dur="500"/>
                                        <p:tgtEl>
                                          <p:spTgt spid="59"/>
                                        </p:tgtEl>
                                      </p:cBhvr>
                                    </p:animEffect>
                                  </p:childTnLst>
                                </p:cTn>
                              </p:par>
                            </p:childTnLst>
                          </p:cTn>
                        </p:par>
                        <p:par>
                          <p:cTn id="103" fill="hold">
                            <p:stCondLst>
                              <p:cond delay="7500"/>
                            </p:stCondLst>
                            <p:childTnLst>
                              <p:par>
                                <p:cTn id="104" presetID="2" presetClass="entr" presetSubtype="1"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 calcmode="lin" valueType="num">
                                      <p:cBhvr additive="base">
                                        <p:cTn id="106" dur="500" fill="hold"/>
                                        <p:tgtEl>
                                          <p:spTgt spid="8"/>
                                        </p:tgtEl>
                                        <p:attrNameLst>
                                          <p:attrName>ppt_x</p:attrName>
                                        </p:attrNameLst>
                                      </p:cBhvr>
                                      <p:tavLst>
                                        <p:tav tm="0">
                                          <p:val>
                                            <p:strVal val="#ppt_x"/>
                                          </p:val>
                                        </p:tav>
                                        <p:tav tm="100000">
                                          <p:val>
                                            <p:strVal val="#ppt_x"/>
                                          </p:val>
                                        </p:tav>
                                      </p:tavLst>
                                    </p:anim>
                                    <p:anim calcmode="lin" valueType="num">
                                      <p:cBhvr additive="base">
                                        <p:cTn id="107" dur="500" fill="hold"/>
                                        <p:tgtEl>
                                          <p:spTgt spid="8"/>
                                        </p:tgtEl>
                                        <p:attrNameLst>
                                          <p:attrName>ppt_y</p:attrName>
                                        </p:attrNameLst>
                                      </p:cBhvr>
                                      <p:tavLst>
                                        <p:tav tm="0">
                                          <p:val>
                                            <p:strVal val="0-#ppt_h/2"/>
                                          </p:val>
                                        </p:tav>
                                        <p:tav tm="100000">
                                          <p:val>
                                            <p:strVal val="#ppt_y"/>
                                          </p:val>
                                        </p:tav>
                                      </p:tavLst>
                                    </p:anim>
                                  </p:childTnLst>
                                </p:cTn>
                              </p:par>
                            </p:childTnLst>
                          </p:cTn>
                        </p:par>
                        <p:par>
                          <p:cTn id="108" fill="hold">
                            <p:stCondLst>
                              <p:cond delay="8000"/>
                            </p:stCondLst>
                            <p:childTnLst>
                              <p:par>
                                <p:cTn id="109" presetID="32" presetClass="emph" presetSubtype="0" fill="hold" grpId="1" nodeType="afterEffect">
                                  <p:stCondLst>
                                    <p:cond delay="0"/>
                                  </p:stCondLst>
                                  <p:childTnLst>
                                    <p:animRot by="120000">
                                      <p:cBhvr>
                                        <p:cTn id="110" dur="50" fill="hold">
                                          <p:stCondLst>
                                            <p:cond delay="0"/>
                                          </p:stCondLst>
                                        </p:cTn>
                                        <p:tgtEl>
                                          <p:spTgt spid="8"/>
                                        </p:tgtEl>
                                        <p:attrNameLst>
                                          <p:attrName>r</p:attrName>
                                        </p:attrNameLst>
                                      </p:cBhvr>
                                    </p:animRot>
                                    <p:animRot by="-240000">
                                      <p:cBhvr>
                                        <p:cTn id="111" dur="100" fill="hold">
                                          <p:stCondLst>
                                            <p:cond delay="100"/>
                                          </p:stCondLst>
                                        </p:cTn>
                                        <p:tgtEl>
                                          <p:spTgt spid="8"/>
                                        </p:tgtEl>
                                        <p:attrNameLst>
                                          <p:attrName>r</p:attrName>
                                        </p:attrNameLst>
                                      </p:cBhvr>
                                    </p:animRot>
                                    <p:animRot by="240000">
                                      <p:cBhvr>
                                        <p:cTn id="112" dur="100" fill="hold">
                                          <p:stCondLst>
                                            <p:cond delay="200"/>
                                          </p:stCondLst>
                                        </p:cTn>
                                        <p:tgtEl>
                                          <p:spTgt spid="8"/>
                                        </p:tgtEl>
                                        <p:attrNameLst>
                                          <p:attrName>r</p:attrName>
                                        </p:attrNameLst>
                                      </p:cBhvr>
                                    </p:animRot>
                                    <p:animRot by="-240000">
                                      <p:cBhvr>
                                        <p:cTn id="113" dur="100" fill="hold">
                                          <p:stCondLst>
                                            <p:cond delay="300"/>
                                          </p:stCondLst>
                                        </p:cTn>
                                        <p:tgtEl>
                                          <p:spTgt spid="8"/>
                                        </p:tgtEl>
                                        <p:attrNameLst>
                                          <p:attrName>r</p:attrName>
                                        </p:attrNameLst>
                                      </p:cBhvr>
                                    </p:animRot>
                                    <p:animRot by="120000">
                                      <p:cBhvr>
                                        <p:cTn id="114" dur="100" fill="hold">
                                          <p:stCondLst>
                                            <p:cond delay="400"/>
                                          </p:stCondLst>
                                        </p:cTn>
                                        <p:tgtEl>
                                          <p:spTgt spid="8"/>
                                        </p:tgtEl>
                                        <p:attrNameLst>
                                          <p:attrName>r</p:attrName>
                                        </p:attrNameLst>
                                      </p:cBhvr>
                                    </p:animRot>
                                  </p:childTnLst>
                                </p:cTn>
                              </p:par>
                            </p:childTnLst>
                          </p:cTn>
                        </p:par>
                        <p:par>
                          <p:cTn id="115" fill="hold">
                            <p:stCondLst>
                              <p:cond delay="8500"/>
                            </p:stCondLst>
                            <p:childTnLst>
                              <p:par>
                                <p:cTn id="116" presetID="18" presetClass="entr" presetSubtype="9" fill="hold" grpId="0" nodeType="afterEffect">
                                  <p:stCondLst>
                                    <p:cond delay="0"/>
                                  </p:stCondLst>
                                  <p:childTnLst>
                                    <p:set>
                                      <p:cBhvr>
                                        <p:cTn id="117" dur="1" fill="hold">
                                          <p:stCondLst>
                                            <p:cond delay="0"/>
                                          </p:stCondLst>
                                        </p:cTn>
                                        <p:tgtEl>
                                          <p:spTgt spid="9"/>
                                        </p:tgtEl>
                                        <p:attrNameLst>
                                          <p:attrName>style.visibility</p:attrName>
                                        </p:attrNameLst>
                                      </p:cBhvr>
                                      <p:to>
                                        <p:strVal val="visible"/>
                                      </p:to>
                                    </p:set>
                                    <p:animEffect transition="in" filter="strips(upLeft)">
                                      <p:cBhvr>
                                        <p:cTn id="1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2" grpId="0" bldLvl="0" animBg="1"/>
      <p:bldP spid="52" grpId="1" bldLvl="0" animBg="1"/>
      <p:bldP spid="53" grpId="0" bldLvl="0" animBg="1"/>
      <p:bldP spid="53" grpId="1" bldLvl="0" animBg="1"/>
      <p:bldP spid="54" grpId="0"/>
      <p:bldP spid="55" grpId="0"/>
      <p:bldP spid="56" grpId="0" bldLvl="0" animBg="1"/>
      <p:bldP spid="56" grpId="1" bldLvl="0" animBg="1"/>
      <p:bldP spid="57" grpId="0"/>
      <p:bldP spid="58" grpId="0" bldLvl="0" animBg="1"/>
      <p:bldP spid="58" grpId="1" bldLvl="0" animBg="1"/>
      <p:bldP spid="59" grpId="0"/>
      <p:bldP spid="8" grpId="0" bldLvl="0" animBg="1"/>
      <p:bldP spid="8" grpId="1" bldLvl="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2" cstate="print"/>
          <a:srcRect/>
          <a:stretch>
            <a:fillRect/>
          </a:stretch>
        </p:blipFill>
        <p:spPr bwMode="auto">
          <a:xfrm>
            <a:off x="941697" y="0"/>
            <a:ext cx="11250304" cy="6673021"/>
          </a:xfrm>
          <a:prstGeom prst="rect">
            <a:avLst/>
          </a:prstGeom>
          <a:noFill/>
          <a:ln w="9525">
            <a:noFill/>
            <a:miter lim="800000"/>
            <a:headEnd/>
            <a:tailEnd/>
          </a:ln>
        </p:spPr>
      </p:pic>
      <p:sp>
        <p:nvSpPr>
          <p:cNvPr id="3" name="长方形 312"/>
          <p:cNvSpPr>
            <a:spLocks noChangeArrowheads="1"/>
          </p:cNvSpPr>
          <p:nvPr/>
        </p:nvSpPr>
        <p:spPr bwMode="auto">
          <a:xfrm>
            <a:off x="2655928" y="1542196"/>
            <a:ext cx="9413240" cy="1992573"/>
          </a:xfrm>
          <a:prstGeom prst="rect">
            <a:avLst/>
          </a:prstGeom>
          <a:noFill/>
          <a:ln w="25400">
            <a:solidFill>
              <a:schemeClr val="accent1"/>
            </a:solidFill>
            <a:miter lim="800000"/>
          </a:ln>
          <a:extLst>
            <a:ext uri="{909E8E84-426E-40DD-AFC4-6F175D3DCCD1}">
              <a14:hiddenFill xmlns:a14="http://schemas.microsoft.com/office/drawing/2010/main">
                <a:solidFill>
                  <a:srgbClr val="FFFFFF"/>
                </a:solidFill>
              </a14:hiddenFill>
            </a:ext>
          </a:extLst>
        </p:spPr>
        <p:txBody>
          <a:bodyPr lIns="120224" tIns="62652" rIns="120224" bIns="62652"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2700" dirty="0">
              <a:latin typeface="Calibri" panose="020F0502020204030204" pitchFamily="34" charset="0"/>
            </a:endParaRPr>
          </a:p>
        </p:txBody>
      </p:sp>
      <p:sp>
        <p:nvSpPr>
          <p:cNvPr id="4" name="圆角矩形标注 3"/>
          <p:cNvSpPr/>
          <p:nvPr/>
        </p:nvSpPr>
        <p:spPr>
          <a:xfrm>
            <a:off x="8509915" y="1828877"/>
            <a:ext cx="1737632" cy="587683"/>
          </a:xfrm>
          <a:prstGeom prst="wedgeRoundRectCallout">
            <a:avLst>
              <a:gd name="adj1" fmla="val -66820"/>
              <a:gd name="adj2" fmla="val -2270"/>
              <a:gd name="adj3" fmla="val 16667"/>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2700" b="1" noProof="1">
                <a:solidFill>
                  <a:srgbClr val="5791CD"/>
                </a:solidFill>
                <a:latin typeface="微软雅黑" panose="020B0503020204020204" pitchFamily="34" charset="-122"/>
                <a:ea typeface="微软雅黑" panose="020B0503020204020204" pitchFamily="34" charset="-122"/>
              </a:rPr>
              <a:t>基本信息</a:t>
            </a:r>
          </a:p>
        </p:txBody>
      </p:sp>
      <p:sp>
        <p:nvSpPr>
          <p:cNvPr id="5" name="Rectangle 2"/>
          <p:cNvSpPr>
            <a:spLocks noGrp="1" noChangeArrowheads="1"/>
          </p:cNvSpPr>
          <p:nvPr/>
        </p:nvSpPr>
        <p:spPr bwMode="auto">
          <a:xfrm>
            <a:off x="174653" y="600075"/>
            <a:ext cx="774700" cy="5367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2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期刊基本信息</a:t>
            </a:r>
          </a:p>
        </p:txBody>
      </p:sp>
      <p:sp>
        <p:nvSpPr>
          <p:cNvPr id="6" name="Rectangle 8"/>
          <p:cNvSpPr>
            <a:spLocks noChangeArrowheads="1"/>
          </p:cNvSpPr>
          <p:nvPr/>
        </p:nvSpPr>
        <p:spPr bwMode="auto">
          <a:xfrm>
            <a:off x="10993021" y="1638287"/>
            <a:ext cx="903056" cy="328679"/>
          </a:xfrm>
          <a:prstGeom prst="rect">
            <a:avLst/>
          </a:prstGeom>
          <a:noFill/>
          <a:ln w="28575">
            <a:solidFill>
              <a:schemeClr val="accent1"/>
            </a:solidFill>
            <a:miter lim="800000"/>
          </a:ln>
          <a:extLst>
            <a:ext uri="{909E8E84-426E-40DD-AFC4-6F175D3DCCD1}">
              <a14:hiddenFill xmlns:a14="http://schemas.microsoft.com/office/drawing/2010/main">
                <a:solidFill>
                  <a:srgbClr val="FFFFFF"/>
                </a:solidFill>
              </a14:hiddenFill>
            </a:ext>
          </a:extLst>
        </p:spPr>
        <p:txBody>
          <a:bodyPr wrap="none" lIns="90168" tIns="46989" rIns="90168" bIns="46989" anchor="ctr"/>
          <a:lstStyle>
            <a:lvl1pPr algn="just" defTabSz="683895">
              <a:buSzPct val="60000"/>
              <a:buFont typeface="黑体" panose="02010609060101010101" charset="-122"/>
              <a:buChar char="〉"/>
              <a:defRPr sz="2400">
                <a:solidFill>
                  <a:schemeClr val="tx1"/>
                </a:solidFill>
                <a:latin typeface="黑体" panose="02010609060101010101" charset="-122"/>
                <a:ea typeface="黑体" panose="02010609060101010101" charset="-122"/>
              </a:defRPr>
            </a:lvl1pPr>
            <a:lvl2pPr marL="742950" indent="-285750" algn="just" defTabSz="683895">
              <a:buClr>
                <a:schemeClr val="tx2"/>
              </a:buClr>
              <a:buFont typeface="Arial" panose="020B0604020202020204" pitchFamily="34" charset="0"/>
              <a:buChar char="•"/>
              <a:tabLst>
                <a:tab pos="712470" algn="l"/>
              </a:tabLst>
              <a:defRPr sz="2000">
                <a:solidFill>
                  <a:schemeClr val="tx1"/>
                </a:solidFill>
                <a:latin typeface="黑体" panose="02010609060101010101" charset="-122"/>
                <a:ea typeface="黑体" panose="02010609060101010101" charset="-122"/>
              </a:defRPr>
            </a:lvl2pPr>
            <a:lvl3pPr marL="1143000" indent="-228600" defTabSz="683895">
              <a:lnSpc>
                <a:spcPct val="90000"/>
              </a:lnSpc>
              <a:spcBef>
                <a:spcPts val="500"/>
              </a:spcBef>
              <a:buFont typeface="Arial" panose="020B0604020202020204" pitchFamily="34" charset="0"/>
              <a:buChar char="•"/>
              <a:tabLst>
                <a:tab pos="712470" algn="l"/>
              </a:tabLst>
              <a:defRPr sz="2000">
                <a:solidFill>
                  <a:schemeClr val="tx1"/>
                </a:solidFill>
                <a:latin typeface="黑体" panose="02010609060101010101" charset="-122"/>
                <a:ea typeface="黑体" panose="02010609060101010101" charset="-122"/>
              </a:defRPr>
            </a:lvl3pPr>
            <a:lvl4pPr marL="1600200" indent="-228600" defTabSz="683895">
              <a:lnSpc>
                <a:spcPct val="90000"/>
              </a:lnSpc>
              <a:spcBef>
                <a:spcPts val="500"/>
              </a:spcBef>
              <a:buFont typeface="Arial" panose="020B0604020202020204" pitchFamily="34" charset="0"/>
              <a:buChar char="•"/>
              <a:tabLst>
                <a:tab pos="712470" algn="l"/>
              </a:tabLst>
              <a:defRPr sz="2000">
                <a:solidFill>
                  <a:schemeClr val="tx1"/>
                </a:solidFill>
                <a:latin typeface="黑体" panose="02010609060101010101" charset="-122"/>
                <a:ea typeface="黑体" panose="02010609060101010101" charset="-122"/>
              </a:defRPr>
            </a:lvl4pPr>
            <a:lvl5pPr marL="2057400" indent="-228600" defTabSz="683895">
              <a:lnSpc>
                <a:spcPct val="90000"/>
              </a:lnSpc>
              <a:spcBef>
                <a:spcPts val="500"/>
              </a:spcBef>
              <a:buFont typeface="Arial" panose="020B0604020202020204" pitchFamily="34" charset="0"/>
              <a:buChar char="•"/>
              <a:tabLst>
                <a:tab pos="712470" algn="l"/>
              </a:tabLst>
              <a:defRPr sz="2000">
                <a:solidFill>
                  <a:schemeClr val="tx1"/>
                </a:solidFill>
                <a:latin typeface="黑体" panose="02010609060101010101" charset="-122"/>
                <a:ea typeface="黑体" panose="02010609060101010101" charset="-122"/>
              </a:defRPr>
            </a:lvl5pPr>
            <a:lvl6pPr marL="2514600" indent="-228600" defTabSz="683895" eaLnBrk="0" fontAlgn="base" hangingPunct="0">
              <a:lnSpc>
                <a:spcPct val="90000"/>
              </a:lnSpc>
              <a:spcBef>
                <a:spcPts val="500"/>
              </a:spcBef>
              <a:spcAft>
                <a:spcPct val="0"/>
              </a:spcAft>
              <a:buFont typeface="Arial" panose="020B0604020202020204" pitchFamily="34" charset="0"/>
              <a:buChar char="•"/>
              <a:tabLst>
                <a:tab pos="712470" algn="l"/>
              </a:tabLst>
              <a:defRPr sz="2000">
                <a:solidFill>
                  <a:schemeClr val="tx1"/>
                </a:solidFill>
                <a:latin typeface="黑体" panose="02010609060101010101" charset="-122"/>
                <a:ea typeface="黑体" panose="02010609060101010101" charset="-122"/>
              </a:defRPr>
            </a:lvl6pPr>
            <a:lvl7pPr marL="2971800" indent="-228600" defTabSz="683895" eaLnBrk="0" fontAlgn="base" hangingPunct="0">
              <a:lnSpc>
                <a:spcPct val="90000"/>
              </a:lnSpc>
              <a:spcBef>
                <a:spcPts val="500"/>
              </a:spcBef>
              <a:spcAft>
                <a:spcPct val="0"/>
              </a:spcAft>
              <a:buFont typeface="Arial" panose="020B0604020202020204" pitchFamily="34" charset="0"/>
              <a:buChar char="•"/>
              <a:tabLst>
                <a:tab pos="712470" algn="l"/>
              </a:tabLst>
              <a:defRPr sz="2000">
                <a:solidFill>
                  <a:schemeClr val="tx1"/>
                </a:solidFill>
                <a:latin typeface="黑体" panose="02010609060101010101" charset="-122"/>
                <a:ea typeface="黑体" panose="02010609060101010101" charset="-122"/>
              </a:defRPr>
            </a:lvl7pPr>
            <a:lvl8pPr marL="3429000" indent="-228600" defTabSz="683895" eaLnBrk="0" fontAlgn="base" hangingPunct="0">
              <a:lnSpc>
                <a:spcPct val="90000"/>
              </a:lnSpc>
              <a:spcBef>
                <a:spcPts val="500"/>
              </a:spcBef>
              <a:spcAft>
                <a:spcPct val="0"/>
              </a:spcAft>
              <a:buFont typeface="Arial" panose="020B0604020202020204" pitchFamily="34" charset="0"/>
              <a:buChar char="•"/>
              <a:tabLst>
                <a:tab pos="712470" algn="l"/>
              </a:tabLst>
              <a:defRPr sz="2000">
                <a:solidFill>
                  <a:schemeClr val="tx1"/>
                </a:solidFill>
                <a:latin typeface="黑体" panose="02010609060101010101" charset="-122"/>
                <a:ea typeface="黑体" panose="02010609060101010101" charset="-122"/>
              </a:defRPr>
            </a:lvl8pPr>
            <a:lvl9pPr marL="3886200" indent="-228600" defTabSz="683895" eaLnBrk="0" fontAlgn="base" hangingPunct="0">
              <a:lnSpc>
                <a:spcPct val="90000"/>
              </a:lnSpc>
              <a:spcBef>
                <a:spcPts val="500"/>
              </a:spcBef>
              <a:spcAft>
                <a:spcPct val="0"/>
              </a:spcAft>
              <a:buFont typeface="Arial" panose="020B0604020202020204" pitchFamily="34" charset="0"/>
              <a:buChar char="•"/>
              <a:tabLst>
                <a:tab pos="712470" algn="l"/>
              </a:tabLst>
              <a:defRPr sz="2000">
                <a:solidFill>
                  <a:schemeClr val="tx1"/>
                </a:solidFill>
                <a:latin typeface="黑体" panose="02010609060101010101" charset="-122"/>
                <a:ea typeface="黑体" panose="02010609060101010101" charset="-122"/>
              </a:defRPr>
            </a:lvl9pPr>
          </a:lstStyle>
          <a:p>
            <a:pPr algn="l">
              <a:buSzTx/>
              <a:buFontTx/>
              <a:buNone/>
            </a:pPr>
            <a:endParaRPr lang="zh-CN" altLang="en-US" dirty="0">
              <a:solidFill>
                <a:srgbClr val="70AD47"/>
              </a:solidFill>
              <a:latin typeface="Segoe UI" panose="020B0502040204020203" pitchFamily="34" charset="0"/>
              <a:ea typeface="微软雅黑" panose="020B0503020204020204" pitchFamily="34" charset="-122"/>
              <a:sym typeface="Arial" panose="020B0604020202020204" pitchFamily="34" charset="0"/>
            </a:endParaRPr>
          </a:p>
        </p:txBody>
      </p:sp>
      <p:pic>
        <p:nvPicPr>
          <p:cNvPr id="8" name="Picture 3"/>
          <p:cNvPicPr>
            <a:picLocks noChangeAspect="1" noChangeArrowheads="1"/>
          </p:cNvPicPr>
          <p:nvPr/>
        </p:nvPicPr>
        <p:blipFill>
          <a:blip r:embed="rId3" cstate="print"/>
          <a:srcRect/>
          <a:stretch>
            <a:fillRect/>
          </a:stretch>
        </p:blipFill>
        <p:spPr bwMode="auto">
          <a:xfrm>
            <a:off x="1915024" y="1794326"/>
            <a:ext cx="9151937" cy="4333875"/>
          </a:xfrm>
          <a:prstGeom prst="rect">
            <a:avLst/>
          </a:prstGeom>
          <a:noFill/>
          <a:ln w="9525">
            <a:noFill/>
            <a:miter lim="800000"/>
            <a:headEnd/>
            <a:tailEnd/>
          </a:ln>
        </p:spPr>
      </p:pic>
      <p:sp>
        <p:nvSpPr>
          <p:cNvPr id="9" name="矩形 62467"/>
          <p:cNvSpPr>
            <a:spLocks noChangeArrowheads="1"/>
          </p:cNvSpPr>
          <p:nvPr/>
        </p:nvSpPr>
        <p:spPr bwMode="auto">
          <a:xfrm>
            <a:off x="7582754" y="3336912"/>
            <a:ext cx="2336348" cy="581025"/>
          </a:xfrm>
          <a:prstGeom prst="rect">
            <a:avLst/>
          </a:prstGeom>
          <a:solidFill>
            <a:srgbClr val="5791CD"/>
          </a:solidFill>
          <a:ln w="28575">
            <a:solidFill>
              <a:srgbClr val="5791CD"/>
            </a:solidFill>
            <a:miter lim="800000"/>
          </a:ln>
        </p:spPr>
        <p:txBody>
          <a:bodyPr wrap="none" lIns="121917" tIns="60958" rIns="121917" bIns="60958"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0" hangingPunct="0"/>
            <a:r>
              <a:rPr lang="zh-CN" altLang="en-US" sz="28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投稿指南</a:t>
            </a:r>
          </a:p>
        </p:txBody>
      </p:sp>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7" presetClass="entr" presetSubtype="10" fill="hold" grpId="5"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6" grpId="0" bldLvl="0" animBg="1"/>
      <p:bldP spid="9" grpId="0" animBg="1"/>
      <p:bldP spid="9" grpId="1" animBg="1"/>
      <p:bldP spid="9" grpId="2" animBg="1"/>
      <p:bldP spid="9" grpId="3" animBg="1"/>
      <p:bldP spid="9" grpId="4" animBg="1"/>
      <p:bldP spid="9" grpId="5"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srcRect/>
          <a:stretch>
            <a:fillRect/>
          </a:stretch>
        </p:blipFill>
        <p:spPr bwMode="auto">
          <a:xfrm>
            <a:off x="996286" y="163773"/>
            <a:ext cx="11127474" cy="6694227"/>
          </a:xfrm>
          <a:prstGeom prst="rect">
            <a:avLst/>
          </a:prstGeom>
          <a:noFill/>
          <a:ln w="9525">
            <a:noFill/>
            <a:miter lim="800000"/>
            <a:headEnd/>
            <a:tailEnd/>
          </a:ln>
        </p:spPr>
      </p:pic>
      <p:sp>
        <p:nvSpPr>
          <p:cNvPr id="4" name="长方形 312"/>
          <p:cNvSpPr>
            <a:spLocks noChangeArrowheads="1"/>
          </p:cNvSpPr>
          <p:nvPr/>
        </p:nvSpPr>
        <p:spPr bwMode="auto">
          <a:xfrm>
            <a:off x="2598673" y="2115480"/>
            <a:ext cx="2976331" cy="480053"/>
          </a:xfrm>
          <a:prstGeom prst="rect">
            <a:avLst/>
          </a:prstGeom>
          <a:noFill/>
          <a:ln w="25400">
            <a:solidFill>
              <a:schemeClr val="accent1"/>
            </a:solidFill>
            <a:miter lim="800000"/>
          </a:ln>
          <a:extLst>
            <a:ext uri="{909E8E84-426E-40DD-AFC4-6F175D3DCCD1}">
              <a14:hiddenFill xmlns:a14="http://schemas.microsoft.com/office/drawing/2010/main">
                <a:solidFill>
                  <a:srgbClr val="FFFFFF"/>
                </a:solidFill>
              </a14:hiddenFill>
            </a:ext>
          </a:extLst>
        </p:spPr>
        <p:txBody>
          <a:bodyPr lIns="120224" tIns="62652" rIns="120224" bIns="62652"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2700" dirty="0">
              <a:latin typeface="Calibri" panose="020F0502020204030204" pitchFamily="34" charset="0"/>
            </a:endParaRPr>
          </a:p>
        </p:txBody>
      </p:sp>
      <p:sp>
        <p:nvSpPr>
          <p:cNvPr id="5" name="圆角矩形标注 4"/>
          <p:cNvSpPr/>
          <p:nvPr/>
        </p:nvSpPr>
        <p:spPr>
          <a:xfrm>
            <a:off x="4860559" y="2828023"/>
            <a:ext cx="1649425" cy="502032"/>
          </a:xfrm>
          <a:prstGeom prst="wedgeRoundRectCallout">
            <a:avLst>
              <a:gd name="adj1" fmla="val -42165"/>
              <a:gd name="adj2" fmla="val -85015"/>
              <a:gd name="adj3" fmla="val 16667"/>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2400" b="1" noProof="1">
                <a:solidFill>
                  <a:srgbClr val="5791CD"/>
                </a:solidFill>
                <a:latin typeface="微软雅黑" panose="020B0503020204020204" pitchFamily="34" charset="-122"/>
                <a:ea typeface="微软雅黑" panose="020B0503020204020204" pitchFamily="34" charset="-122"/>
              </a:rPr>
              <a:t>收录信息</a:t>
            </a:r>
          </a:p>
        </p:txBody>
      </p:sp>
      <p:sp>
        <p:nvSpPr>
          <p:cNvPr id="6" name="长方形 312"/>
          <p:cNvSpPr>
            <a:spLocks noChangeArrowheads="1"/>
          </p:cNvSpPr>
          <p:nvPr/>
        </p:nvSpPr>
        <p:spPr bwMode="auto">
          <a:xfrm>
            <a:off x="2475366" y="1910687"/>
            <a:ext cx="9472288" cy="4906369"/>
          </a:xfrm>
          <a:prstGeom prst="rect">
            <a:avLst/>
          </a:prstGeom>
          <a:noFill/>
          <a:ln w="25400">
            <a:solidFill>
              <a:schemeClr val="accent1"/>
            </a:solidFill>
            <a:miter lim="800000"/>
          </a:ln>
          <a:extLst>
            <a:ext uri="{909E8E84-426E-40DD-AFC4-6F175D3DCCD1}">
              <a14:hiddenFill xmlns:a14="http://schemas.microsoft.com/office/drawing/2010/main">
                <a:solidFill>
                  <a:srgbClr val="FFFFFF"/>
                </a:solidFill>
              </a14:hiddenFill>
            </a:ext>
          </a:extLst>
        </p:spPr>
        <p:txBody>
          <a:bodyPr lIns="120224" tIns="62652" rIns="120224" bIns="62652"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1700" dirty="0">
              <a:latin typeface="Calibri" panose="020F0502020204030204" pitchFamily="34" charset="0"/>
            </a:endParaRPr>
          </a:p>
        </p:txBody>
      </p:sp>
      <p:sp>
        <p:nvSpPr>
          <p:cNvPr id="7" name="圆角矩形标注 6"/>
          <p:cNvSpPr/>
          <p:nvPr/>
        </p:nvSpPr>
        <p:spPr>
          <a:xfrm>
            <a:off x="9960865" y="1060792"/>
            <a:ext cx="1612437" cy="550333"/>
          </a:xfrm>
          <a:prstGeom prst="wedgeRoundRectCallout">
            <a:avLst>
              <a:gd name="adj1" fmla="val -54266"/>
              <a:gd name="adj2" fmla="val 88769"/>
              <a:gd name="adj3" fmla="val 16667"/>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2400" b="1" noProof="1">
                <a:solidFill>
                  <a:srgbClr val="5791CD"/>
                </a:solidFill>
                <a:latin typeface="微软雅黑" panose="020B0503020204020204" pitchFamily="34" charset="-122"/>
                <a:ea typeface="微软雅黑" panose="020B0503020204020204" pitchFamily="34" charset="-122"/>
              </a:rPr>
              <a:t>评价信息</a:t>
            </a:r>
          </a:p>
        </p:txBody>
      </p:sp>
      <p:sp>
        <p:nvSpPr>
          <p:cNvPr id="8" name="圆角矩形标注 7"/>
          <p:cNvSpPr/>
          <p:nvPr/>
        </p:nvSpPr>
        <p:spPr>
          <a:xfrm>
            <a:off x="1487607" y="5775151"/>
            <a:ext cx="1323832" cy="570424"/>
          </a:xfrm>
          <a:prstGeom prst="wedgeRoundRectCallout">
            <a:avLst>
              <a:gd name="adj1" fmla="val 70592"/>
              <a:gd name="adj2" fmla="val 51855"/>
              <a:gd name="adj3" fmla="val 16667"/>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buFontTx/>
              <a:buNone/>
              <a:defRPr/>
            </a:pPr>
            <a:r>
              <a:rPr lang="zh-CN" altLang="en-US" sz="2400" b="1" noProof="1">
                <a:solidFill>
                  <a:srgbClr val="5791CD"/>
                </a:solidFill>
                <a:latin typeface="微软雅黑" panose="020B0503020204020204" pitchFamily="34" charset="-122"/>
                <a:ea typeface="微软雅黑" panose="020B0503020204020204" pitchFamily="34" charset="-122"/>
              </a:rPr>
              <a:t>经济学</a:t>
            </a:r>
            <a:endParaRPr lang="zh-CN" altLang="zh-CN" sz="2400" b="1" noProof="1">
              <a:solidFill>
                <a:srgbClr val="5791CD"/>
              </a:solidFill>
              <a:latin typeface="微软雅黑" panose="020B0503020204020204" pitchFamily="34" charset="-122"/>
              <a:ea typeface="微软雅黑" panose="020B0503020204020204" pitchFamily="34" charset="-122"/>
            </a:endParaRPr>
          </a:p>
        </p:txBody>
      </p:sp>
      <p:sp>
        <p:nvSpPr>
          <p:cNvPr id="9" name="长方形 312"/>
          <p:cNvSpPr>
            <a:spLocks noChangeArrowheads="1"/>
          </p:cNvSpPr>
          <p:nvPr/>
        </p:nvSpPr>
        <p:spPr bwMode="auto">
          <a:xfrm>
            <a:off x="3084393" y="6387151"/>
            <a:ext cx="1064525" cy="375313"/>
          </a:xfrm>
          <a:prstGeom prst="rect">
            <a:avLst/>
          </a:prstGeom>
          <a:noFill/>
          <a:ln w="25400">
            <a:solidFill>
              <a:schemeClr val="accent1"/>
            </a:solidFill>
            <a:miter lim="800000"/>
          </a:ln>
          <a:extLst>
            <a:ext uri="{909E8E84-426E-40DD-AFC4-6F175D3DCCD1}">
              <a14:hiddenFill xmlns:a14="http://schemas.microsoft.com/office/drawing/2010/main">
                <a:solidFill>
                  <a:srgbClr val="FFFFFF"/>
                </a:solidFill>
              </a14:hiddenFill>
            </a:ext>
          </a:extLst>
        </p:spPr>
        <p:txBody>
          <a:bodyPr lIns="120224" tIns="62652" rIns="120224" bIns="62652"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2700" dirty="0">
              <a:latin typeface="Calibri" panose="020F0502020204030204" pitchFamily="34" charset="0"/>
            </a:endParaRPr>
          </a:p>
        </p:txBody>
      </p:sp>
      <p:sp>
        <p:nvSpPr>
          <p:cNvPr id="12" name="圆角矩形标注 11"/>
          <p:cNvSpPr/>
          <p:nvPr/>
        </p:nvSpPr>
        <p:spPr>
          <a:xfrm>
            <a:off x="10128449" y="5240740"/>
            <a:ext cx="1673604" cy="524844"/>
          </a:xfrm>
          <a:prstGeom prst="wedgeRoundRectCallout">
            <a:avLst>
              <a:gd name="adj1" fmla="val -53421"/>
              <a:gd name="adj2" fmla="val 152684"/>
              <a:gd name="adj3" fmla="val 16667"/>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altLang="zh-CN" sz="2400" b="1" noProof="1">
                <a:solidFill>
                  <a:srgbClr val="5791CD"/>
                </a:solidFill>
                <a:latin typeface="微软雅黑" panose="020B0503020204020204" pitchFamily="34" charset="-122"/>
                <a:ea typeface="微软雅黑" panose="020B0503020204020204" pitchFamily="34" charset="-122"/>
              </a:rPr>
              <a:t>JCR</a:t>
            </a:r>
            <a:r>
              <a:rPr lang="zh-CN" altLang="en-US" sz="2400" b="1" noProof="1">
                <a:solidFill>
                  <a:srgbClr val="5791CD"/>
                </a:solidFill>
                <a:latin typeface="微软雅黑" panose="020B0503020204020204" pitchFamily="34" charset="-122"/>
                <a:ea typeface="微软雅黑" panose="020B0503020204020204" pitchFamily="34" charset="-122"/>
              </a:rPr>
              <a:t>分区</a:t>
            </a:r>
          </a:p>
        </p:txBody>
      </p:sp>
      <p:sp>
        <p:nvSpPr>
          <p:cNvPr id="13" name="Rectangle 2"/>
          <p:cNvSpPr>
            <a:spLocks noGrp="1" noChangeArrowheads="1"/>
          </p:cNvSpPr>
          <p:nvPr/>
        </p:nvSpPr>
        <p:spPr bwMode="auto">
          <a:xfrm>
            <a:off x="201949" y="600075"/>
            <a:ext cx="774700" cy="5367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2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期刊评价信息</a:t>
            </a:r>
          </a:p>
        </p:txBody>
      </p:sp>
      <p:sp>
        <p:nvSpPr>
          <p:cNvPr id="14" name="长方形 312"/>
          <p:cNvSpPr>
            <a:spLocks noChangeArrowheads="1"/>
          </p:cNvSpPr>
          <p:nvPr/>
        </p:nvSpPr>
        <p:spPr bwMode="auto">
          <a:xfrm>
            <a:off x="2711664" y="2225139"/>
            <a:ext cx="541867" cy="288032"/>
          </a:xfrm>
          <a:prstGeom prst="rect">
            <a:avLst/>
          </a:prstGeom>
          <a:noFill/>
          <a:ln w="25400">
            <a:solidFill>
              <a:schemeClr val="accent1"/>
            </a:solidFill>
            <a:miter lim="800000"/>
          </a:ln>
          <a:extLst>
            <a:ext uri="{909E8E84-426E-40DD-AFC4-6F175D3DCCD1}">
              <a14:hiddenFill xmlns:a14="http://schemas.microsoft.com/office/drawing/2010/main">
                <a:solidFill>
                  <a:srgbClr val="FFFFFF"/>
                </a:solidFill>
              </a14:hiddenFill>
            </a:ext>
          </a:extLst>
        </p:spPr>
        <p:txBody>
          <a:bodyPr lIns="120224" tIns="62652" rIns="120224" bIns="62652"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3200" dirty="0">
              <a:latin typeface="Calibri" panose="020F0502020204030204" pitchFamily="34" charset="0"/>
            </a:endParaRPr>
          </a:p>
        </p:txBody>
      </p:sp>
      <p:sp>
        <p:nvSpPr>
          <p:cNvPr id="15" name="矩形 62467"/>
          <p:cNvSpPr>
            <a:spLocks noChangeArrowheads="1"/>
          </p:cNvSpPr>
          <p:nvPr/>
        </p:nvSpPr>
        <p:spPr bwMode="auto">
          <a:xfrm>
            <a:off x="10786516" y="6126431"/>
            <a:ext cx="931055" cy="528076"/>
          </a:xfrm>
          <a:prstGeom prst="rect">
            <a:avLst/>
          </a:prstGeom>
          <a:solidFill>
            <a:srgbClr val="5791CD"/>
          </a:solidFill>
          <a:ln w="28575">
            <a:solidFill>
              <a:srgbClr val="5791CD"/>
            </a:solidFill>
            <a:miter lim="800000"/>
          </a:ln>
        </p:spPr>
        <p:txBody>
          <a:bodyPr wrap="none" lIns="121917" tIns="60958" rIns="121917" bIns="60958"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0" hangingPunct="0"/>
            <a:r>
              <a:rPr lang="en-US" altLang="zh-CN"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区</a:t>
            </a:r>
          </a:p>
        </p:txBody>
      </p:sp>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3"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7" grpId="0" bldLvl="0" animBg="1"/>
      <p:bldP spid="7" grpId="1" bldLvl="0" animBg="1"/>
      <p:bldP spid="8" grpId="0" bldLvl="0" animBg="1"/>
      <p:bldP spid="9" grpId="0" bldLvl="0" animBg="1"/>
      <p:bldP spid="12" grpId="0" bldLvl="0" animBg="1"/>
      <p:bldP spid="14" grpId="0" bldLvl="0" animBg="1"/>
      <p:bldP spid="1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5400000">
            <a:off x="3787380" y="-245149"/>
            <a:ext cx="4788608" cy="5532908"/>
            <a:chOff x="1385458" y="991717"/>
            <a:chExt cx="3799418" cy="4389967"/>
          </a:xfrm>
        </p:grpSpPr>
        <p:grpSp>
          <p:nvGrpSpPr>
            <p:cNvPr id="3" name="组合 2"/>
            <p:cNvGrpSpPr/>
            <p:nvPr/>
          </p:nvGrpSpPr>
          <p:grpSpPr>
            <a:xfrm>
              <a:off x="1385458" y="991717"/>
              <a:ext cx="3799418" cy="4389967"/>
              <a:chOff x="1039093" y="743787"/>
              <a:chExt cx="2849563" cy="3292475"/>
            </a:xfrm>
          </p:grpSpPr>
          <p:sp>
            <p:nvSpPr>
              <p:cNvPr id="7"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8"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9"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0"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grpSp>
          <p:nvGrpSpPr>
            <p:cNvPr id="4" name="组合 3"/>
            <p:cNvGrpSpPr/>
            <p:nvPr/>
          </p:nvGrpSpPr>
          <p:grpSpPr>
            <a:xfrm>
              <a:off x="3153509" y="1960329"/>
              <a:ext cx="1009019" cy="2364485"/>
              <a:chOff x="4261295" y="262650"/>
              <a:chExt cx="756764" cy="1773364"/>
            </a:xfrm>
          </p:grpSpPr>
          <p:sp>
            <p:nvSpPr>
              <p:cNvPr id="5" name="TextBox 7"/>
              <p:cNvSpPr txBox="1"/>
              <p:nvPr/>
            </p:nvSpPr>
            <p:spPr>
              <a:xfrm rot="16200000">
                <a:off x="4150703" y="990435"/>
                <a:ext cx="1350150" cy="384563"/>
              </a:xfrm>
              <a:prstGeom prst="rect">
                <a:avLst/>
              </a:prstGeom>
              <a:noFill/>
            </p:spPr>
            <p:txBody>
              <a:bodyPr wrap="square" lIns="0" tIns="0" rIns="0" bIns="0" anchor="b" anchorCtr="0">
                <a:normAutofit/>
              </a:bodyPr>
              <a:lstStyle/>
              <a:p>
                <a:pPr algn="ctr" defTabSz="1218565"/>
                <a:r>
                  <a:rPr lang="en-US" altLang="zh-CN" sz="2400" kern="0" dirty="0">
                    <a:solidFill>
                      <a:schemeClr val="tx1">
                        <a:lumMod val="65000"/>
                        <a:lumOff val="35000"/>
                      </a:schemeClr>
                    </a:solidFill>
                    <a:latin typeface="微软雅黑" panose="020B0503020204020204" pitchFamily="34" charset="-122"/>
                    <a:ea typeface="微软雅黑" panose="020B0503020204020204" pitchFamily="34" charset="-122"/>
                  </a:rPr>
                  <a:t>Contents</a:t>
                </a:r>
              </a:p>
            </p:txBody>
          </p:sp>
          <p:sp>
            <p:nvSpPr>
              <p:cNvPr id="6" name="Rectangle 9"/>
              <p:cNvSpPr/>
              <p:nvPr/>
            </p:nvSpPr>
            <p:spPr>
              <a:xfrm rot="16200000">
                <a:off x="3720862" y="803083"/>
                <a:ext cx="1773364" cy="692497"/>
              </a:xfrm>
              <a:prstGeom prst="rect">
                <a:avLst/>
              </a:prstGeom>
            </p:spPr>
            <p:txBody>
              <a:bodyPr wrap="square">
                <a:normAutofit/>
              </a:bodyPr>
              <a:lstStyle/>
              <a:p>
                <a:pPr algn="ctr" defTabSz="1218565"/>
                <a:r>
                  <a:rPr lang="zh-CN" altLang="en-US" sz="5335" b="1" kern="0" dirty="0">
                    <a:solidFill>
                      <a:schemeClr val="tx1">
                        <a:lumMod val="65000"/>
                        <a:lumOff val="35000"/>
                      </a:schemeClr>
                    </a:solidFill>
                    <a:latin typeface="微软雅黑" panose="020B0503020204020204" pitchFamily="34" charset="-122"/>
                    <a:ea typeface="微软雅黑" panose="020B0503020204020204" pitchFamily="34" charset="-122"/>
                  </a:rPr>
                  <a:t>第一部分</a:t>
                </a:r>
              </a:p>
            </p:txBody>
          </p:sp>
        </p:grpSp>
      </p:grpSp>
      <p:sp>
        <p:nvSpPr>
          <p:cNvPr id="12" name="矩形 11"/>
          <p:cNvSpPr/>
          <p:nvPr/>
        </p:nvSpPr>
        <p:spPr>
          <a:xfrm>
            <a:off x="3971510" y="5262257"/>
            <a:ext cx="4734321" cy="584775"/>
          </a:xfrm>
          <a:prstGeom prst="rect">
            <a:avLst/>
          </a:prstGeom>
        </p:spPr>
        <p:txBody>
          <a:bodyPr wrap="square">
            <a:spAutoFit/>
          </a:bodyPr>
          <a:lstStyle/>
          <a:p>
            <a:pPr algn="ctr" fontAlgn="auto">
              <a:spcBef>
                <a:spcPts val="0"/>
              </a:spcBef>
              <a:spcAft>
                <a:spcPts val="0"/>
              </a:spcAft>
              <a:defRPr/>
            </a:pPr>
            <a:r>
              <a:rPr lang="en-US" altLang="zh-CN" sz="3200" b="1" dirty="0" err="1">
                <a:solidFill>
                  <a:schemeClr val="tx1">
                    <a:lumMod val="85000"/>
                    <a:lumOff val="15000"/>
                  </a:schemeClr>
                </a:solidFill>
                <a:latin typeface="微软雅黑" panose="020B0503020204020204" pitchFamily="34" charset="-122"/>
                <a:ea typeface="微软雅黑" panose="020B0503020204020204" pitchFamily="34" charset="-122"/>
              </a:rPr>
              <a:t>SpiScholar</a:t>
            </a:r>
            <a:r>
              <a:rPr lang="zh-CN" altLang="en-US" sz="3200" b="1" spc="300" dirty="0">
                <a:solidFill>
                  <a:srgbClr val="333333"/>
                </a:solidFill>
                <a:latin typeface="微软雅黑" panose="020B0503020204020204" pitchFamily="34" charset="-122"/>
                <a:ea typeface="微软雅黑" panose="020B0503020204020204" pitchFamily="34" charset="-122"/>
                <a:cs typeface="+mn-ea"/>
                <a:sym typeface="+mn-lt"/>
              </a:rPr>
              <a:t>简介</a:t>
            </a:r>
          </a:p>
        </p:txBody>
      </p:sp>
      <p:sp>
        <p:nvSpPr>
          <p:cNvPr id="13" name="Freeform 60"/>
          <p:cNvSpPr/>
          <p:nvPr/>
        </p:nvSpPr>
        <p:spPr bwMode="auto">
          <a:xfrm>
            <a:off x="10261014" y="873276"/>
            <a:ext cx="646113" cy="646113"/>
          </a:xfrm>
          <a:custGeom>
            <a:avLst/>
            <a:gdLst>
              <a:gd name="T0" fmla="*/ 407 w 407"/>
              <a:gd name="T1" fmla="*/ 203 h 407"/>
              <a:gd name="T2" fmla="*/ 203 w 407"/>
              <a:gd name="T3" fmla="*/ 407 h 407"/>
              <a:gd name="T4" fmla="*/ 0 w 407"/>
              <a:gd name="T5" fmla="*/ 203 h 407"/>
              <a:gd name="T6" fmla="*/ 203 w 407"/>
              <a:gd name="T7" fmla="*/ 0 h 407"/>
              <a:gd name="T8" fmla="*/ 407 w 407"/>
              <a:gd name="T9" fmla="*/ 203 h 407"/>
            </a:gdLst>
            <a:ahLst/>
            <a:cxnLst>
              <a:cxn ang="0">
                <a:pos x="T0" y="T1"/>
              </a:cxn>
              <a:cxn ang="0">
                <a:pos x="T2" y="T3"/>
              </a:cxn>
              <a:cxn ang="0">
                <a:pos x="T4" y="T5"/>
              </a:cxn>
              <a:cxn ang="0">
                <a:pos x="T6" y="T7"/>
              </a:cxn>
              <a:cxn ang="0">
                <a:pos x="T8" y="T9"/>
              </a:cxn>
            </a:cxnLst>
            <a:rect l="0" t="0" r="r" b="b"/>
            <a:pathLst>
              <a:path w="407" h="407">
                <a:moveTo>
                  <a:pt x="407" y="203"/>
                </a:moveTo>
                <a:lnTo>
                  <a:pt x="203" y="407"/>
                </a:lnTo>
                <a:lnTo>
                  <a:pt x="0" y="203"/>
                </a:lnTo>
                <a:lnTo>
                  <a:pt x="203" y="0"/>
                </a:lnTo>
                <a:lnTo>
                  <a:pt x="407" y="203"/>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74"/>
          <p:cNvSpPr/>
          <p:nvPr/>
        </p:nvSpPr>
        <p:spPr bwMode="auto">
          <a:xfrm>
            <a:off x="10767978" y="39430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74"/>
          <p:cNvSpPr/>
          <p:nvPr/>
        </p:nvSpPr>
        <p:spPr bwMode="auto">
          <a:xfrm>
            <a:off x="7608519" y="6192575"/>
            <a:ext cx="1735506" cy="1732831"/>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60"/>
          <p:cNvSpPr/>
          <p:nvPr/>
        </p:nvSpPr>
        <p:spPr bwMode="auto">
          <a:xfrm>
            <a:off x="210830" y="969661"/>
            <a:ext cx="646113" cy="646113"/>
          </a:xfrm>
          <a:custGeom>
            <a:avLst/>
            <a:gdLst>
              <a:gd name="T0" fmla="*/ 407 w 407"/>
              <a:gd name="T1" fmla="*/ 203 h 407"/>
              <a:gd name="T2" fmla="*/ 203 w 407"/>
              <a:gd name="T3" fmla="*/ 407 h 407"/>
              <a:gd name="T4" fmla="*/ 0 w 407"/>
              <a:gd name="T5" fmla="*/ 203 h 407"/>
              <a:gd name="T6" fmla="*/ 203 w 407"/>
              <a:gd name="T7" fmla="*/ 0 h 407"/>
              <a:gd name="T8" fmla="*/ 407 w 407"/>
              <a:gd name="T9" fmla="*/ 203 h 407"/>
            </a:gdLst>
            <a:ahLst/>
            <a:cxnLst>
              <a:cxn ang="0">
                <a:pos x="T0" y="T1"/>
              </a:cxn>
              <a:cxn ang="0">
                <a:pos x="T2" y="T3"/>
              </a:cxn>
              <a:cxn ang="0">
                <a:pos x="T4" y="T5"/>
              </a:cxn>
              <a:cxn ang="0">
                <a:pos x="T6" y="T7"/>
              </a:cxn>
              <a:cxn ang="0">
                <a:pos x="T8" y="T9"/>
              </a:cxn>
            </a:cxnLst>
            <a:rect l="0" t="0" r="r" b="b"/>
            <a:pathLst>
              <a:path w="407" h="407">
                <a:moveTo>
                  <a:pt x="407" y="203"/>
                </a:moveTo>
                <a:lnTo>
                  <a:pt x="203" y="407"/>
                </a:lnTo>
                <a:lnTo>
                  <a:pt x="0" y="203"/>
                </a:lnTo>
                <a:lnTo>
                  <a:pt x="203" y="0"/>
                </a:lnTo>
                <a:lnTo>
                  <a:pt x="407" y="203"/>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74"/>
          <p:cNvSpPr/>
          <p:nvPr/>
        </p:nvSpPr>
        <p:spPr bwMode="auto">
          <a:xfrm>
            <a:off x="717794" y="490689"/>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0"/>
          <p:cNvSpPr/>
          <p:nvPr/>
        </p:nvSpPr>
        <p:spPr bwMode="auto">
          <a:xfrm>
            <a:off x="0" y="5869518"/>
            <a:ext cx="646113" cy="646113"/>
          </a:xfrm>
          <a:custGeom>
            <a:avLst/>
            <a:gdLst>
              <a:gd name="T0" fmla="*/ 407 w 407"/>
              <a:gd name="T1" fmla="*/ 203 h 407"/>
              <a:gd name="T2" fmla="*/ 203 w 407"/>
              <a:gd name="T3" fmla="*/ 407 h 407"/>
              <a:gd name="T4" fmla="*/ 0 w 407"/>
              <a:gd name="T5" fmla="*/ 203 h 407"/>
              <a:gd name="T6" fmla="*/ 203 w 407"/>
              <a:gd name="T7" fmla="*/ 0 h 407"/>
              <a:gd name="T8" fmla="*/ 407 w 407"/>
              <a:gd name="T9" fmla="*/ 203 h 407"/>
            </a:gdLst>
            <a:ahLst/>
            <a:cxnLst>
              <a:cxn ang="0">
                <a:pos x="T0" y="T1"/>
              </a:cxn>
              <a:cxn ang="0">
                <a:pos x="T2" y="T3"/>
              </a:cxn>
              <a:cxn ang="0">
                <a:pos x="T4" y="T5"/>
              </a:cxn>
              <a:cxn ang="0">
                <a:pos x="T6" y="T7"/>
              </a:cxn>
              <a:cxn ang="0">
                <a:pos x="T8" y="T9"/>
              </a:cxn>
            </a:cxnLst>
            <a:rect l="0" t="0" r="r" b="b"/>
            <a:pathLst>
              <a:path w="407" h="407">
                <a:moveTo>
                  <a:pt x="407" y="203"/>
                </a:moveTo>
                <a:lnTo>
                  <a:pt x="203" y="407"/>
                </a:lnTo>
                <a:lnTo>
                  <a:pt x="0" y="203"/>
                </a:lnTo>
                <a:lnTo>
                  <a:pt x="203" y="0"/>
                </a:lnTo>
                <a:lnTo>
                  <a:pt x="407" y="203"/>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74"/>
          <p:cNvSpPr/>
          <p:nvPr/>
        </p:nvSpPr>
        <p:spPr bwMode="auto">
          <a:xfrm>
            <a:off x="2006557" y="2275267"/>
            <a:ext cx="457243" cy="456538"/>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74"/>
          <p:cNvSpPr/>
          <p:nvPr/>
        </p:nvSpPr>
        <p:spPr bwMode="auto">
          <a:xfrm>
            <a:off x="9931357" y="5191928"/>
            <a:ext cx="457243" cy="456538"/>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1500"/>
                            </p:stCondLst>
                            <p:childTnLst>
                              <p:par>
                                <p:cTn id="23" presetID="31"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90"/>
                                          </p:val>
                                        </p:tav>
                                        <p:tav tm="100000">
                                          <p:val>
                                            <p:fltVal val="0"/>
                                          </p:val>
                                        </p:tav>
                                      </p:tavLst>
                                    </p:anim>
                                    <p:animEffect transition="in" filter="fade">
                                      <p:cBhvr>
                                        <p:cTn id="28" dur="1000"/>
                                        <p:tgtEl>
                                          <p:spTgt spid="15"/>
                                        </p:tgtEl>
                                      </p:cBhvr>
                                    </p:animEffect>
                                  </p:childTnLst>
                                </p:cTn>
                              </p:par>
                            </p:childTnLst>
                          </p:cTn>
                        </p:par>
                        <p:par>
                          <p:cTn id="29" fill="hold">
                            <p:stCondLst>
                              <p:cond delay="2500"/>
                            </p:stCondLst>
                            <p:childTnLst>
                              <p:par>
                                <p:cTn id="30" presetID="31"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fltVal val="0"/>
                                          </p:val>
                                        </p:tav>
                                        <p:tav tm="100000">
                                          <p:val>
                                            <p:strVal val="#ppt_w"/>
                                          </p:val>
                                        </p:tav>
                                      </p:tavLst>
                                    </p:anim>
                                    <p:anim calcmode="lin" valueType="num">
                                      <p:cBhvr>
                                        <p:cTn id="33" dur="1000" fill="hold"/>
                                        <p:tgtEl>
                                          <p:spTgt spid="17"/>
                                        </p:tgtEl>
                                        <p:attrNameLst>
                                          <p:attrName>ppt_h</p:attrName>
                                        </p:attrNameLst>
                                      </p:cBhvr>
                                      <p:tavLst>
                                        <p:tav tm="0">
                                          <p:val>
                                            <p:fltVal val="0"/>
                                          </p:val>
                                        </p:tav>
                                        <p:tav tm="100000">
                                          <p:val>
                                            <p:strVal val="#ppt_h"/>
                                          </p:val>
                                        </p:tav>
                                      </p:tavLst>
                                    </p:anim>
                                    <p:anim calcmode="lin" valueType="num">
                                      <p:cBhvr>
                                        <p:cTn id="34" dur="1000" fill="hold"/>
                                        <p:tgtEl>
                                          <p:spTgt spid="17"/>
                                        </p:tgtEl>
                                        <p:attrNameLst>
                                          <p:attrName>style.rotation</p:attrName>
                                        </p:attrNameLst>
                                      </p:cBhvr>
                                      <p:tavLst>
                                        <p:tav tm="0">
                                          <p:val>
                                            <p:fltVal val="90"/>
                                          </p:val>
                                        </p:tav>
                                        <p:tav tm="100000">
                                          <p:val>
                                            <p:fltVal val="0"/>
                                          </p:val>
                                        </p:tav>
                                      </p:tavLst>
                                    </p:anim>
                                    <p:animEffect transition="in" filter="fade">
                                      <p:cBhvr>
                                        <p:cTn id="35" dur="1000"/>
                                        <p:tgtEl>
                                          <p:spTgt spid="17"/>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par>
                          <p:cTn id="42" fill="hold">
                            <p:stCondLst>
                              <p:cond delay="3500"/>
                            </p:stCondLst>
                            <p:childTnLst>
                              <p:par>
                                <p:cTn id="43" presetID="3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1000" fill="hold"/>
                                        <p:tgtEl>
                                          <p:spTgt spid="19"/>
                                        </p:tgtEl>
                                        <p:attrNameLst>
                                          <p:attrName>ppt_w</p:attrName>
                                        </p:attrNameLst>
                                      </p:cBhvr>
                                      <p:tavLst>
                                        <p:tav tm="0">
                                          <p:val>
                                            <p:fltVal val="0"/>
                                          </p:val>
                                        </p:tav>
                                        <p:tav tm="100000">
                                          <p:val>
                                            <p:strVal val="#ppt_w"/>
                                          </p:val>
                                        </p:tav>
                                      </p:tavLst>
                                    </p:anim>
                                    <p:anim calcmode="lin" valueType="num">
                                      <p:cBhvr>
                                        <p:cTn id="46" dur="1000" fill="hold"/>
                                        <p:tgtEl>
                                          <p:spTgt spid="19"/>
                                        </p:tgtEl>
                                        <p:attrNameLst>
                                          <p:attrName>ppt_h</p:attrName>
                                        </p:attrNameLst>
                                      </p:cBhvr>
                                      <p:tavLst>
                                        <p:tav tm="0">
                                          <p:val>
                                            <p:fltVal val="0"/>
                                          </p:val>
                                        </p:tav>
                                        <p:tav tm="100000">
                                          <p:val>
                                            <p:strVal val="#ppt_h"/>
                                          </p:val>
                                        </p:tav>
                                      </p:tavLst>
                                    </p:anim>
                                    <p:anim calcmode="lin" valueType="num">
                                      <p:cBhvr>
                                        <p:cTn id="47" dur="1000" fill="hold"/>
                                        <p:tgtEl>
                                          <p:spTgt spid="19"/>
                                        </p:tgtEl>
                                        <p:attrNameLst>
                                          <p:attrName>style.rotation</p:attrName>
                                        </p:attrNameLst>
                                      </p:cBhvr>
                                      <p:tavLst>
                                        <p:tav tm="0">
                                          <p:val>
                                            <p:fltVal val="90"/>
                                          </p:val>
                                        </p:tav>
                                        <p:tav tm="100000">
                                          <p:val>
                                            <p:fltVal val="0"/>
                                          </p:val>
                                        </p:tav>
                                      </p:tavLst>
                                    </p:anim>
                                    <p:animEffect transition="in" filter="fade">
                                      <p:cBhvr>
                                        <p:cTn id="48" dur="1000"/>
                                        <p:tgtEl>
                                          <p:spTgt spid="19"/>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fltVal val="0"/>
                                          </p:val>
                                        </p:tav>
                                        <p:tav tm="100000">
                                          <p:val>
                                            <p:strVal val="#ppt_w"/>
                                          </p:val>
                                        </p:tav>
                                      </p:tavLst>
                                    </p:anim>
                                    <p:anim calcmode="lin" valueType="num">
                                      <p:cBhvr>
                                        <p:cTn id="52" dur="1000" fill="hold"/>
                                        <p:tgtEl>
                                          <p:spTgt spid="18"/>
                                        </p:tgtEl>
                                        <p:attrNameLst>
                                          <p:attrName>ppt_h</p:attrName>
                                        </p:attrNameLst>
                                      </p:cBhvr>
                                      <p:tavLst>
                                        <p:tav tm="0">
                                          <p:val>
                                            <p:fltVal val="0"/>
                                          </p:val>
                                        </p:tav>
                                        <p:tav tm="100000">
                                          <p:val>
                                            <p:strVal val="#ppt_h"/>
                                          </p:val>
                                        </p:tav>
                                      </p:tavLst>
                                    </p:anim>
                                    <p:anim calcmode="lin" valueType="num">
                                      <p:cBhvr>
                                        <p:cTn id="53" dur="1000" fill="hold"/>
                                        <p:tgtEl>
                                          <p:spTgt spid="18"/>
                                        </p:tgtEl>
                                        <p:attrNameLst>
                                          <p:attrName>style.rotation</p:attrName>
                                        </p:attrNameLst>
                                      </p:cBhvr>
                                      <p:tavLst>
                                        <p:tav tm="0">
                                          <p:val>
                                            <p:fltVal val="90"/>
                                          </p:val>
                                        </p:tav>
                                        <p:tav tm="100000">
                                          <p:val>
                                            <p:fltVal val="0"/>
                                          </p:val>
                                        </p:tav>
                                      </p:tavLst>
                                    </p:anim>
                                    <p:animEffect transition="in" filter="fade">
                                      <p:cBhvr>
                                        <p:cTn id="54" dur="1000"/>
                                        <p:tgtEl>
                                          <p:spTgt spid="18"/>
                                        </p:tgtEl>
                                      </p:cBhvr>
                                    </p:animEffect>
                                  </p:childTnLst>
                                </p:cTn>
                              </p:par>
                            </p:childTnLst>
                          </p:cTn>
                        </p:par>
                        <p:par>
                          <p:cTn id="55" fill="hold">
                            <p:stCondLst>
                              <p:cond delay="4500"/>
                            </p:stCondLst>
                            <p:childTnLst>
                              <p:par>
                                <p:cTn id="56" presetID="31"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1000" fill="hold"/>
                                        <p:tgtEl>
                                          <p:spTgt spid="20"/>
                                        </p:tgtEl>
                                        <p:attrNameLst>
                                          <p:attrName>ppt_w</p:attrName>
                                        </p:attrNameLst>
                                      </p:cBhvr>
                                      <p:tavLst>
                                        <p:tav tm="0">
                                          <p:val>
                                            <p:fltVal val="0"/>
                                          </p:val>
                                        </p:tav>
                                        <p:tav tm="100000">
                                          <p:val>
                                            <p:strVal val="#ppt_w"/>
                                          </p:val>
                                        </p:tav>
                                      </p:tavLst>
                                    </p:anim>
                                    <p:anim calcmode="lin" valueType="num">
                                      <p:cBhvr>
                                        <p:cTn id="59" dur="1000" fill="hold"/>
                                        <p:tgtEl>
                                          <p:spTgt spid="20"/>
                                        </p:tgtEl>
                                        <p:attrNameLst>
                                          <p:attrName>ppt_h</p:attrName>
                                        </p:attrNameLst>
                                      </p:cBhvr>
                                      <p:tavLst>
                                        <p:tav tm="0">
                                          <p:val>
                                            <p:fltVal val="0"/>
                                          </p:val>
                                        </p:tav>
                                        <p:tav tm="100000">
                                          <p:val>
                                            <p:strVal val="#ppt_h"/>
                                          </p:val>
                                        </p:tav>
                                      </p:tavLst>
                                    </p:anim>
                                    <p:anim calcmode="lin" valueType="num">
                                      <p:cBhvr>
                                        <p:cTn id="60" dur="1000" fill="hold"/>
                                        <p:tgtEl>
                                          <p:spTgt spid="20"/>
                                        </p:tgtEl>
                                        <p:attrNameLst>
                                          <p:attrName>style.rotation</p:attrName>
                                        </p:attrNameLst>
                                      </p:cBhvr>
                                      <p:tavLst>
                                        <p:tav tm="0">
                                          <p:val>
                                            <p:fltVal val="90"/>
                                          </p:val>
                                        </p:tav>
                                        <p:tav tm="100000">
                                          <p:val>
                                            <p:fltVal val="0"/>
                                          </p:val>
                                        </p:tav>
                                      </p:tavLst>
                                    </p:anim>
                                    <p:animEffect transition="in" filter="fade">
                                      <p:cBhvr>
                                        <p:cTn id="61" dur="10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ppt_x"/>
                                          </p:val>
                                        </p:tav>
                                        <p:tav tm="100000">
                                          <p:val>
                                            <p:strVal val="#ppt_x"/>
                                          </p:val>
                                        </p:tav>
                                      </p:tavLst>
                                    </p:anim>
                                    <p:anim calcmode="lin" valueType="num">
                                      <p:cBhvr additive="base">
                                        <p:cTn id="6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17" grpId="0" animBg="1"/>
      <p:bldP spid="18" grpId="0" animBg="1"/>
      <p:bldP spid="19"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900752" y="338138"/>
            <a:ext cx="11263952" cy="6519862"/>
          </a:xfrm>
          <a:prstGeom prst="rect">
            <a:avLst/>
          </a:prstGeom>
          <a:noFill/>
          <a:ln w="9525">
            <a:noFill/>
            <a:miter lim="800000"/>
            <a:headEnd/>
            <a:tailEnd/>
          </a:ln>
        </p:spPr>
      </p:pic>
      <p:sp>
        <p:nvSpPr>
          <p:cNvPr id="8" name="圆角矩形标注 7"/>
          <p:cNvSpPr/>
          <p:nvPr/>
        </p:nvSpPr>
        <p:spPr>
          <a:xfrm>
            <a:off x="1487607" y="5775151"/>
            <a:ext cx="1323832" cy="570424"/>
          </a:xfrm>
          <a:prstGeom prst="wedgeRoundRectCallout">
            <a:avLst>
              <a:gd name="adj1" fmla="val 70592"/>
              <a:gd name="adj2" fmla="val 51855"/>
              <a:gd name="adj3" fmla="val 16667"/>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buFontTx/>
              <a:buNone/>
              <a:defRPr/>
            </a:pPr>
            <a:r>
              <a:rPr lang="zh-CN" altLang="en-US" sz="2400" b="1" noProof="1">
                <a:solidFill>
                  <a:srgbClr val="5791CD"/>
                </a:solidFill>
                <a:latin typeface="微软雅黑" panose="020B0503020204020204" pitchFamily="34" charset="-122"/>
                <a:ea typeface="微软雅黑" panose="020B0503020204020204" pitchFamily="34" charset="-122"/>
              </a:rPr>
              <a:t>经济学</a:t>
            </a:r>
            <a:endParaRPr lang="zh-CN" altLang="zh-CN" sz="2400" b="1" noProof="1">
              <a:solidFill>
                <a:srgbClr val="5791CD"/>
              </a:solidFill>
              <a:latin typeface="微软雅黑" panose="020B0503020204020204" pitchFamily="34" charset="-122"/>
              <a:ea typeface="微软雅黑" panose="020B0503020204020204" pitchFamily="34" charset="-122"/>
            </a:endParaRPr>
          </a:p>
        </p:txBody>
      </p:sp>
      <p:sp>
        <p:nvSpPr>
          <p:cNvPr id="9" name="长方形 312"/>
          <p:cNvSpPr>
            <a:spLocks noChangeArrowheads="1"/>
          </p:cNvSpPr>
          <p:nvPr/>
        </p:nvSpPr>
        <p:spPr bwMode="auto">
          <a:xfrm>
            <a:off x="3084393" y="6441742"/>
            <a:ext cx="1064525" cy="375313"/>
          </a:xfrm>
          <a:prstGeom prst="rect">
            <a:avLst/>
          </a:prstGeom>
          <a:noFill/>
          <a:ln w="25400">
            <a:solidFill>
              <a:schemeClr val="accent1"/>
            </a:solidFill>
            <a:miter lim="800000"/>
          </a:ln>
          <a:extLst>
            <a:ext uri="{909E8E84-426E-40DD-AFC4-6F175D3DCCD1}">
              <a14:hiddenFill xmlns:a14="http://schemas.microsoft.com/office/drawing/2010/main">
                <a:solidFill>
                  <a:srgbClr val="FFFFFF"/>
                </a:solidFill>
              </a14:hiddenFill>
            </a:ext>
          </a:extLst>
        </p:spPr>
        <p:txBody>
          <a:bodyPr lIns="120224" tIns="62652" rIns="120224" bIns="62652"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2700" dirty="0">
              <a:latin typeface="Calibri" panose="020F0502020204030204" pitchFamily="34" charset="0"/>
            </a:endParaRPr>
          </a:p>
        </p:txBody>
      </p:sp>
      <p:sp>
        <p:nvSpPr>
          <p:cNvPr id="13" name="Rectangle 2"/>
          <p:cNvSpPr>
            <a:spLocks noGrp="1" noChangeArrowheads="1"/>
          </p:cNvSpPr>
          <p:nvPr/>
        </p:nvSpPr>
        <p:spPr bwMode="auto">
          <a:xfrm>
            <a:off x="201949" y="600075"/>
            <a:ext cx="774700" cy="5367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2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期刊评价信息</a:t>
            </a:r>
          </a:p>
        </p:txBody>
      </p:sp>
      <p:sp>
        <p:nvSpPr>
          <p:cNvPr id="14" name="长方形 312"/>
          <p:cNvSpPr>
            <a:spLocks noChangeArrowheads="1"/>
          </p:cNvSpPr>
          <p:nvPr/>
        </p:nvSpPr>
        <p:spPr bwMode="auto">
          <a:xfrm>
            <a:off x="3434996" y="2347969"/>
            <a:ext cx="541867" cy="288032"/>
          </a:xfrm>
          <a:prstGeom prst="rect">
            <a:avLst/>
          </a:prstGeom>
          <a:noFill/>
          <a:ln w="25400">
            <a:solidFill>
              <a:schemeClr val="accent1"/>
            </a:solidFill>
            <a:miter lim="800000"/>
          </a:ln>
          <a:extLst>
            <a:ext uri="{909E8E84-426E-40DD-AFC4-6F175D3DCCD1}">
              <a14:hiddenFill xmlns:a14="http://schemas.microsoft.com/office/drawing/2010/main">
                <a:solidFill>
                  <a:srgbClr val="FFFFFF"/>
                </a:solidFill>
              </a14:hiddenFill>
            </a:ext>
          </a:extLst>
        </p:spPr>
        <p:txBody>
          <a:bodyPr lIns="120224" tIns="62652" rIns="120224" bIns="62652"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3200" dirty="0">
              <a:latin typeface="Calibri" panose="020F0502020204030204" pitchFamily="34" charset="0"/>
            </a:endParaRPr>
          </a:p>
        </p:txBody>
      </p:sp>
      <p:sp>
        <p:nvSpPr>
          <p:cNvPr id="15" name="矩形 62467"/>
          <p:cNvSpPr>
            <a:spLocks noChangeArrowheads="1"/>
          </p:cNvSpPr>
          <p:nvPr/>
        </p:nvSpPr>
        <p:spPr bwMode="auto">
          <a:xfrm>
            <a:off x="10786516" y="6126431"/>
            <a:ext cx="931055" cy="528076"/>
          </a:xfrm>
          <a:prstGeom prst="rect">
            <a:avLst/>
          </a:prstGeom>
          <a:solidFill>
            <a:srgbClr val="5791CD"/>
          </a:solidFill>
          <a:ln w="28575">
            <a:solidFill>
              <a:srgbClr val="5791CD"/>
            </a:solidFill>
            <a:miter lim="800000"/>
          </a:ln>
        </p:spPr>
        <p:txBody>
          <a:bodyPr wrap="none" lIns="121917" tIns="60958" rIns="121917" bIns="60958"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0" hangingPunct="0"/>
            <a:r>
              <a:rPr lang="en-US" altLang="zh-CN"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区</a:t>
            </a:r>
          </a:p>
        </p:txBody>
      </p:sp>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3" presetClass="entr" presetSubtype="1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linds(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4" grpId="0" bldLvl="0" animBg="1"/>
      <p:bldP spid="15"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50878" y="163776"/>
            <a:ext cx="10904561" cy="6694224"/>
          </a:xfrm>
          <a:prstGeom prst="rect">
            <a:avLst/>
          </a:prstGeom>
          <a:noFill/>
          <a:ln w="9525">
            <a:noFill/>
            <a:miter lim="800000"/>
            <a:headEnd/>
            <a:tailEnd/>
          </a:ln>
        </p:spPr>
      </p:pic>
      <p:sp>
        <p:nvSpPr>
          <p:cNvPr id="3" name="Rectangle 2"/>
          <p:cNvSpPr>
            <a:spLocks noGrp="1" noChangeArrowheads="1"/>
          </p:cNvSpPr>
          <p:nvPr/>
        </p:nvSpPr>
        <p:spPr bwMode="auto">
          <a:xfrm>
            <a:off x="201949" y="600075"/>
            <a:ext cx="774700" cy="5367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2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期刊评价信息</a:t>
            </a:r>
          </a:p>
        </p:txBody>
      </p:sp>
      <p:sp>
        <p:nvSpPr>
          <p:cNvPr id="4" name="长方形 312"/>
          <p:cNvSpPr>
            <a:spLocks noChangeArrowheads="1"/>
          </p:cNvSpPr>
          <p:nvPr/>
        </p:nvSpPr>
        <p:spPr bwMode="auto">
          <a:xfrm>
            <a:off x="7187077" y="2111672"/>
            <a:ext cx="1706880" cy="413173"/>
          </a:xfrm>
          <a:prstGeom prst="rect">
            <a:avLst/>
          </a:prstGeom>
          <a:noFill/>
          <a:ln w="25400">
            <a:solidFill>
              <a:schemeClr val="accent1"/>
            </a:solidFill>
            <a:miter lim="800000"/>
          </a:ln>
          <a:extLst>
            <a:ext uri="{909E8E84-426E-40DD-AFC4-6F175D3DCCD1}">
              <a14:hiddenFill xmlns:a14="http://schemas.microsoft.com/office/drawing/2010/main">
                <a:solidFill>
                  <a:srgbClr val="FFFFFF"/>
                </a:solidFill>
              </a14:hiddenFill>
            </a:ext>
          </a:extLst>
        </p:spPr>
        <p:txBody>
          <a:bodyPr lIns="120224" tIns="62652" rIns="120224" bIns="62652"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2700" dirty="0">
              <a:latin typeface="Calibri" panose="020F0502020204030204" pitchFamily="34" charset="0"/>
            </a:endParaRPr>
          </a:p>
        </p:txBody>
      </p:sp>
      <p:sp>
        <p:nvSpPr>
          <p:cNvPr id="5" name="矩形 62467"/>
          <p:cNvSpPr>
            <a:spLocks noChangeArrowheads="1"/>
          </p:cNvSpPr>
          <p:nvPr/>
        </p:nvSpPr>
        <p:spPr bwMode="auto">
          <a:xfrm>
            <a:off x="10772869" y="6030897"/>
            <a:ext cx="931055" cy="528076"/>
          </a:xfrm>
          <a:prstGeom prst="rect">
            <a:avLst/>
          </a:prstGeom>
          <a:solidFill>
            <a:srgbClr val="5791CD"/>
          </a:solidFill>
          <a:ln w="28575">
            <a:solidFill>
              <a:srgbClr val="5791CD"/>
            </a:solidFill>
            <a:miter lim="800000"/>
          </a:ln>
        </p:spPr>
        <p:txBody>
          <a:bodyPr wrap="none" lIns="121917" tIns="60958" rIns="121917" bIns="60958"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0" hangingPunct="0"/>
            <a:r>
              <a:rPr lang="en-US" altLang="zh-CN"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2</a:t>
            </a:r>
            <a:r>
              <a:rPr lang="zh-CN" altLang="en-US"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区</a:t>
            </a:r>
          </a:p>
        </p:txBody>
      </p:sp>
      <p:graphicFrame>
        <p:nvGraphicFramePr>
          <p:cNvPr id="6" name="内容占位符 7"/>
          <p:cNvGraphicFramePr/>
          <p:nvPr/>
        </p:nvGraphicFramePr>
        <p:xfrm>
          <a:off x="3338658" y="2193356"/>
          <a:ext cx="2693652" cy="3620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圆角矩形标注 6"/>
          <p:cNvSpPr/>
          <p:nvPr/>
        </p:nvSpPr>
        <p:spPr>
          <a:xfrm>
            <a:off x="8860945" y="4981044"/>
            <a:ext cx="2771115" cy="608392"/>
          </a:xfrm>
          <a:prstGeom prst="wedgeRoundRectCallout">
            <a:avLst>
              <a:gd name="adj1" fmla="val -53421"/>
              <a:gd name="adj2" fmla="val 152684"/>
              <a:gd name="adj3" fmla="val 16667"/>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2700" b="1" noProof="1">
                <a:solidFill>
                  <a:srgbClr val="5791CD"/>
                </a:solidFill>
                <a:latin typeface="微软雅黑" panose="020B0503020204020204" pitchFamily="34" charset="-122"/>
                <a:ea typeface="微软雅黑" panose="020B0503020204020204" pitchFamily="34" charset="-122"/>
              </a:rPr>
              <a:t>中科院</a:t>
            </a:r>
            <a:r>
              <a:rPr lang="en-US" altLang="zh-CN" sz="2700" b="1" noProof="1">
                <a:solidFill>
                  <a:srgbClr val="5791CD"/>
                </a:solidFill>
                <a:latin typeface="微软雅黑" panose="020B0503020204020204" pitchFamily="34" charset="-122"/>
                <a:ea typeface="微软雅黑" panose="020B0503020204020204" pitchFamily="34" charset="-122"/>
              </a:rPr>
              <a:t>JCR</a:t>
            </a:r>
            <a:r>
              <a:rPr lang="zh-CN" altLang="en-US" sz="2700" b="1" noProof="1">
                <a:solidFill>
                  <a:srgbClr val="5791CD"/>
                </a:solidFill>
                <a:latin typeface="微软雅黑" panose="020B0503020204020204" pitchFamily="34" charset="-122"/>
                <a:ea typeface="微软雅黑" panose="020B0503020204020204" pitchFamily="34" charset="-122"/>
              </a:rPr>
              <a:t>分区</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7"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996287" y="380361"/>
            <a:ext cx="10992465" cy="6477639"/>
          </a:xfrm>
          <a:prstGeom prst="rect">
            <a:avLst/>
          </a:prstGeom>
          <a:noFill/>
          <a:ln w="9525">
            <a:noFill/>
            <a:miter lim="800000"/>
            <a:headEnd/>
            <a:tailEnd/>
          </a:ln>
        </p:spPr>
      </p:pic>
      <p:sp>
        <p:nvSpPr>
          <p:cNvPr id="3" name="Rectangle 2"/>
          <p:cNvSpPr>
            <a:spLocks noGrp="1" noChangeArrowheads="1"/>
          </p:cNvSpPr>
          <p:nvPr/>
        </p:nvSpPr>
        <p:spPr bwMode="auto">
          <a:xfrm>
            <a:off x="201949" y="600075"/>
            <a:ext cx="774700" cy="5367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2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期刊评价信息</a:t>
            </a:r>
          </a:p>
        </p:txBody>
      </p:sp>
      <p:sp>
        <p:nvSpPr>
          <p:cNvPr id="4" name="长方形 312"/>
          <p:cNvSpPr>
            <a:spLocks noChangeArrowheads="1"/>
          </p:cNvSpPr>
          <p:nvPr/>
        </p:nvSpPr>
        <p:spPr bwMode="auto">
          <a:xfrm>
            <a:off x="3466536" y="2302742"/>
            <a:ext cx="545911" cy="413173"/>
          </a:xfrm>
          <a:prstGeom prst="rect">
            <a:avLst/>
          </a:prstGeom>
          <a:noFill/>
          <a:ln w="25400">
            <a:solidFill>
              <a:schemeClr val="accent1"/>
            </a:solidFill>
            <a:miter lim="800000"/>
          </a:ln>
          <a:extLst>
            <a:ext uri="{909E8E84-426E-40DD-AFC4-6F175D3DCCD1}">
              <a14:hiddenFill xmlns:a14="http://schemas.microsoft.com/office/drawing/2010/main">
                <a:solidFill>
                  <a:srgbClr val="FFFFFF"/>
                </a:solidFill>
              </a14:hiddenFill>
            </a:ext>
          </a:extLst>
        </p:spPr>
        <p:txBody>
          <a:bodyPr lIns="120224" tIns="62652" rIns="120224" bIns="62652"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2700" dirty="0">
              <a:latin typeface="Calibri" panose="020F0502020204030204" pitchFamily="34" charset="0"/>
            </a:endParaRPr>
          </a:p>
        </p:txBody>
      </p:sp>
      <p:sp>
        <p:nvSpPr>
          <p:cNvPr id="6" name="长方形 312"/>
          <p:cNvSpPr>
            <a:spLocks noChangeArrowheads="1"/>
          </p:cNvSpPr>
          <p:nvPr/>
        </p:nvSpPr>
        <p:spPr bwMode="auto">
          <a:xfrm>
            <a:off x="4765503" y="6418504"/>
            <a:ext cx="7008779" cy="386080"/>
          </a:xfrm>
          <a:prstGeom prst="rect">
            <a:avLst/>
          </a:prstGeom>
          <a:noFill/>
          <a:ln w="25400">
            <a:solidFill>
              <a:schemeClr val="accent1"/>
            </a:solidFill>
            <a:miter lim="800000"/>
          </a:ln>
          <a:extLst>
            <a:ext uri="{909E8E84-426E-40DD-AFC4-6F175D3DCCD1}">
              <a14:hiddenFill xmlns:a14="http://schemas.microsoft.com/office/drawing/2010/main">
                <a:solidFill>
                  <a:srgbClr val="FFFFFF"/>
                </a:solidFill>
              </a14:hiddenFill>
            </a:ext>
          </a:extLst>
        </p:spPr>
        <p:txBody>
          <a:bodyPr lIns="120224" tIns="62652" rIns="120224" bIns="62652"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3200" dirty="0">
              <a:solidFill>
                <a:prstClr val="black"/>
              </a:solidFill>
              <a:latin typeface="Calibri" panose="020F0502020204030204" pitchFamily="34" charset="0"/>
            </a:endParaRPr>
          </a:p>
        </p:txBody>
      </p:sp>
      <p:sp>
        <p:nvSpPr>
          <p:cNvPr id="7" name="矩形 62467"/>
          <p:cNvSpPr>
            <a:spLocks noChangeArrowheads="1"/>
          </p:cNvSpPr>
          <p:nvPr/>
        </p:nvSpPr>
        <p:spPr bwMode="auto">
          <a:xfrm>
            <a:off x="10759221" y="6044545"/>
            <a:ext cx="931055" cy="528076"/>
          </a:xfrm>
          <a:prstGeom prst="rect">
            <a:avLst/>
          </a:prstGeom>
          <a:solidFill>
            <a:srgbClr val="5791CD"/>
          </a:solidFill>
          <a:ln w="28575">
            <a:solidFill>
              <a:srgbClr val="5791CD"/>
            </a:solidFill>
            <a:miter lim="800000"/>
          </a:ln>
        </p:spPr>
        <p:txBody>
          <a:bodyPr wrap="none" lIns="121917" tIns="60958" rIns="121917" bIns="60958"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0" hangingPunct="0"/>
            <a:r>
              <a:rPr lang="en-US" altLang="zh-CN"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区</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3"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7"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srcRect/>
          <a:stretch>
            <a:fillRect/>
          </a:stretch>
        </p:blipFill>
        <p:spPr bwMode="auto">
          <a:xfrm>
            <a:off x="1023582" y="245660"/>
            <a:ext cx="10959152" cy="6612339"/>
          </a:xfrm>
          <a:prstGeom prst="rect">
            <a:avLst/>
          </a:prstGeom>
          <a:noFill/>
          <a:ln w="9525">
            <a:noFill/>
            <a:miter lim="800000"/>
            <a:headEnd/>
            <a:tailEnd/>
          </a:ln>
        </p:spPr>
      </p:pic>
      <p:sp>
        <p:nvSpPr>
          <p:cNvPr id="13" name="Rectangle 2"/>
          <p:cNvSpPr>
            <a:spLocks noGrp="1" noChangeArrowheads="1"/>
          </p:cNvSpPr>
          <p:nvPr/>
        </p:nvSpPr>
        <p:spPr bwMode="auto">
          <a:xfrm>
            <a:off x="256541" y="600075"/>
            <a:ext cx="774700" cy="5367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2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期刊评价信息</a:t>
            </a:r>
          </a:p>
        </p:txBody>
      </p:sp>
      <p:sp>
        <p:nvSpPr>
          <p:cNvPr id="9" name="长方形 312"/>
          <p:cNvSpPr>
            <a:spLocks noChangeArrowheads="1"/>
          </p:cNvSpPr>
          <p:nvPr/>
        </p:nvSpPr>
        <p:spPr bwMode="auto">
          <a:xfrm>
            <a:off x="4888332" y="6350264"/>
            <a:ext cx="7008779" cy="386080"/>
          </a:xfrm>
          <a:prstGeom prst="rect">
            <a:avLst/>
          </a:prstGeom>
          <a:noFill/>
          <a:ln w="25400">
            <a:solidFill>
              <a:schemeClr val="accent1"/>
            </a:solidFill>
            <a:miter lim="800000"/>
          </a:ln>
          <a:extLst>
            <a:ext uri="{909E8E84-426E-40DD-AFC4-6F175D3DCCD1}">
              <a14:hiddenFill xmlns:a14="http://schemas.microsoft.com/office/drawing/2010/main">
                <a:solidFill>
                  <a:srgbClr val="FFFFFF"/>
                </a:solidFill>
              </a14:hiddenFill>
            </a:ext>
          </a:extLst>
        </p:spPr>
        <p:txBody>
          <a:bodyPr lIns="120224" tIns="62652" rIns="120224" bIns="62652"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3200" dirty="0">
              <a:solidFill>
                <a:prstClr val="black"/>
              </a:solidFill>
              <a:latin typeface="Calibri" panose="020F0502020204030204" pitchFamily="34" charset="0"/>
            </a:endParaRPr>
          </a:p>
        </p:txBody>
      </p:sp>
      <p:sp>
        <p:nvSpPr>
          <p:cNvPr id="3" name="长方形 312"/>
          <p:cNvSpPr>
            <a:spLocks noChangeArrowheads="1"/>
          </p:cNvSpPr>
          <p:nvPr/>
        </p:nvSpPr>
        <p:spPr bwMode="auto">
          <a:xfrm>
            <a:off x="7146133" y="2152616"/>
            <a:ext cx="1706880" cy="413173"/>
          </a:xfrm>
          <a:prstGeom prst="rect">
            <a:avLst/>
          </a:prstGeom>
          <a:noFill/>
          <a:ln w="25400">
            <a:solidFill>
              <a:schemeClr val="accent1"/>
            </a:solidFill>
            <a:miter lim="800000"/>
          </a:ln>
          <a:extLst>
            <a:ext uri="{909E8E84-426E-40DD-AFC4-6F175D3DCCD1}">
              <a14:hiddenFill xmlns:a14="http://schemas.microsoft.com/office/drawing/2010/main">
                <a:solidFill>
                  <a:srgbClr val="FFFFFF"/>
                </a:solidFill>
              </a14:hiddenFill>
            </a:ext>
          </a:extLst>
        </p:spPr>
        <p:txBody>
          <a:bodyPr lIns="120224" tIns="62652" rIns="120224" bIns="62652"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sz="2700" dirty="0">
              <a:latin typeface="Calibri" panose="020F0502020204030204" pitchFamily="34" charset="0"/>
            </a:endParaRPr>
          </a:p>
        </p:txBody>
      </p:sp>
      <p:sp>
        <p:nvSpPr>
          <p:cNvPr id="7" name="矩形 62467"/>
          <p:cNvSpPr>
            <a:spLocks noChangeArrowheads="1"/>
          </p:cNvSpPr>
          <p:nvPr/>
        </p:nvSpPr>
        <p:spPr bwMode="auto">
          <a:xfrm>
            <a:off x="10772869" y="6030897"/>
            <a:ext cx="931055" cy="528076"/>
          </a:xfrm>
          <a:prstGeom prst="rect">
            <a:avLst/>
          </a:prstGeom>
          <a:solidFill>
            <a:srgbClr val="5791CD"/>
          </a:solidFill>
          <a:ln w="28575">
            <a:solidFill>
              <a:srgbClr val="5791CD"/>
            </a:solidFill>
            <a:miter lim="800000"/>
          </a:ln>
        </p:spPr>
        <p:txBody>
          <a:bodyPr wrap="none" lIns="121917" tIns="60958" rIns="121917" bIns="60958"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0" hangingPunct="0"/>
            <a:r>
              <a:rPr lang="en-US" altLang="zh-CN"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区</a:t>
            </a:r>
          </a:p>
        </p:txBody>
      </p:sp>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3"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P spid="7"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928050" y="0"/>
            <a:ext cx="11122924" cy="6631605"/>
          </a:xfrm>
          <a:prstGeom prst="rect">
            <a:avLst/>
          </a:prstGeom>
          <a:noFill/>
          <a:ln w="9525">
            <a:noFill/>
            <a:miter lim="800000"/>
            <a:headEnd/>
            <a:tailEnd/>
          </a:ln>
        </p:spPr>
      </p:pic>
      <p:sp>
        <p:nvSpPr>
          <p:cNvPr id="7" name="矩形 6"/>
          <p:cNvSpPr/>
          <p:nvPr/>
        </p:nvSpPr>
        <p:spPr>
          <a:xfrm>
            <a:off x="993788" y="2456598"/>
            <a:ext cx="1367275" cy="161718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0" name="Rectangle 2"/>
          <p:cNvSpPr>
            <a:spLocks noGrp="1" noChangeArrowheads="1"/>
          </p:cNvSpPr>
          <p:nvPr/>
        </p:nvSpPr>
        <p:spPr bwMode="auto">
          <a:xfrm>
            <a:off x="161005" y="777499"/>
            <a:ext cx="774700" cy="5367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28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多个渠道获取期刊论文</a:t>
            </a:r>
          </a:p>
        </p:txBody>
      </p:sp>
      <p:sp>
        <p:nvSpPr>
          <p:cNvPr id="11" name="圆角矩形标注 10"/>
          <p:cNvSpPr/>
          <p:nvPr/>
        </p:nvSpPr>
        <p:spPr>
          <a:xfrm>
            <a:off x="1286790" y="4347136"/>
            <a:ext cx="2191658" cy="612648"/>
          </a:xfrm>
          <a:prstGeom prst="wedgeRoundRectCallout">
            <a:avLst>
              <a:gd name="adj1" fmla="val -39439"/>
              <a:gd name="adj2" fmla="val -85233"/>
              <a:gd name="adj3" fmla="val 16667"/>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获取期刊全文</a:t>
            </a:r>
          </a:p>
        </p:txBody>
      </p:sp>
      <p:pic>
        <p:nvPicPr>
          <p:cNvPr id="2051" name="Picture 3"/>
          <p:cNvPicPr>
            <a:picLocks noChangeAspect="1" noChangeArrowheads="1"/>
          </p:cNvPicPr>
          <p:nvPr/>
        </p:nvPicPr>
        <p:blipFill>
          <a:blip r:embed="rId3" cstate="print"/>
          <a:srcRect/>
          <a:stretch>
            <a:fillRect/>
          </a:stretch>
        </p:blipFill>
        <p:spPr bwMode="auto">
          <a:xfrm>
            <a:off x="941696" y="204715"/>
            <a:ext cx="11250304" cy="5943221"/>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928050" y="245660"/>
            <a:ext cx="11263950" cy="6380333"/>
          </a:xfrm>
          <a:prstGeom prst="rect">
            <a:avLst/>
          </a:prstGeom>
          <a:noFill/>
          <a:ln w="9525">
            <a:noFill/>
            <a:miter lim="800000"/>
            <a:headEnd/>
            <a:tailEnd/>
          </a:ln>
        </p:spPr>
      </p:pic>
      <p:sp>
        <p:nvSpPr>
          <p:cNvPr id="13" name="矩形 62467"/>
          <p:cNvSpPr>
            <a:spLocks noChangeArrowheads="1"/>
          </p:cNvSpPr>
          <p:nvPr/>
        </p:nvSpPr>
        <p:spPr bwMode="auto">
          <a:xfrm>
            <a:off x="6500671" y="757684"/>
            <a:ext cx="3011819" cy="774700"/>
          </a:xfrm>
          <a:prstGeom prst="rect">
            <a:avLst/>
          </a:prstGeom>
          <a:solidFill>
            <a:srgbClr val="5791CD"/>
          </a:solidFill>
          <a:ln w="28575">
            <a:solidFill>
              <a:schemeClr val="accent1"/>
            </a:solidFill>
            <a:miter lim="800000"/>
          </a:ln>
        </p:spPr>
        <p:txBody>
          <a:bodyPr wrap="none" lIns="121917" tIns="60958" rIns="121917" bIns="60958" anchor="ctr"/>
          <a:lstStyle>
            <a:lvl1pPr>
              <a:spcBef>
                <a:spcPts val="125"/>
              </a:spcBef>
              <a:buChar char="•"/>
              <a:defRPr sz="4200">
                <a:solidFill>
                  <a:schemeClr val="tx1"/>
                </a:solidFill>
                <a:latin typeface="Arial" panose="020B0604020202020204" pitchFamily="34" charset="0"/>
                <a:ea typeface="宋体" panose="02010600030101010101" pitchFamily="2" charset="-122"/>
              </a:defRPr>
            </a:lvl1pPr>
            <a:lvl2pPr marL="990600" indent="-379730">
              <a:spcBef>
                <a:spcPts val="125"/>
              </a:spcBef>
              <a:buChar char="–"/>
              <a:defRPr sz="3700">
                <a:solidFill>
                  <a:schemeClr val="tx1"/>
                </a:solidFill>
                <a:latin typeface="Arial" panose="020B0604020202020204" pitchFamily="34" charset="0"/>
                <a:ea typeface="宋体" panose="02010600030101010101" pitchFamily="2" charset="-122"/>
              </a:defRPr>
            </a:lvl2pPr>
            <a:lvl3pPr marL="1524000" indent="-303530">
              <a:spcBef>
                <a:spcPts val="125"/>
              </a:spcBef>
              <a:buChar char="•"/>
              <a:defRPr sz="3200">
                <a:solidFill>
                  <a:schemeClr val="tx1"/>
                </a:solidFill>
                <a:latin typeface="Arial" panose="020B0604020202020204" pitchFamily="34" charset="0"/>
                <a:ea typeface="宋体" panose="02010600030101010101" pitchFamily="2" charset="-122"/>
              </a:defRPr>
            </a:lvl3pPr>
            <a:lvl4pPr marL="2133600" indent="-303530">
              <a:spcBef>
                <a:spcPts val="125"/>
              </a:spcBef>
              <a:buChar char="–"/>
              <a:defRPr sz="2600">
                <a:solidFill>
                  <a:schemeClr val="tx1"/>
                </a:solidFill>
                <a:latin typeface="Arial" panose="020B0604020202020204" pitchFamily="34" charset="0"/>
                <a:ea typeface="宋体" panose="02010600030101010101" pitchFamily="2" charset="-122"/>
              </a:defRPr>
            </a:lvl4pPr>
            <a:lvl5pPr marL="2743200" indent="-303530">
              <a:spcBef>
                <a:spcPts val="125"/>
              </a:spcBef>
              <a:buChar char="»"/>
              <a:defRPr sz="2600">
                <a:solidFill>
                  <a:schemeClr val="tx1"/>
                </a:solidFill>
                <a:latin typeface="Arial" panose="020B0604020202020204" pitchFamily="34" charset="0"/>
                <a:ea typeface="宋体" panose="02010600030101010101" pitchFamily="2" charset="-122"/>
              </a:defRPr>
            </a:lvl5pPr>
            <a:lvl6pPr marL="32004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6pPr>
            <a:lvl7pPr marL="36576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7pPr>
            <a:lvl8pPr marL="41148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8pPr>
            <a:lvl9pPr marL="45720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期刊的年卷期</a:t>
            </a:r>
          </a:p>
        </p:txBody>
      </p:sp>
      <p:sp>
        <p:nvSpPr>
          <p:cNvPr id="16" name="矩形 62467"/>
          <p:cNvSpPr>
            <a:spLocks noChangeArrowheads="1"/>
          </p:cNvSpPr>
          <p:nvPr/>
        </p:nvSpPr>
        <p:spPr bwMode="auto">
          <a:xfrm>
            <a:off x="6144399" y="2580934"/>
            <a:ext cx="4146013" cy="774700"/>
          </a:xfrm>
          <a:prstGeom prst="rect">
            <a:avLst/>
          </a:prstGeom>
          <a:solidFill>
            <a:srgbClr val="5791CD"/>
          </a:solidFill>
          <a:ln w="28575">
            <a:solidFill>
              <a:schemeClr val="accent1"/>
            </a:solidFill>
            <a:miter lim="800000"/>
          </a:ln>
        </p:spPr>
        <p:txBody>
          <a:bodyPr wrap="none" lIns="121917" tIns="60958" rIns="121917" bIns="60958" anchor="ctr"/>
          <a:lstStyle>
            <a:lvl1pPr>
              <a:spcBef>
                <a:spcPts val="125"/>
              </a:spcBef>
              <a:buChar char="•"/>
              <a:defRPr sz="4200">
                <a:solidFill>
                  <a:schemeClr val="tx1"/>
                </a:solidFill>
                <a:latin typeface="Arial" panose="020B0604020202020204" pitchFamily="34" charset="0"/>
                <a:ea typeface="宋体" panose="02010600030101010101" pitchFamily="2" charset="-122"/>
              </a:defRPr>
            </a:lvl1pPr>
            <a:lvl2pPr marL="990600" indent="-379730">
              <a:spcBef>
                <a:spcPts val="125"/>
              </a:spcBef>
              <a:buChar char="–"/>
              <a:defRPr sz="3700">
                <a:solidFill>
                  <a:schemeClr val="tx1"/>
                </a:solidFill>
                <a:latin typeface="Arial" panose="020B0604020202020204" pitchFamily="34" charset="0"/>
                <a:ea typeface="宋体" panose="02010600030101010101" pitchFamily="2" charset="-122"/>
              </a:defRPr>
            </a:lvl2pPr>
            <a:lvl3pPr marL="1524000" indent="-303530">
              <a:spcBef>
                <a:spcPts val="125"/>
              </a:spcBef>
              <a:buChar char="•"/>
              <a:defRPr sz="3200">
                <a:solidFill>
                  <a:schemeClr val="tx1"/>
                </a:solidFill>
                <a:latin typeface="Arial" panose="020B0604020202020204" pitchFamily="34" charset="0"/>
                <a:ea typeface="宋体" panose="02010600030101010101" pitchFamily="2" charset="-122"/>
              </a:defRPr>
            </a:lvl3pPr>
            <a:lvl4pPr marL="2133600" indent="-303530">
              <a:spcBef>
                <a:spcPts val="125"/>
              </a:spcBef>
              <a:buChar char="–"/>
              <a:defRPr sz="2600">
                <a:solidFill>
                  <a:schemeClr val="tx1"/>
                </a:solidFill>
                <a:latin typeface="Arial" panose="020B0604020202020204" pitchFamily="34" charset="0"/>
                <a:ea typeface="宋体" panose="02010600030101010101" pitchFamily="2" charset="-122"/>
              </a:defRPr>
            </a:lvl4pPr>
            <a:lvl5pPr marL="2743200" indent="-303530">
              <a:spcBef>
                <a:spcPts val="125"/>
              </a:spcBef>
              <a:buChar char="»"/>
              <a:defRPr sz="2600">
                <a:solidFill>
                  <a:schemeClr val="tx1"/>
                </a:solidFill>
                <a:latin typeface="Arial" panose="020B0604020202020204" pitchFamily="34" charset="0"/>
                <a:ea typeface="宋体" panose="02010600030101010101" pitchFamily="2" charset="-122"/>
              </a:defRPr>
            </a:lvl5pPr>
            <a:lvl6pPr marL="32004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6pPr>
            <a:lvl7pPr marL="36576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7pPr>
            <a:lvl8pPr marL="41148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8pPr>
            <a:lvl9pPr marL="45720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期刊投稿指南等信息</a:t>
            </a:r>
          </a:p>
        </p:txBody>
      </p:sp>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1000"/>
                                        <p:tgtEl>
                                          <p:spTgt spid="2051"/>
                                        </p:tgtEl>
                                      </p:cBhvr>
                                    </p:animEffect>
                                    <p:anim calcmode="lin" valueType="num">
                                      <p:cBhvr>
                                        <p:cTn id="21" dur="1000" fill="hold"/>
                                        <p:tgtEl>
                                          <p:spTgt spid="2051"/>
                                        </p:tgtEl>
                                        <p:attrNameLst>
                                          <p:attrName>ppt_x</p:attrName>
                                        </p:attrNameLst>
                                      </p:cBhvr>
                                      <p:tavLst>
                                        <p:tav tm="0">
                                          <p:val>
                                            <p:strVal val="#ppt_x"/>
                                          </p:val>
                                        </p:tav>
                                        <p:tav tm="100000">
                                          <p:val>
                                            <p:strVal val="#ppt_x"/>
                                          </p:val>
                                        </p:tav>
                                      </p:tavLst>
                                    </p:anim>
                                    <p:anim calcmode="lin" valueType="num">
                                      <p:cBhvr>
                                        <p:cTn id="22"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animEffect transition="in" filter="fade">
                                      <p:cBhvr>
                                        <p:cTn id="27" dur="1000"/>
                                        <p:tgtEl>
                                          <p:spTgt spid="2053"/>
                                        </p:tgtEl>
                                      </p:cBhvr>
                                    </p:animEffect>
                                    <p:anim calcmode="lin" valueType="num">
                                      <p:cBhvr>
                                        <p:cTn id="28" dur="1000" fill="hold"/>
                                        <p:tgtEl>
                                          <p:spTgt spid="2053"/>
                                        </p:tgtEl>
                                        <p:attrNameLst>
                                          <p:attrName>ppt_x</p:attrName>
                                        </p:attrNameLst>
                                      </p:cBhvr>
                                      <p:tavLst>
                                        <p:tav tm="0">
                                          <p:val>
                                            <p:strVal val="#ppt_x"/>
                                          </p:val>
                                        </p:tav>
                                        <p:tav tm="100000">
                                          <p:val>
                                            <p:strVal val="#ppt_x"/>
                                          </p:val>
                                        </p:tav>
                                      </p:tavLst>
                                    </p:anim>
                                    <p:anim calcmode="lin" valueType="num">
                                      <p:cBhvr>
                                        <p:cTn id="29"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linds(horizontal)">
                                      <p:cBhvr>
                                        <p:cTn id="34" dur="500"/>
                                        <p:tgtEl>
                                          <p:spTgt spid="13"/>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bldLvl="0" animBg="1"/>
      <p:bldP spid="16"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037230" y="177421"/>
            <a:ext cx="10904561" cy="6223379"/>
          </a:xfrm>
          <a:prstGeom prst="rect">
            <a:avLst/>
          </a:prstGeom>
          <a:noFill/>
          <a:ln w="9525">
            <a:noFill/>
            <a:miter lim="800000"/>
            <a:headEnd/>
            <a:tailEnd/>
          </a:ln>
        </p:spPr>
      </p:pic>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3" name="矩形 2"/>
          <p:cNvSpPr/>
          <p:nvPr/>
        </p:nvSpPr>
        <p:spPr>
          <a:xfrm>
            <a:off x="3060796" y="245659"/>
            <a:ext cx="1006243" cy="48005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6" name="矩形 5"/>
          <p:cNvSpPr/>
          <p:nvPr/>
        </p:nvSpPr>
        <p:spPr>
          <a:xfrm>
            <a:off x="4667013" y="341193"/>
            <a:ext cx="4026611" cy="640574"/>
          </a:xfrm>
          <a:prstGeom prst="rect">
            <a:avLst/>
          </a:prstGeom>
          <a:solidFill>
            <a:srgbClr val="5791CD"/>
          </a:solidFill>
          <a:ln>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700" b="1" dirty="0">
                <a:latin typeface="微软雅黑" panose="020B0503020204020204" pitchFamily="34" charset="-122"/>
                <a:ea typeface="微软雅黑" panose="020B0503020204020204" pitchFamily="34" charset="-122"/>
              </a:rPr>
              <a:t>这本期刊近两年最新文章</a:t>
            </a:r>
          </a:p>
        </p:txBody>
      </p:sp>
      <p:sp>
        <p:nvSpPr>
          <p:cNvPr id="7" name="Rectangle 2"/>
          <p:cNvSpPr>
            <a:spLocks noGrp="1" noChangeArrowheads="1"/>
          </p:cNvSpPr>
          <p:nvPr/>
        </p:nvSpPr>
        <p:spPr bwMode="auto">
          <a:xfrm>
            <a:off x="256541" y="600075"/>
            <a:ext cx="774700" cy="5367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28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多个渠道获取期刊论文</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982640" y="1"/>
            <a:ext cx="10959152" cy="6699250"/>
          </a:xfrm>
          <a:prstGeom prst="rect">
            <a:avLst/>
          </a:prstGeom>
          <a:noFill/>
          <a:ln w="9525">
            <a:noFill/>
            <a:miter lim="800000"/>
            <a:headEnd/>
            <a:tailEnd/>
          </a:ln>
        </p:spPr>
      </p:pic>
      <p:sp>
        <p:nvSpPr>
          <p:cNvPr id="2" name="Rectangle 2"/>
          <p:cNvSpPr>
            <a:spLocks noGrp="1" noChangeArrowheads="1"/>
          </p:cNvSpPr>
          <p:nvPr/>
        </p:nvSpPr>
        <p:spPr bwMode="auto">
          <a:xfrm>
            <a:off x="201949" y="600075"/>
            <a:ext cx="774700" cy="5367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2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期刊主题词分析</a:t>
            </a:r>
          </a:p>
        </p:txBody>
      </p:sp>
      <p:sp>
        <p:nvSpPr>
          <p:cNvPr id="5" name="圆角矩形 4"/>
          <p:cNvSpPr/>
          <p:nvPr/>
        </p:nvSpPr>
        <p:spPr>
          <a:xfrm>
            <a:off x="4133416" y="192409"/>
            <a:ext cx="1721474" cy="604403"/>
          </a:xfrm>
          <a:prstGeom prst="roundRect">
            <a:avLst>
              <a:gd name="adj" fmla="val 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700" b="1" dirty="0">
                <a:solidFill>
                  <a:srgbClr val="5791CD"/>
                </a:solidFill>
                <a:latin typeface="微软雅黑" panose="020B0503020204020204" pitchFamily="34" charset="-122"/>
                <a:ea typeface="微软雅黑" panose="020B0503020204020204" pitchFamily="34" charset="-122"/>
              </a:rPr>
              <a:t>主题频次</a:t>
            </a:r>
          </a:p>
        </p:txBody>
      </p:sp>
      <p:sp>
        <p:nvSpPr>
          <p:cNvPr id="6" name="矩形 62467"/>
          <p:cNvSpPr>
            <a:spLocks noChangeArrowheads="1"/>
          </p:cNvSpPr>
          <p:nvPr/>
        </p:nvSpPr>
        <p:spPr bwMode="auto">
          <a:xfrm>
            <a:off x="3815891" y="1078174"/>
            <a:ext cx="7026281" cy="638212"/>
          </a:xfrm>
          <a:prstGeom prst="rect">
            <a:avLst/>
          </a:prstGeom>
          <a:solidFill>
            <a:srgbClr val="5791CD"/>
          </a:solidFill>
          <a:ln w="28575">
            <a:solidFill>
              <a:srgbClr val="5791CD"/>
            </a:solidFill>
            <a:miter lim="800000"/>
          </a:ln>
        </p:spPr>
        <p:txBody>
          <a:bodyPr wrap="none" lIns="121917" tIns="60958" rIns="121917" bIns="60958" anchor="ctr"/>
          <a:lstStyle>
            <a:lvl1pPr>
              <a:spcBef>
                <a:spcPts val="125"/>
              </a:spcBef>
              <a:buChar char="•"/>
              <a:defRPr sz="4200">
                <a:solidFill>
                  <a:schemeClr val="tx1"/>
                </a:solidFill>
                <a:latin typeface="Arial" panose="020B0604020202020204" pitchFamily="34" charset="0"/>
                <a:ea typeface="宋体" panose="02010600030101010101" pitchFamily="2" charset="-122"/>
              </a:defRPr>
            </a:lvl1pPr>
            <a:lvl2pPr marL="990600" indent="-379730">
              <a:spcBef>
                <a:spcPts val="125"/>
              </a:spcBef>
              <a:buChar char="–"/>
              <a:defRPr sz="3700">
                <a:solidFill>
                  <a:schemeClr val="tx1"/>
                </a:solidFill>
                <a:latin typeface="Arial" panose="020B0604020202020204" pitchFamily="34" charset="0"/>
                <a:ea typeface="宋体" panose="02010600030101010101" pitchFamily="2" charset="-122"/>
              </a:defRPr>
            </a:lvl2pPr>
            <a:lvl3pPr marL="1524000" indent="-303530">
              <a:spcBef>
                <a:spcPts val="125"/>
              </a:spcBef>
              <a:buChar char="•"/>
              <a:defRPr sz="3200">
                <a:solidFill>
                  <a:schemeClr val="tx1"/>
                </a:solidFill>
                <a:latin typeface="Arial" panose="020B0604020202020204" pitchFamily="34" charset="0"/>
                <a:ea typeface="宋体" panose="02010600030101010101" pitchFamily="2" charset="-122"/>
              </a:defRPr>
            </a:lvl3pPr>
            <a:lvl4pPr marL="2133600" indent="-303530">
              <a:spcBef>
                <a:spcPts val="125"/>
              </a:spcBef>
              <a:buChar char="–"/>
              <a:defRPr sz="2600">
                <a:solidFill>
                  <a:schemeClr val="tx1"/>
                </a:solidFill>
                <a:latin typeface="Arial" panose="020B0604020202020204" pitchFamily="34" charset="0"/>
                <a:ea typeface="宋体" panose="02010600030101010101" pitchFamily="2" charset="-122"/>
              </a:defRPr>
            </a:lvl4pPr>
            <a:lvl5pPr marL="2743200" indent="-303530">
              <a:spcBef>
                <a:spcPts val="125"/>
              </a:spcBef>
              <a:buChar char="»"/>
              <a:defRPr sz="2600">
                <a:solidFill>
                  <a:schemeClr val="tx1"/>
                </a:solidFill>
                <a:latin typeface="Arial" panose="020B0604020202020204" pitchFamily="34" charset="0"/>
                <a:ea typeface="宋体" panose="02010600030101010101" pitchFamily="2" charset="-122"/>
              </a:defRPr>
            </a:lvl5pPr>
            <a:lvl6pPr marL="32004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6pPr>
            <a:lvl7pPr marL="36576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7pPr>
            <a:lvl8pPr marL="41148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8pPr>
            <a:lvl9pPr marL="45720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2800" b="1" dirty="0">
                <a:solidFill>
                  <a:schemeClr val="bg1"/>
                </a:solidFill>
                <a:latin typeface="Calibri" panose="020F0502020204030204" pitchFamily="34" charset="0"/>
                <a:ea typeface="微软雅黑" panose="020B0503020204020204" pitchFamily="34" charset="-122"/>
                <a:sym typeface="Arial" panose="020B0604020202020204" pitchFamily="34" charset="0"/>
              </a:rPr>
              <a:t>主题词发文频次、与其他主题的共现频次</a:t>
            </a:r>
          </a:p>
        </p:txBody>
      </p:sp>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564873" y="186732"/>
            <a:ext cx="9551987" cy="4410075"/>
          </a:xfrm>
          <a:prstGeom prst="rect">
            <a:avLst/>
          </a:prstGeom>
          <a:noFill/>
          <a:ln w="9525">
            <a:noFill/>
            <a:miter lim="800000"/>
            <a:headEnd/>
            <a:tailEnd/>
          </a:ln>
        </p:spPr>
      </p:pic>
      <p:sp>
        <p:nvSpPr>
          <p:cNvPr id="2" name="Rectangle 2"/>
          <p:cNvSpPr>
            <a:spLocks noGrp="1" noChangeArrowheads="1"/>
          </p:cNvSpPr>
          <p:nvPr/>
        </p:nvSpPr>
        <p:spPr bwMode="auto">
          <a:xfrm>
            <a:off x="183286" y="608542"/>
            <a:ext cx="774700" cy="5367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200" b="1" dirty="0">
                <a:solidFill>
                  <a:schemeClr val="accent1"/>
                </a:solidFill>
                <a:latin typeface="微软雅黑" panose="020B0503020204020204" pitchFamily="34" charset="-122"/>
                <a:ea typeface="微软雅黑" panose="020B0503020204020204" pitchFamily="34" charset="-122"/>
                <a:sym typeface="宋体" panose="02010600030101010101" pitchFamily="2" charset="-122"/>
              </a:rPr>
              <a:t>期刊主题词分析</a:t>
            </a:r>
          </a:p>
        </p:txBody>
      </p:sp>
      <p:sp>
        <p:nvSpPr>
          <p:cNvPr id="8" name="矩形 62467"/>
          <p:cNvSpPr>
            <a:spLocks noChangeArrowheads="1"/>
          </p:cNvSpPr>
          <p:nvPr/>
        </p:nvSpPr>
        <p:spPr bwMode="auto">
          <a:xfrm>
            <a:off x="3944321" y="406830"/>
            <a:ext cx="6630745" cy="581025"/>
          </a:xfrm>
          <a:prstGeom prst="rect">
            <a:avLst/>
          </a:prstGeom>
          <a:solidFill>
            <a:srgbClr val="5791CD"/>
          </a:solidFill>
          <a:ln w="28575">
            <a:solidFill>
              <a:srgbClr val="5791CD"/>
            </a:solidFill>
            <a:miter lim="800000"/>
          </a:ln>
        </p:spPr>
        <p:txBody>
          <a:bodyPr wrap="none" lIns="121917" tIns="60958" rIns="121917" bIns="60958" anchor="ctr"/>
          <a:lstStyle>
            <a:lvl1pPr>
              <a:spcBef>
                <a:spcPts val="125"/>
              </a:spcBef>
              <a:buChar char="•"/>
              <a:defRPr sz="4200">
                <a:solidFill>
                  <a:schemeClr val="tx1"/>
                </a:solidFill>
                <a:latin typeface="Arial" panose="020B0604020202020204" pitchFamily="34" charset="0"/>
                <a:ea typeface="宋体" panose="02010600030101010101" pitchFamily="2" charset="-122"/>
              </a:defRPr>
            </a:lvl1pPr>
            <a:lvl2pPr marL="990600" indent="-379730">
              <a:spcBef>
                <a:spcPts val="125"/>
              </a:spcBef>
              <a:buChar char="–"/>
              <a:defRPr sz="3700">
                <a:solidFill>
                  <a:schemeClr val="tx1"/>
                </a:solidFill>
                <a:latin typeface="Arial" panose="020B0604020202020204" pitchFamily="34" charset="0"/>
                <a:ea typeface="宋体" panose="02010600030101010101" pitchFamily="2" charset="-122"/>
              </a:defRPr>
            </a:lvl2pPr>
            <a:lvl3pPr marL="1524000" indent="-303530">
              <a:spcBef>
                <a:spcPts val="125"/>
              </a:spcBef>
              <a:buChar char="•"/>
              <a:defRPr sz="3200">
                <a:solidFill>
                  <a:schemeClr val="tx1"/>
                </a:solidFill>
                <a:latin typeface="Arial" panose="020B0604020202020204" pitchFamily="34" charset="0"/>
                <a:ea typeface="宋体" panose="02010600030101010101" pitchFamily="2" charset="-122"/>
              </a:defRPr>
            </a:lvl3pPr>
            <a:lvl4pPr marL="2133600" indent="-303530">
              <a:spcBef>
                <a:spcPts val="125"/>
              </a:spcBef>
              <a:buChar char="–"/>
              <a:defRPr sz="2600">
                <a:solidFill>
                  <a:schemeClr val="tx1"/>
                </a:solidFill>
                <a:latin typeface="Arial" panose="020B0604020202020204" pitchFamily="34" charset="0"/>
                <a:ea typeface="宋体" panose="02010600030101010101" pitchFamily="2" charset="-122"/>
              </a:defRPr>
            </a:lvl4pPr>
            <a:lvl5pPr marL="2743200" indent="-303530">
              <a:spcBef>
                <a:spcPts val="125"/>
              </a:spcBef>
              <a:buChar char="»"/>
              <a:defRPr sz="2600">
                <a:solidFill>
                  <a:schemeClr val="tx1"/>
                </a:solidFill>
                <a:latin typeface="Arial" panose="020B0604020202020204" pitchFamily="34" charset="0"/>
                <a:ea typeface="宋体" panose="02010600030101010101" pitchFamily="2" charset="-122"/>
              </a:defRPr>
            </a:lvl5pPr>
            <a:lvl6pPr marL="32004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6pPr>
            <a:lvl7pPr marL="36576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7pPr>
            <a:lvl8pPr marL="41148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8pPr>
            <a:lvl9pPr marL="45720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2400" b="1" dirty="0">
                <a:solidFill>
                  <a:schemeClr val="bg1"/>
                </a:solidFill>
                <a:latin typeface="Calibri" panose="020F0502020204030204" pitchFamily="34" charset="0"/>
                <a:ea typeface="微软雅黑" panose="020B0503020204020204" pitchFamily="34" charset="-122"/>
                <a:sym typeface="Arial" panose="020B0604020202020204" pitchFamily="34" charset="0"/>
              </a:rPr>
              <a:t>该主题词在这本期刊不同年份的发文频次</a:t>
            </a:r>
          </a:p>
        </p:txBody>
      </p:sp>
      <p:pic>
        <p:nvPicPr>
          <p:cNvPr id="4" name="Picture 3"/>
          <p:cNvPicPr>
            <a:picLocks noChangeAspect="1" noChangeArrowheads="1"/>
          </p:cNvPicPr>
          <p:nvPr/>
        </p:nvPicPr>
        <p:blipFill>
          <a:blip r:embed="rId3" cstate="print"/>
          <a:srcRect/>
          <a:stretch>
            <a:fillRect/>
          </a:stretch>
        </p:blipFill>
        <p:spPr bwMode="auto">
          <a:xfrm>
            <a:off x="1719619" y="1924334"/>
            <a:ext cx="9307772" cy="4490113"/>
          </a:xfrm>
          <a:prstGeom prst="rect">
            <a:avLst/>
          </a:prstGeom>
          <a:noFill/>
          <a:ln w="9525">
            <a:noFill/>
            <a:miter lim="800000"/>
            <a:headEnd/>
            <a:tailEnd/>
          </a:ln>
        </p:spPr>
      </p:pic>
      <p:sp>
        <p:nvSpPr>
          <p:cNvPr id="11" name="矩形 62467"/>
          <p:cNvSpPr>
            <a:spLocks noChangeArrowheads="1"/>
          </p:cNvSpPr>
          <p:nvPr/>
        </p:nvSpPr>
        <p:spPr bwMode="auto">
          <a:xfrm>
            <a:off x="4989583" y="2840021"/>
            <a:ext cx="4490008" cy="581025"/>
          </a:xfrm>
          <a:prstGeom prst="rect">
            <a:avLst/>
          </a:prstGeom>
          <a:solidFill>
            <a:srgbClr val="5791CD"/>
          </a:solidFill>
          <a:ln w="28575">
            <a:solidFill>
              <a:srgbClr val="5791CD"/>
            </a:solidFill>
            <a:miter lim="800000"/>
          </a:ln>
        </p:spPr>
        <p:txBody>
          <a:bodyPr wrap="none" lIns="121917" tIns="60958" rIns="121917" bIns="60958" anchor="ctr"/>
          <a:lstStyle>
            <a:lvl1pPr>
              <a:spcBef>
                <a:spcPts val="125"/>
              </a:spcBef>
              <a:buChar char="•"/>
              <a:defRPr sz="4200">
                <a:solidFill>
                  <a:schemeClr val="tx1"/>
                </a:solidFill>
                <a:latin typeface="Arial" panose="020B0604020202020204" pitchFamily="34" charset="0"/>
                <a:ea typeface="宋体" panose="02010600030101010101" pitchFamily="2" charset="-122"/>
              </a:defRPr>
            </a:lvl1pPr>
            <a:lvl2pPr marL="990600" indent="-379730">
              <a:spcBef>
                <a:spcPts val="125"/>
              </a:spcBef>
              <a:buChar char="–"/>
              <a:defRPr sz="3700">
                <a:solidFill>
                  <a:schemeClr val="tx1"/>
                </a:solidFill>
                <a:latin typeface="Arial" panose="020B0604020202020204" pitchFamily="34" charset="0"/>
                <a:ea typeface="宋体" panose="02010600030101010101" pitchFamily="2" charset="-122"/>
              </a:defRPr>
            </a:lvl2pPr>
            <a:lvl3pPr marL="1524000" indent="-303530">
              <a:spcBef>
                <a:spcPts val="125"/>
              </a:spcBef>
              <a:buChar char="•"/>
              <a:defRPr sz="3200">
                <a:solidFill>
                  <a:schemeClr val="tx1"/>
                </a:solidFill>
                <a:latin typeface="Arial" panose="020B0604020202020204" pitchFamily="34" charset="0"/>
                <a:ea typeface="宋体" panose="02010600030101010101" pitchFamily="2" charset="-122"/>
              </a:defRPr>
            </a:lvl3pPr>
            <a:lvl4pPr marL="2133600" indent="-303530">
              <a:spcBef>
                <a:spcPts val="125"/>
              </a:spcBef>
              <a:buChar char="–"/>
              <a:defRPr sz="2600">
                <a:solidFill>
                  <a:schemeClr val="tx1"/>
                </a:solidFill>
                <a:latin typeface="Arial" panose="020B0604020202020204" pitchFamily="34" charset="0"/>
                <a:ea typeface="宋体" panose="02010600030101010101" pitchFamily="2" charset="-122"/>
              </a:defRPr>
            </a:lvl4pPr>
            <a:lvl5pPr marL="2743200" indent="-303530">
              <a:spcBef>
                <a:spcPts val="125"/>
              </a:spcBef>
              <a:buChar char="»"/>
              <a:defRPr sz="2600">
                <a:solidFill>
                  <a:schemeClr val="tx1"/>
                </a:solidFill>
                <a:latin typeface="Arial" panose="020B0604020202020204" pitchFamily="34" charset="0"/>
                <a:ea typeface="宋体" panose="02010600030101010101" pitchFamily="2" charset="-122"/>
              </a:defRPr>
            </a:lvl5pPr>
            <a:lvl6pPr marL="32004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6pPr>
            <a:lvl7pPr marL="36576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7pPr>
            <a:lvl8pPr marL="41148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8pPr>
            <a:lvl9pPr marL="45720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2400" b="1" dirty="0">
                <a:solidFill>
                  <a:schemeClr val="bg1"/>
                </a:solidFill>
                <a:latin typeface="Calibri" panose="020F0502020204030204" pitchFamily="34" charset="0"/>
                <a:ea typeface="微软雅黑" panose="020B0503020204020204" pitchFamily="34" charset="-122"/>
                <a:sym typeface="Arial" panose="020B0604020202020204" pitchFamily="34" charset="0"/>
              </a:rPr>
              <a:t>该主题词的相关发文期刊</a:t>
            </a:r>
          </a:p>
        </p:txBody>
      </p:sp>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3"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137313" y="0"/>
            <a:ext cx="9752013" cy="4476750"/>
          </a:xfrm>
          <a:prstGeom prst="rect">
            <a:avLst/>
          </a:prstGeom>
          <a:noFill/>
          <a:ln w="9525">
            <a:noFill/>
            <a:miter lim="800000"/>
            <a:headEnd/>
            <a:tailEnd/>
          </a:ln>
        </p:spPr>
      </p:pic>
      <p:sp>
        <p:nvSpPr>
          <p:cNvPr id="4" name="矩形 62467"/>
          <p:cNvSpPr>
            <a:spLocks noChangeArrowheads="1"/>
          </p:cNvSpPr>
          <p:nvPr/>
        </p:nvSpPr>
        <p:spPr bwMode="auto">
          <a:xfrm>
            <a:off x="3320204" y="861108"/>
            <a:ext cx="7869443" cy="571494"/>
          </a:xfrm>
          <a:prstGeom prst="rect">
            <a:avLst/>
          </a:prstGeom>
          <a:solidFill>
            <a:srgbClr val="5791CD"/>
          </a:solidFill>
          <a:ln w="28575">
            <a:solidFill>
              <a:srgbClr val="5791CD"/>
            </a:solidFill>
            <a:miter lim="800000"/>
          </a:ln>
        </p:spPr>
        <p:txBody>
          <a:bodyPr wrap="none" lIns="121917" tIns="60958" rIns="121917" bIns="60958" anchor="ctr"/>
          <a:lstStyle>
            <a:lvl1pPr>
              <a:spcBef>
                <a:spcPts val="125"/>
              </a:spcBef>
              <a:buChar char="•"/>
              <a:defRPr sz="4200">
                <a:solidFill>
                  <a:schemeClr val="tx1"/>
                </a:solidFill>
                <a:latin typeface="Arial" panose="020B0604020202020204" pitchFamily="34" charset="0"/>
                <a:ea typeface="宋体" panose="02010600030101010101" pitchFamily="2" charset="-122"/>
              </a:defRPr>
            </a:lvl1pPr>
            <a:lvl2pPr marL="990600" indent="-379730">
              <a:spcBef>
                <a:spcPts val="125"/>
              </a:spcBef>
              <a:buChar char="–"/>
              <a:defRPr sz="3700">
                <a:solidFill>
                  <a:schemeClr val="tx1"/>
                </a:solidFill>
                <a:latin typeface="Arial" panose="020B0604020202020204" pitchFamily="34" charset="0"/>
                <a:ea typeface="宋体" panose="02010600030101010101" pitchFamily="2" charset="-122"/>
              </a:defRPr>
            </a:lvl2pPr>
            <a:lvl3pPr marL="1524000" indent="-303530">
              <a:spcBef>
                <a:spcPts val="125"/>
              </a:spcBef>
              <a:buChar char="•"/>
              <a:defRPr sz="3200">
                <a:solidFill>
                  <a:schemeClr val="tx1"/>
                </a:solidFill>
                <a:latin typeface="Arial" panose="020B0604020202020204" pitchFamily="34" charset="0"/>
                <a:ea typeface="宋体" panose="02010600030101010101" pitchFamily="2" charset="-122"/>
              </a:defRPr>
            </a:lvl3pPr>
            <a:lvl4pPr marL="2133600" indent="-303530">
              <a:spcBef>
                <a:spcPts val="125"/>
              </a:spcBef>
              <a:buChar char="–"/>
              <a:defRPr sz="2600">
                <a:solidFill>
                  <a:schemeClr val="tx1"/>
                </a:solidFill>
                <a:latin typeface="Arial" panose="020B0604020202020204" pitchFamily="34" charset="0"/>
                <a:ea typeface="宋体" panose="02010600030101010101" pitchFamily="2" charset="-122"/>
              </a:defRPr>
            </a:lvl4pPr>
            <a:lvl5pPr marL="2743200" indent="-303530">
              <a:spcBef>
                <a:spcPts val="125"/>
              </a:spcBef>
              <a:buChar char="»"/>
              <a:defRPr sz="2600">
                <a:solidFill>
                  <a:schemeClr val="tx1"/>
                </a:solidFill>
                <a:latin typeface="Arial" panose="020B0604020202020204" pitchFamily="34" charset="0"/>
                <a:ea typeface="宋体" panose="02010600030101010101" pitchFamily="2" charset="-122"/>
              </a:defRPr>
            </a:lvl5pPr>
            <a:lvl6pPr marL="32004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6pPr>
            <a:lvl7pPr marL="36576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7pPr>
            <a:lvl8pPr marL="41148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8pPr>
            <a:lvl9pPr marL="45720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3200" b="1" dirty="0">
                <a:solidFill>
                  <a:schemeClr val="bg1"/>
                </a:solidFill>
                <a:latin typeface="Calibri" panose="020F0502020204030204" pitchFamily="34" charset="0"/>
                <a:ea typeface="微软雅黑" panose="020B0503020204020204" pitchFamily="34" charset="-122"/>
                <a:sym typeface="Arial" panose="020B0604020202020204" pitchFamily="34" charset="0"/>
              </a:rPr>
              <a:t>该本期刊的主题词在不同年份的发文频次</a:t>
            </a:r>
          </a:p>
        </p:txBody>
      </p:sp>
      <p:sp>
        <p:nvSpPr>
          <p:cNvPr id="6" name="Rectangle 2"/>
          <p:cNvSpPr>
            <a:spLocks noGrp="1" noChangeArrowheads="1"/>
          </p:cNvSpPr>
          <p:nvPr/>
        </p:nvSpPr>
        <p:spPr bwMode="auto">
          <a:xfrm>
            <a:off x="238563" y="763851"/>
            <a:ext cx="774700" cy="5367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2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追踪期刊发文研究方向</a:t>
            </a:r>
          </a:p>
        </p:txBody>
      </p:sp>
      <p:pic>
        <p:nvPicPr>
          <p:cNvPr id="7171" name="Picture 3"/>
          <p:cNvPicPr>
            <a:picLocks noChangeAspect="1" noChangeArrowheads="1"/>
          </p:cNvPicPr>
          <p:nvPr/>
        </p:nvPicPr>
        <p:blipFill>
          <a:blip r:embed="rId3" cstate="print"/>
          <a:srcRect/>
          <a:stretch>
            <a:fillRect/>
          </a:stretch>
        </p:blipFill>
        <p:spPr bwMode="auto">
          <a:xfrm>
            <a:off x="1610436" y="2811439"/>
            <a:ext cx="8898340" cy="337099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023582" y="191069"/>
            <a:ext cx="10877266" cy="6182435"/>
          </a:xfrm>
          <a:prstGeom prst="rect">
            <a:avLst/>
          </a:prstGeom>
          <a:noFill/>
          <a:ln w="9525">
            <a:noFill/>
            <a:miter lim="800000"/>
            <a:headEnd/>
            <a:tailEnd/>
          </a:ln>
        </p:spPr>
      </p:pic>
      <p:sp>
        <p:nvSpPr>
          <p:cNvPr id="3" name="Rectangle 2"/>
          <p:cNvSpPr>
            <a:spLocks noGrp="1" noChangeArrowheads="1"/>
          </p:cNvSpPr>
          <p:nvPr/>
        </p:nvSpPr>
        <p:spPr bwMode="auto">
          <a:xfrm>
            <a:off x="174653" y="600075"/>
            <a:ext cx="774700" cy="5367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32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期刊主题词分析</a:t>
            </a:r>
          </a:p>
        </p:txBody>
      </p:sp>
      <p:sp>
        <p:nvSpPr>
          <p:cNvPr id="5" name="矩形 62467"/>
          <p:cNvSpPr>
            <a:spLocks noChangeArrowheads="1"/>
          </p:cNvSpPr>
          <p:nvPr/>
        </p:nvSpPr>
        <p:spPr bwMode="auto">
          <a:xfrm>
            <a:off x="3417073" y="1282890"/>
            <a:ext cx="7542079" cy="601506"/>
          </a:xfrm>
          <a:prstGeom prst="rect">
            <a:avLst/>
          </a:prstGeom>
          <a:noFill/>
          <a:ln w="28575">
            <a:solidFill>
              <a:schemeClr val="accent1"/>
            </a:solidFill>
            <a:miter lim="800000"/>
          </a:ln>
        </p:spPr>
        <p:txBody>
          <a:bodyPr wrap="none" lIns="121917" tIns="60958" rIns="121917" bIns="60958" anchor="ctr"/>
          <a:lstStyle>
            <a:lvl1pPr>
              <a:spcBef>
                <a:spcPts val="125"/>
              </a:spcBef>
              <a:buChar char="•"/>
              <a:defRPr sz="4200">
                <a:solidFill>
                  <a:schemeClr val="tx1"/>
                </a:solidFill>
                <a:latin typeface="Arial" panose="020B0604020202020204" pitchFamily="34" charset="0"/>
                <a:ea typeface="宋体" panose="02010600030101010101" pitchFamily="2" charset="-122"/>
              </a:defRPr>
            </a:lvl1pPr>
            <a:lvl2pPr marL="990600" indent="-379730">
              <a:spcBef>
                <a:spcPts val="125"/>
              </a:spcBef>
              <a:buChar char="–"/>
              <a:defRPr sz="3700">
                <a:solidFill>
                  <a:schemeClr val="tx1"/>
                </a:solidFill>
                <a:latin typeface="Arial" panose="020B0604020202020204" pitchFamily="34" charset="0"/>
                <a:ea typeface="宋体" panose="02010600030101010101" pitchFamily="2" charset="-122"/>
              </a:defRPr>
            </a:lvl2pPr>
            <a:lvl3pPr marL="1524000" indent="-303530">
              <a:spcBef>
                <a:spcPts val="125"/>
              </a:spcBef>
              <a:buChar char="•"/>
              <a:defRPr sz="3200">
                <a:solidFill>
                  <a:schemeClr val="tx1"/>
                </a:solidFill>
                <a:latin typeface="Arial" panose="020B0604020202020204" pitchFamily="34" charset="0"/>
                <a:ea typeface="宋体" panose="02010600030101010101" pitchFamily="2" charset="-122"/>
              </a:defRPr>
            </a:lvl3pPr>
            <a:lvl4pPr marL="2133600" indent="-303530">
              <a:spcBef>
                <a:spcPts val="125"/>
              </a:spcBef>
              <a:buChar char="–"/>
              <a:defRPr sz="2600">
                <a:solidFill>
                  <a:schemeClr val="tx1"/>
                </a:solidFill>
                <a:latin typeface="Arial" panose="020B0604020202020204" pitchFamily="34" charset="0"/>
                <a:ea typeface="宋体" panose="02010600030101010101" pitchFamily="2" charset="-122"/>
              </a:defRPr>
            </a:lvl4pPr>
            <a:lvl5pPr marL="2743200" indent="-303530">
              <a:spcBef>
                <a:spcPts val="125"/>
              </a:spcBef>
              <a:buChar char="»"/>
              <a:defRPr sz="2600">
                <a:solidFill>
                  <a:schemeClr val="tx1"/>
                </a:solidFill>
                <a:latin typeface="Arial" panose="020B0604020202020204" pitchFamily="34" charset="0"/>
                <a:ea typeface="宋体" panose="02010600030101010101" pitchFamily="2" charset="-122"/>
              </a:defRPr>
            </a:lvl5pPr>
            <a:lvl6pPr marL="32004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6pPr>
            <a:lvl7pPr marL="36576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7pPr>
            <a:lvl8pPr marL="41148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8pPr>
            <a:lvl9pPr marL="4572000" indent="-303530" eaLnBrk="0" fontAlgn="base" hangingPunct="0">
              <a:spcBef>
                <a:spcPts val="125"/>
              </a:spcBef>
              <a:spcAft>
                <a:spcPct val="0"/>
              </a:spcAft>
              <a:buChar char="»"/>
              <a:defRPr sz="26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2800" b="1" dirty="0">
                <a:solidFill>
                  <a:srgbClr val="5791CD"/>
                </a:solidFill>
                <a:latin typeface="Calibri" panose="020F0502020204030204" pitchFamily="34" charset="0"/>
                <a:ea typeface="微软雅黑" panose="020B0503020204020204" pitchFamily="34" charset="-122"/>
                <a:sym typeface="Arial" panose="020B0604020202020204" pitchFamily="34" charset="0"/>
              </a:rPr>
              <a:t>相较于前一年，当年发文频次增长较多的主题</a:t>
            </a:r>
          </a:p>
        </p:txBody>
      </p:sp>
      <p:sp>
        <p:nvSpPr>
          <p:cNvPr id="7" name="圆角矩形标注 6"/>
          <p:cNvSpPr/>
          <p:nvPr/>
        </p:nvSpPr>
        <p:spPr>
          <a:xfrm>
            <a:off x="3135662" y="433394"/>
            <a:ext cx="2077783" cy="608392"/>
          </a:xfrm>
          <a:prstGeom prst="wedgeRoundRectCallout">
            <a:avLst>
              <a:gd name="adj1" fmla="val -67112"/>
              <a:gd name="adj2" fmla="val 38958"/>
              <a:gd name="adj3" fmla="val 16667"/>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2700" b="1" noProof="1">
                <a:solidFill>
                  <a:srgbClr val="5791CD"/>
                </a:solidFill>
                <a:latin typeface="微软雅黑" panose="020B0503020204020204" pitchFamily="34" charset="-122"/>
                <a:ea typeface="微软雅黑" panose="020B0503020204020204" pitchFamily="34" charset="-122"/>
              </a:rPr>
              <a:t>突发主题</a:t>
            </a:r>
          </a:p>
        </p:txBody>
      </p:sp>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626032" y="482964"/>
            <a:ext cx="1012268" cy="965260"/>
            <a:chOff x="1385458" y="991717"/>
            <a:chExt cx="4603751" cy="4389967"/>
          </a:xfrm>
        </p:grpSpPr>
        <p:grpSp>
          <p:nvGrpSpPr>
            <p:cNvPr id="3" name="组合 4"/>
            <p:cNvGrpSpPr/>
            <p:nvPr/>
          </p:nvGrpSpPr>
          <p:grpSpPr>
            <a:xfrm>
              <a:off x="1385458" y="991717"/>
              <a:ext cx="4603751" cy="4389967"/>
              <a:chOff x="1039093" y="743787"/>
              <a:chExt cx="3452813" cy="3292475"/>
            </a:xfrm>
          </p:grpSpPr>
          <p:sp>
            <p:nvSpPr>
              <p:cNvPr id="7"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8"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9"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0"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1"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6"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01</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48" name="矩形 47"/>
          <p:cNvSpPr/>
          <p:nvPr/>
        </p:nvSpPr>
        <p:spPr>
          <a:xfrm>
            <a:off x="4544704" y="1583018"/>
            <a:ext cx="7647296" cy="1135054"/>
          </a:xfrm>
          <a:prstGeom prst="rect">
            <a:avLst/>
          </a:prstGeom>
        </p:spPr>
        <p:txBody>
          <a:bodyPr wrap="square">
            <a:spAutoFit/>
          </a:bodyPr>
          <a:lstStyle/>
          <a:p>
            <a:pPr>
              <a:lnSpc>
                <a:spcPct val="150000"/>
              </a:lnSpc>
            </a:pPr>
            <a:r>
              <a:rPr lang="zh-CN" altLang="en-US" sz="2400" dirty="0">
                <a:solidFill>
                  <a:srgbClr val="002060"/>
                </a:solidFill>
                <a:latin typeface="微软雅黑" panose="020B0503020204020204" pitchFamily="34" charset="-122"/>
                <a:ea typeface="微软雅黑" panose="020B0503020204020204" pitchFamily="34" charset="-122"/>
              </a:rPr>
              <a:t>学术论文是科研人员对研究领域在实验性、理论性或预测性上具有新的科研成果和创新见解的重要交流途径。</a:t>
            </a:r>
          </a:p>
        </p:txBody>
      </p:sp>
      <p:sp>
        <p:nvSpPr>
          <p:cNvPr id="49" name="Rectángulo 12"/>
          <p:cNvSpPr/>
          <p:nvPr/>
        </p:nvSpPr>
        <p:spPr>
          <a:xfrm>
            <a:off x="289169" y="1758504"/>
            <a:ext cx="4064400" cy="411480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矩形 49"/>
          <p:cNvSpPr/>
          <p:nvPr/>
        </p:nvSpPr>
        <p:spPr>
          <a:xfrm>
            <a:off x="4544704" y="3303953"/>
            <a:ext cx="7647296" cy="1200329"/>
          </a:xfrm>
          <a:prstGeom prst="rect">
            <a:avLst/>
          </a:prstGeom>
        </p:spPr>
        <p:txBody>
          <a:bodyPr wrap="square">
            <a:spAutoFit/>
          </a:bodyPr>
          <a:lstStyle/>
          <a:p>
            <a:pPr>
              <a:lnSpc>
                <a:spcPct val="150000"/>
              </a:lnSpc>
            </a:pPr>
            <a:r>
              <a:rPr lang="zh-CN" altLang="en-US" sz="2400" dirty="0">
                <a:solidFill>
                  <a:srgbClr val="002060"/>
                </a:solidFill>
                <a:latin typeface="微软雅黑" panose="020B0503020204020204" pitchFamily="34" charset="-122"/>
                <a:ea typeface="微软雅黑" panose="020B0503020204020204" pitchFamily="34" charset="-122"/>
              </a:rPr>
              <a:t>学术期刊不仅是学术论文的重要载体，更是评价学术论文质量高低、科研成果评价的重要手段。</a:t>
            </a:r>
          </a:p>
        </p:txBody>
      </p:sp>
      <p:sp>
        <p:nvSpPr>
          <p:cNvPr id="51" name="矩形 50"/>
          <p:cNvSpPr/>
          <p:nvPr/>
        </p:nvSpPr>
        <p:spPr>
          <a:xfrm>
            <a:off x="1025116" y="574143"/>
            <a:ext cx="4734321" cy="584775"/>
          </a:xfrm>
          <a:prstGeom prst="rect">
            <a:avLst/>
          </a:prstGeom>
        </p:spPr>
        <p:txBody>
          <a:bodyPr wrap="square">
            <a:spAutoFit/>
          </a:bodyPr>
          <a:lstStyle/>
          <a:p>
            <a:pPr algn="ctr" fontAlgn="auto">
              <a:spcBef>
                <a:spcPts val="0"/>
              </a:spcBef>
              <a:spcAft>
                <a:spcPts val="0"/>
              </a:spcAft>
              <a:defRPr/>
            </a:pPr>
            <a:r>
              <a:rPr lang="en-US" altLang="zh-CN" sz="3200" b="1" dirty="0" err="1">
                <a:solidFill>
                  <a:schemeClr val="tx1">
                    <a:lumMod val="85000"/>
                    <a:lumOff val="15000"/>
                  </a:schemeClr>
                </a:solidFill>
                <a:latin typeface="微软雅黑" panose="020B0503020204020204" pitchFamily="34" charset="-122"/>
                <a:ea typeface="微软雅黑" panose="020B0503020204020204" pitchFamily="34" charset="-122"/>
              </a:rPr>
              <a:t>SpiScholar</a:t>
            </a:r>
            <a:r>
              <a:rPr lang="zh-CN" altLang="en-US" sz="3200" b="1" spc="300" dirty="0">
                <a:solidFill>
                  <a:srgbClr val="333333"/>
                </a:solidFill>
                <a:latin typeface="微软雅黑" panose="020B0503020204020204" pitchFamily="34" charset="-122"/>
                <a:ea typeface="微软雅黑" panose="020B0503020204020204" pitchFamily="34" charset="-122"/>
                <a:cs typeface="+mn-ea"/>
                <a:sym typeface="+mn-lt"/>
              </a:rPr>
              <a:t>简介</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fltVal val="0"/>
                                          </p:val>
                                        </p:tav>
                                        <p:tav tm="100000">
                                          <p:val>
                                            <p:strVal val="#ppt_w"/>
                                          </p:val>
                                        </p:tav>
                                      </p:tavLst>
                                    </p:anim>
                                    <p:anim calcmode="lin" valueType="num">
                                      <p:cBhvr>
                                        <p:cTn id="13" dur="1000" fill="hold"/>
                                        <p:tgtEl>
                                          <p:spTgt spid="48"/>
                                        </p:tgtEl>
                                        <p:attrNameLst>
                                          <p:attrName>ppt_h</p:attrName>
                                        </p:attrNameLst>
                                      </p:cBhvr>
                                      <p:tavLst>
                                        <p:tav tm="0">
                                          <p:val>
                                            <p:fltVal val="0"/>
                                          </p:val>
                                        </p:tav>
                                        <p:tav tm="100000">
                                          <p:val>
                                            <p:strVal val="#ppt_h"/>
                                          </p:val>
                                        </p:tav>
                                      </p:tavLst>
                                    </p:anim>
                                    <p:animEffect transition="in" filter="fade">
                                      <p:cBhvr>
                                        <p:cTn id="14" dur="10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p:cTn id="19" dur="1000" fill="hold"/>
                                        <p:tgtEl>
                                          <p:spTgt spid="50"/>
                                        </p:tgtEl>
                                        <p:attrNameLst>
                                          <p:attrName>ppt_w</p:attrName>
                                        </p:attrNameLst>
                                      </p:cBhvr>
                                      <p:tavLst>
                                        <p:tav tm="0">
                                          <p:val>
                                            <p:fltVal val="0"/>
                                          </p:val>
                                        </p:tav>
                                        <p:tav tm="100000">
                                          <p:val>
                                            <p:strVal val="#ppt_w"/>
                                          </p:val>
                                        </p:tav>
                                      </p:tavLst>
                                    </p:anim>
                                    <p:anim calcmode="lin" valueType="num">
                                      <p:cBhvr>
                                        <p:cTn id="20" dur="1000" fill="hold"/>
                                        <p:tgtEl>
                                          <p:spTgt spid="50"/>
                                        </p:tgtEl>
                                        <p:attrNameLst>
                                          <p:attrName>ppt_h</p:attrName>
                                        </p:attrNameLst>
                                      </p:cBhvr>
                                      <p:tavLst>
                                        <p:tav tm="0">
                                          <p:val>
                                            <p:fltVal val="0"/>
                                          </p:val>
                                        </p:tav>
                                        <p:tav tm="100000">
                                          <p:val>
                                            <p:strVal val="#ppt_h"/>
                                          </p:val>
                                        </p:tav>
                                      </p:tavLst>
                                    </p:anim>
                                    <p:animEffect transition="in" filter="fade">
                                      <p:cBhvr>
                                        <p:cTn id="21"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原创设计师QQ598969553        _2"/>
          <p:cNvSpPr/>
          <p:nvPr/>
        </p:nvSpPr>
        <p:spPr>
          <a:xfrm>
            <a:off x="2613112" y="2237448"/>
            <a:ext cx="6928275" cy="38798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730" y="16970"/>
                  <a:pt x="4055" y="13284"/>
                  <a:pt x="7055" y="10308"/>
                </a:cubicBezTo>
                <a:cubicBezTo>
                  <a:pt x="10098" y="7290"/>
                  <a:pt x="13901" y="4973"/>
                  <a:pt x="18380" y="2877"/>
                </a:cubicBezTo>
                <a:lnTo>
                  <a:pt x="18198" y="0"/>
                </a:lnTo>
                <a:lnTo>
                  <a:pt x="21600" y="4603"/>
                </a:lnTo>
                <a:lnTo>
                  <a:pt x="18924" y="11507"/>
                </a:lnTo>
                <a:lnTo>
                  <a:pt x="18743" y="8630"/>
                </a:lnTo>
                <a:cubicBezTo>
                  <a:pt x="14655" y="9764"/>
                  <a:pt x="11069" y="11155"/>
                  <a:pt x="8004" y="13185"/>
                </a:cubicBezTo>
                <a:cubicBezTo>
                  <a:pt x="4885" y="15251"/>
                  <a:pt x="2242" y="17999"/>
                  <a:pt x="0" y="21600"/>
                </a:cubicBezTo>
                <a:close/>
              </a:path>
            </a:pathLst>
          </a:custGeom>
          <a:solidFill>
            <a:srgbClr val="5791CD"/>
          </a:solidFill>
          <a:ln w="38100">
            <a:solidFill>
              <a:schemeClr val="bg1"/>
            </a:solidFill>
            <a:miter lim="400000"/>
          </a:ln>
          <a:effectLst>
            <a:outerShdw blurRad="127000" dist="38100" dir="8100000" algn="tr" rotWithShape="0">
              <a:prstClr val="black">
                <a:alpha val="40000"/>
              </a:prstClr>
            </a:outerShdw>
          </a:effectLst>
        </p:spPr>
        <p:txBody>
          <a:bodyPr lIns="0" tIns="0" rIns="0" bIns="0"/>
          <a:lstStyle/>
          <a:p>
            <a:pPr lvl="0"/>
            <a:endParaRPr sz="1700" dirty="0"/>
          </a:p>
        </p:txBody>
      </p:sp>
      <p:sp>
        <p:nvSpPr>
          <p:cNvPr id="23" name="原创设计师QQ598969553        _3"/>
          <p:cNvSpPr txBox="1"/>
          <p:nvPr/>
        </p:nvSpPr>
        <p:spPr>
          <a:xfrm>
            <a:off x="338667" y="3788834"/>
            <a:ext cx="2274147" cy="627380"/>
          </a:xfrm>
          <a:prstGeom prst="rect">
            <a:avLst/>
          </a:prstGeom>
        </p:spPr>
        <p:txBody>
          <a:bodyPr lIns="121917" tIns="60958" rIns="121917" bIns="60958"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zh-CN" altLang="en-US" sz="1900" b="1" dirty="0">
                <a:solidFill>
                  <a:srgbClr val="5791CD"/>
                </a:solidFill>
                <a:latin typeface="微软雅黑" panose="020B0503020204020204" pitchFamily="34" charset="-122"/>
                <a:ea typeface="微软雅黑" panose="020B0503020204020204" pitchFamily="34" charset="-122"/>
              </a:rPr>
              <a:t>发现核心期刊</a:t>
            </a:r>
          </a:p>
        </p:txBody>
      </p:sp>
      <p:sp>
        <p:nvSpPr>
          <p:cNvPr id="26" name="原创设计师QQ598969553        _5"/>
          <p:cNvSpPr/>
          <p:nvPr/>
        </p:nvSpPr>
        <p:spPr>
          <a:xfrm flipV="1">
            <a:off x="3129162" y="4189573"/>
            <a:ext cx="1" cy="1386955"/>
          </a:xfrm>
          <a:prstGeom prst="line">
            <a:avLst/>
          </a:prstGeom>
          <a:ln w="12700">
            <a:solidFill>
              <a:srgbClr val="A6AAA9"/>
            </a:solidFill>
            <a:miter lim="400000"/>
          </a:ln>
        </p:spPr>
        <p:txBody>
          <a:bodyPr lIns="25399" tIns="25399" rIns="25399" bIns="25399" anchor="ctr"/>
          <a:lstStyle/>
          <a:p>
            <a:pPr lvl="0"/>
            <a:endParaRPr sz="1700" dirty="0"/>
          </a:p>
        </p:txBody>
      </p:sp>
      <p:sp>
        <p:nvSpPr>
          <p:cNvPr id="27" name="原创设计师QQ598969553        _6"/>
          <p:cNvSpPr/>
          <p:nvPr/>
        </p:nvSpPr>
        <p:spPr>
          <a:xfrm flipV="1">
            <a:off x="4457418" y="2674926"/>
            <a:ext cx="1" cy="1969700"/>
          </a:xfrm>
          <a:prstGeom prst="line">
            <a:avLst/>
          </a:prstGeom>
          <a:ln w="12700">
            <a:solidFill>
              <a:srgbClr val="A6AAA9"/>
            </a:solidFill>
            <a:miter lim="400000"/>
          </a:ln>
        </p:spPr>
        <p:txBody>
          <a:bodyPr lIns="25399" tIns="25399" rIns="25399" bIns="25399" anchor="ctr"/>
          <a:lstStyle/>
          <a:p>
            <a:pPr lvl="0"/>
            <a:endParaRPr sz="1700" dirty="0"/>
          </a:p>
        </p:txBody>
      </p:sp>
      <p:sp>
        <p:nvSpPr>
          <p:cNvPr id="28" name="原创设计师QQ598969553        _7"/>
          <p:cNvSpPr/>
          <p:nvPr/>
        </p:nvSpPr>
        <p:spPr>
          <a:xfrm flipV="1">
            <a:off x="5738020" y="2003784"/>
            <a:ext cx="1" cy="2049549"/>
          </a:xfrm>
          <a:prstGeom prst="line">
            <a:avLst/>
          </a:prstGeom>
          <a:ln w="12700">
            <a:solidFill>
              <a:srgbClr val="A6AAA9"/>
            </a:solidFill>
            <a:miter lim="400000"/>
          </a:ln>
        </p:spPr>
        <p:txBody>
          <a:bodyPr lIns="25399" tIns="25399" rIns="25399" bIns="25399" anchor="ctr"/>
          <a:lstStyle/>
          <a:p>
            <a:pPr lvl="0"/>
            <a:endParaRPr sz="1700" dirty="0"/>
          </a:p>
        </p:txBody>
      </p:sp>
      <p:sp>
        <p:nvSpPr>
          <p:cNvPr id="30" name="原创设计师QQ598969553        _9"/>
          <p:cNvSpPr/>
          <p:nvPr/>
        </p:nvSpPr>
        <p:spPr>
          <a:xfrm>
            <a:off x="2904151" y="3937783"/>
            <a:ext cx="478565" cy="4785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791CD"/>
          </a:solidFill>
          <a:ln w="38100" cap="flat">
            <a:solidFill>
              <a:schemeClr val="bg1"/>
            </a:solidFill>
            <a:miter lim="400000"/>
          </a:ln>
          <a:effectLst>
            <a:outerShdw blurRad="127000" dist="38100" dir="8100000" algn="tr" rotWithShape="0">
              <a:prstClr val="black">
                <a:alpha val="40000"/>
              </a:prstClr>
            </a:outerShdw>
          </a:effectLst>
        </p:spPr>
        <p:txBody>
          <a:bodyPr wrap="square" lIns="19050" tIns="19050" rIns="19050" bIns="19050" numCol="1" anchor="ctr">
            <a:noAutofit/>
          </a:bodyPr>
          <a:lstStyle/>
          <a:p>
            <a:pPr lvl="0"/>
            <a:endParaRPr sz="1700" dirty="0"/>
          </a:p>
        </p:txBody>
      </p:sp>
      <p:sp>
        <p:nvSpPr>
          <p:cNvPr id="31" name="原创设计师QQ598969553        _10"/>
          <p:cNvSpPr/>
          <p:nvPr/>
        </p:nvSpPr>
        <p:spPr>
          <a:xfrm>
            <a:off x="4229062" y="2401948"/>
            <a:ext cx="478567" cy="4785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50"/>
          </a:solidFill>
          <a:ln w="38100" cap="flat">
            <a:solidFill>
              <a:schemeClr val="bg1"/>
            </a:solidFill>
            <a:miter lim="400000"/>
          </a:ln>
          <a:effectLst>
            <a:outerShdw blurRad="127000" dist="38100" dir="8100000" algn="tr" rotWithShape="0">
              <a:prstClr val="black">
                <a:alpha val="40000"/>
              </a:prstClr>
            </a:outerShdw>
          </a:effectLst>
        </p:spPr>
        <p:txBody>
          <a:bodyPr wrap="square" lIns="19050" tIns="19050" rIns="19050" bIns="19050" numCol="1" anchor="ctr">
            <a:noAutofit/>
          </a:bodyPr>
          <a:lstStyle/>
          <a:p>
            <a:pPr lvl="0"/>
            <a:endParaRPr sz="1700" dirty="0"/>
          </a:p>
        </p:txBody>
      </p:sp>
      <p:sp>
        <p:nvSpPr>
          <p:cNvPr id="32" name="原创设计师QQ598969553        _11"/>
          <p:cNvSpPr/>
          <p:nvPr/>
        </p:nvSpPr>
        <p:spPr>
          <a:xfrm>
            <a:off x="5515833" y="1564262"/>
            <a:ext cx="478567" cy="4785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791CD"/>
          </a:solidFill>
          <a:ln w="38100" cap="flat">
            <a:solidFill>
              <a:schemeClr val="bg1"/>
            </a:solidFill>
            <a:miter lim="400000"/>
          </a:ln>
          <a:effectLst>
            <a:outerShdw blurRad="127000" dist="38100" dir="8100000" algn="tr" rotWithShape="0">
              <a:prstClr val="black">
                <a:alpha val="40000"/>
              </a:prstClr>
            </a:outerShdw>
          </a:effectLst>
        </p:spPr>
        <p:txBody>
          <a:bodyPr wrap="square" lIns="19050" tIns="19050" rIns="19050" bIns="19050" numCol="1" anchor="ctr">
            <a:noAutofit/>
          </a:bodyPr>
          <a:lstStyle/>
          <a:p>
            <a:pPr lvl="0"/>
            <a:endParaRPr sz="1700" dirty="0"/>
          </a:p>
        </p:txBody>
      </p:sp>
      <p:sp>
        <p:nvSpPr>
          <p:cNvPr id="34" name="原创设计师QQ598969553        _13"/>
          <p:cNvSpPr/>
          <p:nvPr/>
        </p:nvSpPr>
        <p:spPr>
          <a:xfrm>
            <a:off x="3071388" y="5526976"/>
            <a:ext cx="115547" cy="1155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700" dirty="0"/>
          </a:p>
        </p:txBody>
      </p:sp>
      <p:sp>
        <p:nvSpPr>
          <p:cNvPr id="35" name="原创设计师QQ598969553        _14"/>
          <p:cNvSpPr/>
          <p:nvPr/>
        </p:nvSpPr>
        <p:spPr>
          <a:xfrm>
            <a:off x="4367535" y="4557199"/>
            <a:ext cx="179764" cy="17976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700" dirty="0"/>
          </a:p>
        </p:txBody>
      </p:sp>
      <p:sp>
        <p:nvSpPr>
          <p:cNvPr id="36" name="原创设计师QQ598969553        _15"/>
          <p:cNvSpPr/>
          <p:nvPr/>
        </p:nvSpPr>
        <p:spPr>
          <a:xfrm>
            <a:off x="5652964" y="3987139"/>
            <a:ext cx="231073" cy="2310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700" dirty="0"/>
          </a:p>
        </p:txBody>
      </p:sp>
      <p:sp>
        <p:nvSpPr>
          <p:cNvPr id="38" name="原创设计师QQ598969553        _17"/>
          <p:cNvSpPr txBox="1"/>
          <p:nvPr/>
        </p:nvSpPr>
        <p:spPr>
          <a:xfrm>
            <a:off x="1775522" y="2456380"/>
            <a:ext cx="2250495" cy="40874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sz="1900" b="1" dirty="0">
                <a:solidFill>
                  <a:srgbClr val="5791CD"/>
                </a:solidFill>
                <a:latin typeface="微软雅黑" panose="020B0503020204020204" pitchFamily="34" charset="-122"/>
                <a:ea typeface="微软雅黑" panose="020B0503020204020204" pitchFamily="34" charset="-122"/>
              </a:rPr>
              <a:t>了解核心期刊</a:t>
            </a:r>
          </a:p>
        </p:txBody>
      </p:sp>
      <p:sp>
        <p:nvSpPr>
          <p:cNvPr id="39" name="原创设计师QQ598969553        _18"/>
          <p:cNvSpPr txBox="1"/>
          <p:nvPr/>
        </p:nvSpPr>
        <p:spPr>
          <a:xfrm>
            <a:off x="2115168" y="2880727"/>
            <a:ext cx="2252984" cy="621095"/>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zh-CN" sz="1600" b="1" dirty="0">
                <a:solidFill>
                  <a:schemeClr val="tx1">
                    <a:lumMod val="75000"/>
                    <a:lumOff val="25000"/>
                  </a:schemeClr>
                </a:solidFill>
                <a:latin typeface="微软雅黑" panose="020B0503020204020204" pitchFamily="34" charset="-122"/>
                <a:ea typeface="微软雅黑" panose="020B0503020204020204" pitchFamily="34" charset="-122"/>
              </a:rPr>
              <a:t>全面的期刊信息，帮助了解本学科的核心期刊</a:t>
            </a:r>
          </a:p>
        </p:txBody>
      </p:sp>
      <p:sp>
        <p:nvSpPr>
          <p:cNvPr id="40" name="原创设计师QQ598969553        _19"/>
          <p:cNvSpPr txBox="1"/>
          <p:nvPr/>
        </p:nvSpPr>
        <p:spPr>
          <a:xfrm>
            <a:off x="6160761" y="1635836"/>
            <a:ext cx="1855452" cy="40874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900" b="1" dirty="0">
                <a:solidFill>
                  <a:srgbClr val="5791CD"/>
                </a:solidFill>
                <a:latin typeface="微软雅黑" panose="020B0503020204020204" pitchFamily="34" charset="-122"/>
                <a:ea typeface="微软雅黑" panose="020B0503020204020204" pitchFamily="34" charset="-122"/>
              </a:rPr>
              <a:t>锁定发文期刊</a:t>
            </a:r>
          </a:p>
        </p:txBody>
      </p:sp>
      <p:sp>
        <p:nvSpPr>
          <p:cNvPr id="41" name="原创设计师QQ598969553        _20"/>
          <p:cNvSpPr txBox="1"/>
          <p:nvPr/>
        </p:nvSpPr>
        <p:spPr>
          <a:xfrm>
            <a:off x="6147273" y="2037763"/>
            <a:ext cx="1868940" cy="621095"/>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zh-CN" sz="1600" b="1" dirty="0">
                <a:solidFill>
                  <a:schemeClr val="tx1">
                    <a:lumMod val="75000"/>
                    <a:lumOff val="25000"/>
                  </a:schemeClr>
                </a:solidFill>
                <a:latin typeface="微软雅黑" panose="020B0503020204020204" pitchFamily="34" charset="-122"/>
                <a:ea typeface="微软雅黑" panose="020B0503020204020204" pitchFamily="34" charset="-122"/>
              </a:rPr>
              <a:t>通过分析、对比，锁定发文期刊</a:t>
            </a:r>
          </a:p>
        </p:txBody>
      </p:sp>
      <p:sp>
        <p:nvSpPr>
          <p:cNvPr id="44" name="原创设计师QQ598969553        _23"/>
          <p:cNvSpPr txBox="1"/>
          <p:nvPr/>
        </p:nvSpPr>
        <p:spPr>
          <a:xfrm>
            <a:off x="3011193" y="4029682"/>
            <a:ext cx="257140" cy="309052"/>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600" b="1" dirty="0">
                <a:solidFill>
                  <a:srgbClr val="FCFCFC"/>
                </a:solidFill>
                <a:latin typeface="微软雅黑" panose="020B0503020204020204" pitchFamily="34" charset="-122"/>
                <a:ea typeface="微软雅黑" panose="020B0503020204020204" pitchFamily="34" charset="-122"/>
              </a:rPr>
              <a:t>01</a:t>
            </a:r>
          </a:p>
        </p:txBody>
      </p:sp>
      <p:sp>
        <p:nvSpPr>
          <p:cNvPr id="45" name="原创设计师QQ598969553        _24"/>
          <p:cNvSpPr txBox="1"/>
          <p:nvPr/>
        </p:nvSpPr>
        <p:spPr>
          <a:xfrm>
            <a:off x="4336107" y="2479771"/>
            <a:ext cx="257140" cy="309052"/>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600" b="1" dirty="0">
                <a:solidFill>
                  <a:srgbClr val="FCFCFC"/>
                </a:solidFill>
                <a:latin typeface="微软雅黑" panose="020B0503020204020204" pitchFamily="34" charset="-122"/>
                <a:ea typeface="微软雅黑" panose="020B0503020204020204" pitchFamily="34" charset="-122"/>
              </a:rPr>
              <a:t>02</a:t>
            </a:r>
          </a:p>
        </p:txBody>
      </p:sp>
      <p:sp>
        <p:nvSpPr>
          <p:cNvPr id="46" name="原创设计师QQ598969553        _25"/>
          <p:cNvSpPr txBox="1"/>
          <p:nvPr/>
        </p:nvSpPr>
        <p:spPr>
          <a:xfrm>
            <a:off x="5626661" y="1642089"/>
            <a:ext cx="257140" cy="309052"/>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600" b="1" dirty="0">
                <a:solidFill>
                  <a:srgbClr val="FCFCFC"/>
                </a:solidFill>
                <a:latin typeface="微软雅黑" panose="020B0503020204020204" pitchFamily="34" charset="-122"/>
                <a:ea typeface="微软雅黑" panose="020B0503020204020204" pitchFamily="34" charset="-122"/>
              </a:rPr>
              <a:t>03</a:t>
            </a:r>
          </a:p>
        </p:txBody>
      </p:sp>
      <p:sp>
        <p:nvSpPr>
          <p:cNvPr id="48" name="原创设计师QQ598969553        _27"/>
          <p:cNvSpPr/>
          <p:nvPr/>
        </p:nvSpPr>
        <p:spPr>
          <a:xfrm>
            <a:off x="9648614" y="1641687"/>
            <a:ext cx="1953260" cy="192362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5791CD"/>
          </a:solidFill>
          <a:ln w="50800">
            <a:solidFill>
              <a:schemeClr val="bg1"/>
            </a:solidFill>
            <a:miter lim="400000"/>
          </a:ln>
          <a:effectLst>
            <a:outerShdw blurRad="127000" dist="38100" dir="8100000" algn="tr" rotWithShape="0">
              <a:prstClr val="black">
                <a:alpha val="40000"/>
              </a:prstClr>
            </a:outerShdw>
          </a:effectLst>
        </p:spPr>
        <p:txBody>
          <a:bodyPr lIns="0" tIns="0" rIns="0" bIns="0"/>
          <a:lstStyle/>
          <a:p>
            <a:pPr lvl="0"/>
            <a:endParaRPr sz="1700" dirty="0"/>
          </a:p>
        </p:txBody>
      </p:sp>
      <p:sp>
        <p:nvSpPr>
          <p:cNvPr id="50" name="原创设计师QQ598969553        _29"/>
          <p:cNvSpPr txBox="1"/>
          <p:nvPr/>
        </p:nvSpPr>
        <p:spPr>
          <a:xfrm>
            <a:off x="9647767" y="2237741"/>
            <a:ext cx="1954107" cy="84582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学术期刊指南</a:t>
            </a:r>
          </a:p>
        </p:txBody>
      </p:sp>
      <p:sp>
        <p:nvSpPr>
          <p:cNvPr id="2" name="原创设计师QQ598969553        _4"/>
          <p:cNvSpPr txBox="1"/>
          <p:nvPr/>
        </p:nvSpPr>
        <p:spPr>
          <a:xfrm>
            <a:off x="719403" y="4384011"/>
            <a:ext cx="2000756" cy="621095"/>
          </a:xfrm>
          <a:prstGeom prst="rect">
            <a:avLst/>
          </a:prstGeom>
        </p:spPr>
        <p:txBody>
          <a:bodyPr lIns="121917" tIns="60958" rIns="121917" bIns="60958"/>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从收录体系出发，发现本学科的核心期刊</a:t>
            </a:r>
          </a:p>
        </p:txBody>
      </p:sp>
      <p:cxnSp>
        <p:nvCxnSpPr>
          <p:cNvPr id="25" name="直接连接符 24"/>
          <p:cNvCxnSpPr/>
          <p:nvPr/>
        </p:nvCxnSpPr>
        <p:spPr>
          <a:xfrm>
            <a:off x="1023583" y="777923"/>
            <a:ext cx="10249468" cy="13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1240901" y="224254"/>
            <a:ext cx="4734321" cy="584775"/>
          </a:xfrm>
          <a:prstGeom prst="rect">
            <a:avLst/>
          </a:prstGeom>
        </p:spPr>
        <p:txBody>
          <a:bodyPr wrap="square">
            <a:spAutoFit/>
          </a:bodyPr>
          <a:lstStyle/>
          <a:p>
            <a:pPr fontAlgn="auto">
              <a:spcBef>
                <a:spcPts val="0"/>
              </a:spcBef>
              <a:spcAft>
                <a:spcPts val="0"/>
              </a:spcAft>
              <a:defRPr/>
            </a:pPr>
            <a:r>
              <a:rPr lang="zh-CN" altLang="en-US" sz="3200" b="1" spc="300" dirty="0">
                <a:solidFill>
                  <a:srgbClr val="333333"/>
                </a:solidFill>
                <a:latin typeface="微软雅黑" panose="020B0503020204020204" pitchFamily="34" charset="-122"/>
                <a:ea typeface="微软雅黑" panose="020B0503020204020204" pitchFamily="34" charset="-122"/>
                <a:cs typeface="+mn-ea"/>
                <a:sym typeface="+mn-lt"/>
              </a:rPr>
              <a:t>功能作用</a:t>
            </a:r>
            <a:endParaRPr lang="zh-CN" altLang="en-US" sz="1100" b="1" spc="300" dirty="0">
              <a:solidFill>
                <a:srgbClr val="333333"/>
              </a:solidFill>
              <a:latin typeface="微软雅黑" panose="020B0503020204020204" pitchFamily="34" charset="-122"/>
              <a:ea typeface="微软雅黑" panose="020B0503020204020204" pitchFamily="34" charset="-122"/>
              <a:cs typeface="+mn-ea"/>
              <a:sym typeface="+mn-lt"/>
            </a:endParaRPr>
          </a:p>
        </p:txBody>
      </p:sp>
      <p:grpSp>
        <p:nvGrpSpPr>
          <p:cNvPr id="42" name="组合 2"/>
          <p:cNvGrpSpPr/>
          <p:nvPr/>
        </p:nvGrpSpPr>
        <p:grpSpPr>
          <a:xfrm>
            <a:off x="284838" y="0"/>
            <a:ext cx="1012268" cy="965260"/>
            <a:chOff x="1385458" y="991717"/>
            <a:chExt cx="4603751" cy="4389967"/>
          </a:xfrm>
        </p:grpSpPr>
        <p:grpSp>
          <p:nvGrpSpPr>
            <p:cNvPr id="47" name="组合 4"/>
            <p:cNvGrpSpPr/>
            <p:nvPr/>
          </p:nvGrpSpPr>
          <p:grpSpPr>
            <a:xfrm>
              <a:off x="1385458" y="991717"/>
              <a:ext cx="4603751" cy="4389967"/>
              <a:chOff x="1039093" y="743787"/>
              <a:chExt cx="3452813" cy="3292475"/>
            </a:xfrm>
          </p:grpSpPr>
          <p:sp>
            <p:nvSpPr>
              <p:cNvPr id="56"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57"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58"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59"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60"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49"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04</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childTnLst>
                                </p:cTn>
                              </p:par>
                            </p:childTnLst>
                          </p:cTn>
                        </p:par>
                        <p:par>
                          <p:cTn id="27" fill="hold">
                            <p:stCondLst>
                              <p:cond delay="2000"/>
                            </p:stCondLst>
                            <p:childTnLst>
                              <p:par>
                                <p:cTn id="28" presetID="18" presetClass="entr" presetSubtype="12" fill="hold" grpId="0" nodeType="after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strips(downLeft)">
                                      <p:cBhvr>
                                        <p:cTn id="30" dur="500"/>
                                        <p:tgtEl>
                                          <p:spTgt spid="23">
                                            <p:txEl>
                                              <p:pRg st="0" end="0"/>
                                            </p:txEl>
                                          </p:spTgt>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strips(downLeft)">
                                      <p:cBhvr>
                                        <p:cTn id="33" dur="500"/>
                                        <p:tgtEl>
                                          <p:spTgt spid="2">
                                            <p:txEl>
                                              <p:pRg st="0" end="0"/>
                                            </p:txEl>
                                          </p:spTgt>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p:cTn id="50" dur="500" fill="hold"/>
                                        <p:tgtEl>
                                          <p:spTgt spid="45"/>
                                        </p:tgtEl>
                                        <p:attrNameLst>
                                          <p:attrName>ppt_w</p:attrName>
                                        </p:attrNameLst>
                                      </p:cBhvr>
                                      <p:tavLst>
                                        <p:tav tm="0">
                                          <p:val>
                                            <p:fltVal val="0"/>
                                          </p:val>
                                        </p:tav>
                                        <p:tav tm="100000">
                                          <p:val>
                                            <p:strVal val="#ppt_w"/>
                                          </p:val>
                                        </p:tav>
                                      </p:tavLst>
                                    </p:anim>
                                    <p:anim calcmode="lin" valueType="num">
                                      <p:cBhvr>
                                        <p:cTn id="51" dur="500" fill="hold"/>
                                        <p:tgtEl>
                                          <p:spTgt spid="45"/>
                                        </p:tgtEl>
                                        <p:attrNameLst>
                                          <p:attrName>ppt_h</p:attrName>
                                        </p:attrNameLst>
                                      </p:cBhvr>
                                      <p:tavLst>
                                        <p:tav tm="0">
                                          <p:val>
                                            <p:fltVal val="0"/>
                                          </p:val>
                                        </p:tav>
                                        <p:tav tm="100000">
                                          <p:val>
                                            <p:strVal val="#ppt_h"/>
                                          </p:val>
                                        </p:tav>
                                      </p:tavLst>
                                    </p:anim>
                                    <p:animEffect transition="in" filter="fade">
                                      <p:cBhvr>
                                        <p:cTn id="52" dur="500"/>
                                        <p:tgtEl>
                                          <p:spTgt spid="45"/>
                                        </p:tgtEl>
                                      </p:cBhvr>
                                    </p:animEffect>
                                  </p:childTnLst>
                                </p:cTn>
                              </p:par>
                            </p:childTnLst>
                          </p:cTn>
                        </p:par>
                        <p:par>
                          <p:cTn id="53" fill="hold">
                            <p:stCondLst>
                              <p:cond delay="4000"/>
                            </p:stCondLst>
                            <p:childTnLst>
                              <p:par>
                                <p:cTn id="54" presetID="18" presetClass="entr" presetSubtype="12"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strips(downLeft)">
                                      <p:cBhvr>
                                        <p:cTn id="56" dur="500"/>
                                        <p:tgtEl>
                                          <p:spTgt spid="38"/>
                                        </p:tgtEl>
                                      </p:cBhvr>
                                    </p:animEffect>
                                  </p:childTnLst>
                                </p:cTn>
                              </p:par>
                              <p:par>
                                <p:cTn id="57" presetID="18" presetClass="entr" presetSubtype="12"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strips(downLeft)">
                                      <p:cBhvr>
                                        <p:cTn id="59" dur="500"/>
                                        <p:tgtEl>
                                          <p:spTgt spid="39"/>
                                        </p:tgtEl>
                                      </p:cBhvr>
                                    </p:animEffec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par>
                          <p:cTn id="64" fill="hold">
                            <p:stCondLst>
                              <p:cond delay="5000"/>
                            </p:stCondLst>
                            <p:childTnLst>
                              <p:par>
                                <p:cTn id="65" presetID="22" presetClass="entr" presetSubtype="4"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500"/>
                                        <p:tgtEl>
                                          <p:spTgt spid="28"/>
                                        </p:tgtEl>
                                      </p:cBhvr>
                                    </p:animEffect>
                                  </p:childTnLst>
                                </p:cTn>
                              </p:par>
                            </p:childTnLst>
                          </p:cTn>
                        </p:par>
                        <p:par>
                          <p:cTn id="68" fill="hold">
                            <p:stCondLst>
                              <p:cond delay="5500"/>
                            </p:stCondLst>
                            <p:childTnLst>
                              <p:par>
                                <p:cTn id="69" presetID="53" presetClass="entr" presetSubtype="16" fill="hold" grpId="0" nodeType="after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p:cTn id="71" dur="500" fill="hold"/>
                                        <p:tgtEl>
                                          <p:spTgt spid="32"/>
                                        </p:tgtEl>
                                        <p:attrNameLst>
                                          <p:attrName>ppt_w</p:attrName>
                                        </p:attrNameLst>
                                      </p:cBhvr>
                                      <p:tavLst>
                                        <p:tav tm="0">
                                          <p:val>
                                            <p:fltVal val="0"/>
                                          </p:val>
                                        </p:tav>
                                        <p:tav tm="100000">
                                          <p:val>
                                            <p:strVal val="#ppt_w"/>
                                          </p:val>
                                        </p:tav>
                                      </p:tavLst>
                                    </p:anim>
                                    <p:anim calcmode="lin" valueType="num">
                                      <p:cBhvr>
                                        <p:cTn id="72" dur="500" fill="hold"/>
                                        <p:tgtEl>
                                          <p:spTgt spid="32"/>
                                        </p:tgtEl>
                                        <p:attrNameLst>
                                          <p:attrName>ppt_h</p:attrName>
                                        </p:attrNameLst>
                                      </p:cBhvr>
                                      <p:tavLst>
                                        <p:tav tm="0">
                                          <p:val>
                                            <p:fltVal val="0"/>
                                          </p:val>
                                        </p:tav>
                                        <p:tav tm="100000">
                                          <p:val>
                                            <p:strVal val="#ppt_h"/>
                                          </p:val>
                                        </p:tav>
                                      </p:tavLst>
                                    </p:anim>
                                    <p:animEffect transition="in" filter="fade">
                                      <p:cBhvr>
                                        <p:cTn id="73" dur="500"/>
                                        <p:tgtEl>
                                          <p:spTgt spid="32"/>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anim calcmode="lin" valueType="num">
                                      <p:cBhvr>
                                        <p:cTn id="76" dur="500" fill="hold"/>
                                        <p:tgtEl>
                                          <p:spTgt spid="46"/>
                                        </p:tgtEl>
                                        <p:attrNameLst>
                                          <p:attrName>ppt_w</p:attrName>
                                        </p:attrNameLst>
                                      </p:cBhvr>
                                      <p:tavLst>
                                        <p:tav tm="0">
                                          <p:val>
                                            <p:fltVal val="0"/>
                                          </p:val>
                                        </p:tav>
                                        <p:tav tm="100000">
                                          <p:val>
                                            <p:strVal val="#ppt_w"/>
                                          </p:val>
                                        </p:tav>
                                      </p:tavLst>
                                    </p:anim>
                                    <p:anim calcmode="lin" valueType="num">
                                      <p:cBhvr>
                                        <p:cTn id="77" dur="500" fill="hold"/>
                                        <p:tgtEl>
                                          <p:spTgt spid="46"/>
                                        </p:tgtEl>
                                        <p:attrNameLst>
                                          <p:attrName>ppt_h</p:attrName>
                                        </p:attrNameLst>
                                      </p:cBhvr>
                                      <p:tavLst>
                                        <p:tav tm="0">
                                          <p:val>
                                            <p:fltVal val="0"/>
                                          </p:val>
                                        </p:tav>
                                        <p:tav tm="100000">
                                          <p:val>
                                            <p:strVal val="#ppt_h"/>
                                          </p:val>
                                        </p:tav>
                                      </p:tavLst>
                                    </p:anim>
                                    <p:animEffect transition="in" filter="fade">
                                      <p:cBhvr>
                                        <p:cTn id="78" dur="500"/>
                                        <p:tgtEl>
                                          <p:spTgt spid="46"/>
                                        </p:tgtEl>
                                      </p:cBhvr>
                                    </p:animEffect>
                                  </p:childTnLst>
                                </p:cTn>
                              </p:par>
                            </p:childTnLst>
                          </p:cTn>
                        </p:par>
                        <p:par>
                          <p:cTn id="79" fill="hold">
                            <p:stCondLst>
                              <p:cond delay="6000"/>
                            </p:stCondLst>
                            <p:childTnLst>
                              <p:par>
                                <p:cTn id="80" presetID="18" presetClass="entr" presetSubtype="6" fill="hold" grpId="0" nodeType="after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strips(downRight)">
                                      <p:cBhvr>
                                        <p:cTn id="82" dur="500"/>
                                        <p:tgtEl>
                                          <p:spTgt spid="40"/>
                                        </p:tgtEl>
                                      </p:cBhvr>
                                    </p:animEffect>
                                  </p:childTnLst>
                                </p:cTn>
                              </p:par>
                              <p:par>
                                <p:cTn id="83" presetID="18" presetClass="entr" presetSubtype="6"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strips(downRight)">
                                      <p:cBhvr>
                                        <p:cTn id="85" dur="500"/>
                                        <p:tgtEl>
                                          <p:spTgt spid="41"/>
                                        </p:tgtEl>
                                      </p:cBhvr>
                                    </p:animEffect>
                                  </p:childTnLst>
                                </p:cTn>
                              </p:par>
                            </p:childTnLst>
                          </p:cTn>
                        </p:par>
                        <p:par>
                          <p:cTn id="86" fill="hold">
                            <p:stCondLst>
                              <p:cond delay="6500"/>
                            </p:stCondLst>
                            <p:childTnLst>
                              <p:par>
                                <p:cTn id="87" presetID="1" presetClass="entr" presetSubtype="0" fill="hold" grpId="0" nodeType="after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27" presetClass="emph" presetSubtype="0" fill="remove" grpId="1" nodeType="withEffect">
                                  <p:stCondLst>
                                    <p:cond delay="0"/>
                                  </p:stCondLst>
                                  <p:childTnLst>
                                    <p:animClr clrSpc="rgb" dir="cw">
                                      <p:cBhvr override="childStyle">
                                        <p:cTn id="90" dur="250" autoRev="1" fill="remove"/>
                                        <p:tgtEl>
                                          <p:spTgt spid="48"/>
                                        </p:tgtEl>
                                        <p:attrNameLst>
                                          <p:attrName>style.color</p:attrName>
                                        </p:attrNameLst>
                                      </p:cBhvr>
                                      <p:to>
                                        <a:schemeClr val="bg1"/>
                                      </p:to>
                                    </p:animClr>
                                    <p:animClr clrSpc="rgb" dir="cw">
                                      <p:cBhvr>
                                        <p:cTn id="91" dur="250" autoRev="1" fill="remove"/>
                                        <p:tgtEl>
                                          <p:spTgt spid="48"/>
                                        </p:tgtEl>
                                        <p:attrNameLst>
                                          <p:attrName>fillcolor</p:attrName>
                                        </p:attrNameLst>
                                      </p:cBhvr>
                                      <p:to>
                                        <a:schemeClr val="bg1"/>
                                      </p:to>
                                    </p:animClr>
                                    <p:set>
                                      <p:cBhvr>
                                        <p:cTn id="92" dur="250" autoRev="1" fill="remove"/>
                                        <p:tgtEl>
                                          <p:spTgt spid="48"/>
                                        </p:tgtEl>
                                        <p:attrNameLst>
                                          <p:attrName>fill.type</p:attrName>
                                        </p:attrNameLst>
                                      </p:cBhvr>
                                      <p:to>
                                        <p:strVal val="solid"/>
                                      </p:to>
                                    </p:set>
                                    <p:set>
                                      <p:cBhvr>
                                        <p:cTn id="93" dur="250" autoRev="1" fill="remove"/>
                                        <p:tgtEl>
                                          <p:spTgt spid="48"/>
                                        </p:tgtEl>
                                        <p:attrNameLst>
                                          <p:attrName>fill.on</p:attrName>
                                        </p:attrNameLst>
                                      </p:cBhvr>
                                      <p:to>
                                        <p:strVal val="true"/>
                                      </p:to>
                                    </p:set>
                                  </p:childTnLst>
                                </p:cTn>
                              </p:par>
                              <p:par>
                                <p:cTn id="94" presetID="10" presetClass="entr" presetSubtype="0" fill="hold" grpId="0" nodeType="with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fade">
                                      <p:cBhvr>
                                        <p:cTn id="9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uild="p"/>
      <p:bldP spid="26" grpId="0" bldLvl="0" animBg="1"/>
      <p:bldP spid="27" grpId="0" bldLvl="0" animBg="1"/>
      <p:bldP spid="28" grpId="0" bldLvl="0" animBg="1"/>
      <p:bldP spid="30" grpId="0" bldLvl="0" animBg="1"/>
      <p:bldP spid="31" grpId="0" bldLvl="0" animBg="1"/>
      <p:bldP spid="32" grpId="0" bldLvl="0" animBg="1"/>
      <p:bldP spid="34" grpId="0" bldLvl="0" animBg="1"/>
      <p:bldP spid="35" grpId="0" bldLvl="0" animBg="1"/>
      <p:bldP spid="36" grpId="0" bldLvl="0" animBg="1"/>
      <p:bldP spid="38" grpId="0"/>
      <p:bldP spid="39" grpId="0"/>
      <p:bldP spid="40" grpId="0"/>
      <p:bldP spid="41" grpId="0"/>
      <p:bldP spid="44" grpId="0"/>
      <p:bldP spid="45" grpId="0"/>
      <p:bldP spid="46" grpId="0"/>
      <p:bldP spid="48" grpId="0" bldLvl="0" animBg="1"/>
      <p:bldP spid="48" grpId="1" bldLvl="0" animBg="1"/>
      <p:bldP spid="50" grpId="0"/>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5400000">
            <a:off x="3787380" y="-245149"/>
            <a:ext cx="4788608" cy="5532908"/>
            <a:chOff x="1385458" y="991717"/>
            <a:chExt cx="3799418" cy="4389967"/>
          </a:xfrm>
        </p:grpSpPr>
        <p:grpSp>
          <p:nvGrpSpPr>
            <p:cNvPr id="3" name="组合 2"/>
            <p:cNvGrpSpPr/>
            <p:nvPr/>
          </p:nvGrpSpPr>
          <p:grpSpPr>
            <a:xfrm>
              <a:off x="1385458" y="991717"/>
              <a:ext cx="3799418" cy="4389967"/>
              <a:chOff x="1039093" y="743787"/>
              <a:chExt cx="2849563" cy="3292475"/>
            </a:xfrm>
          </p:grpSpPr>
          <p:sp>
            <p:nvSpPr>
              <p:cNvPr id="7"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8"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9"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0"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grpSp>
          <p:nvGrpSpPr>
            <p:cNvPr id="4" name="组合 3"/>
            <p:cNvGrpSpPr/>
            <p:nvPr/>
          </p:nvGrpSpPr>
          <p:grpSpPr>
            <a:xfrm>
              <a:off x="3153509" y="1960329"/>
              <a:ext cx="1009019" cy="2364485"/>
              <a:chOff x="4261295" y="262650"/>
              <a:chExt cx="756764" cy="1773364"/>
            </a:xfrm>
          </p:grpSpPr>
          <p:sp>
            <p:nvSpPr>
              <p:cNvPr id="5" name="TextBox 7"/>
              <p:cNvSpPr txBox="1"/>
              <p:nvPr/>
            </p:nvSpPr>
            <p:spPr>
              <a:xfrm rot="16200000">
                <a:off x="4150703" y="990435"/>
                <a:ext cx="1350150" cy="384563"/>
              </a:xfrm>
              <a:prstGeom prst="rect">
                <a:avLst/>
              </a:prstGeom>
              <a:noFill/>
            </p:spPr>
            <p:txBody>
              <a:bodyPr wrap="square" lIns="0" tIns="0" rIns="0" bIns="0" anchor="b" anchorCtr="0">
                <a:normAutofit/>
              </a:bodyPr>
              <a:lstStyle/>
              <a:p>
                <a:pPr algn="ctr" defTabSz="1218565"/>
                <a:r>
                  <a:rPr lang="en-US" altLang="zh-CN" sz="2400" kern="0" dirty="0">
                    <a:solidFill>
                      <a:schemeClr val="tx1">
                        <a:lumMod val="65000"/>
                        <a:lumOff val="35000"/>
                      </a:schemeClr>
                    </a:solidFill>
                    <a:latin typeface="微软雅黑" panose="020B0503020204020204" pitchFamily="34" charset="-122"/>
                    <a:ea typeface="微软雅黑" panose="020B0503020204020204" pitchFamily="34" charset="-122"/>
                  </a:rPr>
                  <a:t>Contents</a:t>
                </a:r>
              </a:p>
            </p:txBody>
          </p:sp>
          <p:sp>
            <p:nvSpPr>
              <p:cNvPr id="6" name="Rectangle 9"/>
              <p:cNvSpPr/>
              <p:nvPr/>
            </p:nvSpPr>
            <p:spPr>
              <a:xfrm rot="16200000">
                <a:off x="3720862" y="803083"/>
                <a:ext cx="1773364" cy="692497"/>
              </a:xfrm>
              <a:prstGeom prst="rect">
                <a:avLst/>
              </a:prstGeom>
            </p:spPr>
            <p:txBody>
              <a:bodyPr wrap="square">
                <a:normAutofit/>
              </a:bodyPr>
              <a:lstStyle/>
              <a:p>
                <a:pPr algn="ctr" defTabSz="1218565"/>
                <a:r>
                  <a:rPr lang="zh-CN" altLang="en-US" sz="5335" b="1" kern="0" dirty="0">
                    <a:solidFill>
                      <a:schemeClr val="tx1">
                        <a:lumMod val="65000"/>
                        <a:lumOff val="35000"/>
                      </a:schemeClr>
                    </a:solidFill>
                    <a:latin typeface="微软雅黑" panose="020B0503020204020204" pitchFamily="34" charset="-122"/>
                    <a:ea typeface="微软雅黑" panose="020B0503020204020204" pitchFamily="34" charset="-122"/>
                  </a:rPr>
                  <a:t>第三部分</a:t>
                </a:r>
              </a:p>
            </p:txBody>
          </p:sp>
        </p:grpSp>
      </p:grpSp>
      <p:sp>
        <p:nvSpPr>
          <p:cNvPr id="13" name="Freeform 60"/>
          <p:cNvSpPr/>
          <p:nvPr/>
        </p:nvSpPr>
        <p:spPr bwMode="auto">
          <a:xfrm>
            <a:off x="10261014" y="873276"/>
            <a:ext cx="646113" cy="646113"/>
          </a:xfrm>
          <a:custGeom>
            <a:avLst/>
            <a:gdLst>
              <a:gd name="T0" fmla="*/ 407 w 407"/>
              <a:gd name="T1" fmla="*/ 203 h 407"/>
              <a:gd name="T2" fmla="*/ 203 w 407"/>
              <a:gd name="T3" fmla="*/ 407 h 407"/>
              <a:gd name="T4" fmla="*/ 0 w 407"/>
              <a:gd name="T5" fmla="*/ 203 h 407"/>
              <a:gd name="T6" fmla="*/ 203 w 407"/>
              <a:gd name="T7" fmla="*/ 0 h 407"/>
              <a:gd name="T8" fmla="*/ 407 w 407"/>
              <a:gd name="T9" fmla="*/ 203 h 407"/>
            </a:gdLst>
            <a:ahLst/>
            <a:cxnLst>
              <a:cxn ang="0">
                <a:pos x="T0" y="T1"/>
              </a:cxn>
              <a:cxn ang="0">
                <a:pos x="T2" y="T3"/>
              </a:cxn>
              <a:cxn ang="0">
                <a:pos x="T4" y="T5"/>
              </a:cxn>
              <a:cxn ang="0">
                <a:pos x="T6" y="T7"/>
              </a:cxn>
              <a:cxn ang="0">
                <a:pos x="T8" y="T9"/>
              </a:cxn>
            </a:cxnLst>
            <a:rect l="0" t="0" r="r" b="b"/>
            <a:pathLst>
              <a:path w="407" h="407">
                <a:moveTo>
                  <a:pt x="407" y="203"/>
                </a:moveTo>
                <a:lnTo>
                  <a:pt x="203" y="407"/>
                </a:lnTo>
                <a:lnTo>
                  <a:pt x="0" y="203"/>
                </a:lnTo>
                <a:lnTo>
                  <a:pt x="203" y="0"/>
                </a:lnTo>
                <a:lnTo>
                  <a:pt x="407" y="203"/>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74"/>
          <p:cNvSpPr/>
          <p:nvPr/>
        </p:nvSpPr>
        <p:spPr bwMode="auto">
          <a:xfrm>
            <a:off x="10767978" y="39430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74"/>
          <p:cNvSpPr/>
          <p:nvPr/>
        </p:nvSpPr>
        <p:spPr bwMode="auto">
          <a:xfrm>
            <a:off x="7608519" y="6192575"/>
            <a:ext cx="1735506" cy="1732831"/>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60"/>
          <p:cNvSpPr/>
          <p:nvPr/>
        </p:nvSpPr>
        <p:spPr bwMode="auto">
          <a:xfrm>
            <a:off x="210830" y="969661"/>
            <a:ext cx="646113" cy="646113"/>
          </a:xfrm>
          <a:custGeom>
            <a:avLst/>
            <a:gdLst>
              <a:gd name="T0" fmla="*/ 407 w 407"/>
              <a:gd name="T1" fmla="*/ 203 h 407"/>
              <a:gd name="T2" fmla="*/ 203 w 407"/>
              <a:gd name="T3" fmla="*/ 407 h 407"/>
              <a:gd name="T4" fmla="*/ 0 w 407"/>
              <a:gd name="T5" fmla="*/ 203 h 407"/>
              <a:gd name="T6" fmla="*/ 203 w 407"/>
              <a:gd name="T7" fmla="*/ 0 h 407"/>
              <a:gd name="T8" fmla="*/ 407 w 407"/>
              <a:gd name="T9" fmla="*/ 203 h 407"/>
            </a:gdLst>
            <a:ahLst/>
            <a:cxnLst>
              <a:cxn ang="0">
                <a:pos x="T0" y="T1"/>
              </a:cxn>
              <a:cxn ang="0">
                <a:pos x="T2" y="T3"/>
              </a:cxn>
              <a:cxn ang="0">
                <a:pos x="T4" y="T5"/>
              </a:cxn>
              <a:cxn ang="0">
                <a:pos x="T6" y="T7"/>
              </a:cxn>
              <a:cxn ang="0">
                <a:pos x="T8" y="T9"/>
              </a:cxn>
            </a:cxnLst>
            <a:rect l="0" t="0" r="r" b="b"/>
            <a:pathLst>
              <a:path w="407" h="407">
                <a:moveTo>
                  <a:pt x="407" y="203"/>
                </a:moveTo>
                <a:lnTo>
                  <a:pt x="203" y="407"/>
                </a:lnTo>
                <a:lnTo>
                  <a:pt x="0" y="203"/>
                </a:lnTo>
                <a:lnTo>
                  <a:pt x="203" y="0"/>
                </a:lnTo>
                <a:lnTo>
                  <a:pt x="407" y="203"/>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74"/>
          <p:cNvSpPr/>
          <p:nvPr/>
        </p:nvSpPr>
        <p:spPr bwMode="auto">
          <a:xfrm>
            <a:off x="717794" y="490689"/>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0"/>
          <p:cNvSpPr/>
          <p:nvPr/>
        </p:nvSpPr>
        <p:spPr bwMode="auto">
          <a:xfrm>
            <a:off x="0" y="5869518"/>
            <a:ext cx="646113" cy="646113"/>
          </a:xfrm>
          <a:custGeom>
            <a:avLst/>
            <a:gdLst>
              <a:gd name="T0" fmla="*/ 407 w 407"/>
              <a:gd name="T1" fmla="*/ 203 h 407"/>
              <a:gd name="T2" fmla="*/ 203 w 407"/>
              <a:gd name="T3" fmla="*/ 407 h 407"/>
              <a:gd name="T4" fmla="*/ 0 w 407"/>
              <a:gd name="T5" fmla="*/ 203 h 407"/>
              <a:gd name="T6" fmla="*/ 203 w 407"/>
              <a:gd name="T7" fmla="*/ 0 h 407"/>
              <a:gd name="T8" fmla="*/ 407 w 407"/>
              <a:gd name="T9" fmla="*/ 203 h 407"/>
            </a:gdLst>
            <a:ahLst/>
            <a:cxnLst>
              <a:cxn ang="0">
                <a:pos x="T0" y="T1"/>
              </a:cxn>
              <a:cxn ang="0">
                <a:pos x="T2" y="T3"/>
              </a:cxn>
              <a:cxn ang="0">
                <a:pos x="T4" y="T5"/>
              </a:cxn>
              <a:cxn ang="0">
                <a:pos x="T6" y="T7"/>
              </a:cxn>
              <a:cxn ang="0">
                <a:pos x="T8" y="T9"/>
              </a:cxn>
            </a:cxnLst>
            <a:rect l="0" t="0" r="r" b="b"/>
            <a:pathLst>
              <a:path w="407" h="407">
                <a:moveTo>
                  <a:pt x="407" y="203"/>
                </a:moveTo>
                <a:lnTo>
                  <a:pt x="203" y="407"/>
                </a:lnTo>
                <a:lnTo>
                  <a:pt x="0" y="203"/>
                </a:lnTo>
                <a:lnTo>
                  <a:pt x="203" y="0"/>
                </a:lnTo>
                <a:lnTo>
                  <a:pt x="407" y="203"/>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74"/>
          <p:cNvSpPr/>
          <p:nvPr/>
        </p:nvSpPr>
        <p:spPr bwMode="auto">
          <a:xfrm>
            <a:off x="2006557" y="2275267"/>
            <a:ext cx="457243" cy="456538"/>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74"/>
          <p:cNvSpPr/>
          <p:nvPr/>
        </p:nvSpPr>
        <p:spPr bwMode="auto">
          <a:xfrm>
            <a:off x="9931357" y="5191928"/>
            <a:ext cx="457243" cy="456538"/>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矩形 20"/>
          <p:cNvSpPr/>
          <p:nvPr/>
        </p:nvSpPr>
        <p:spPr>
          <a:xfrm>
            <a:off x="3811856" y="5262257"/>
            <a:ext cx="4734321" cy="584775"/>
          </a:xfrm>
          <a:prstGeom prst="rect">
            <a:avLst/>
          </a:prstGeom>
        </p:spPr>
        <p:txBody>
          <a:bodyPr wrap="square">
            <a:spAutoFit/>
          </a:bodyPr>
          <a:lstStyle/>
          <a:p>
            <a:pPr lvl="0" algn="ctr">
              <a:defRPr/>
            </a:pPr>
            <a:r>
              <a:rPr lang="zh-CN" altLang="en-US" sz="3200" b="1" kern="0" spc="300" dirty="0">
                <a:solidFill>
                  <a:srgbClr val="333333"/>
                </a:solidFill>
                <a:latin typeface="微软雅黑" panose="020B0503020204020204" pitchFamily="34" charset="-122"/>
                <a:ea typeface="微软雅黑" panose="020B0503020204020204" pitchFamily="34" charset="-122"/>
                <a:cs typeface="+mn-ea"/>
                <a:sym typeface="+mn-lt"/>
              </a:rPr>
              <a:t>学术搜索</a:t>
            </a:r>
            <a:endParaRPr kumimoji="0" lang="zh-CN" altLang="en-US" sz="3200" b="1" i="0" u="none" strike="noStrike" kern="0" cap="none" spc="30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1500"/>
                            </p:stCondLst>
                            <p:childTnLst>
                              <p:par>
                                <p:cTn id="23" presetID="31"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90"/>
                                          </p:val>
                                        </p:tav>
                                        <p:tav tm="100000">
                                          <p:val>
                                            <p:fltVal val="0"/>
                                          </p:val>
                                        </p:tav>
                                      </p:tavLst>
                                    </p:anim>
                                    <p:animEffect transition="in" filter="fade">
                                      <p:cBhvr>
                                        <p:cTn id="28" dur="1000"/>
                                        <p:tgtEl>
                                          <p:spTgt spid="15"/>
                                        </p:tgtEl>
                                      </p:cBhvr>
                                    </p:animEffect>
                                  </p:childTnLst>
                                </p:cTn>
                              </p:par>
                            </p:childTnLst>
                          </p:cTn>
                        </p:par>
                        <p:par>
                          <p:cTn id="29" fill="hold">
                            <p:stCondLst>
                              <p:cond delay="2500"/>
                            </p:stCondLst>
                            <p:childTnLst>
                              <p:par>
                                <p:cTn id="30" presetID="31"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fltVal val="0"/>
                                          </p:val>
                                        </p:tav>
                                        <p:tav tm="100000">
                                          <p:val>
                                            <p:strVal val="#ppt_w"/>
                                          </p:val>
                                        </p:tav>
                                      </p:tavLst>
                                    </p:anim>
                                    <p:anim calcmode="lin" valueType="num">
                                      <p:cBhvr>
                                        <p:cTn id="33" dur="1000" fill="hold"/>
                                        <p:tgtEl>
                                          <p:spTgt spid="17"/>
                                        </p:tgtEl>
                                        <p:attrNameLst>
                                          <p:attrName>ppt_h</p:attrName>
                                        </p:attrNameLst>
                                      </p:cBhvr>
                                      <p:tavLst>
                                        <p:tav tm="0">
                                          <p:val>
                                            <p:fltVal val="0"/>
                                          </p:val>
                                        </p:tav>
                                        <p:tav tm="100000">
                                          <p:val>
                                            <p:strVal val="#ppt_h"/>
                                          </p:val>
                                        </p:tav>
                                      </p:tavLst>
                                    </p:anim>
                                    <p:anim calcmode="lin" valueType="num">
                                      <p:cBhvr>
                                        <p:cTn id="34" dur="1000" fill="hold"/>
                                        <p:tgtEl>
                                          <p:spTgt spid="17"/>
                                        </p:tgtEl>
                                        <p:attrNameLst>
                                          <p:attrName>style.rotation</p:attrName>
                                        </p:attrNameLst>
                                      </p:cBhvr>
                                      <p:tavLst>
                                        <p:tav tm="0">
                                          <p:val>
                                            <p:fltVal val="90"/>
                                          </p:val>
                                        </p:tav>
                                        <p:tav tm="100000">
                                          <p:val>
                                            <p:fltVal val="0"/>
                                          </p:val>
                                        </p:tav>
                                      </p:tavLst>
                                    </p:anim>
                                    <p:animEffect transition="in" filter="fade">
                                      <p:cBhvr>
                                        <p:cTn id="35" dur="1000"/>
                                        <p:tgtEl>
                                          <p:spTgt spid="17"/>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par>
                          <p:cTn id="42" fill="hold">
                            <p:stCondLst>
                              <p:cond delay="3500"/>
                            </p:stCondLst>
                            <p:childTnLst>
                              <p:par>
                                <p:cTn id="43" presetID="3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1000" fill="hold"/>
                                        <p:tgtEl>
                                          <p:spTgt spid="19"/>
                                        </p:tgtEl>
                                        <p:attrNameLst>
                                          <p:attrName>ppt_w</p:attrName>
                                        </p:attrNameLst>
                                      </p:cBhvr>
                                      <p:tavLst>
                                        <p:tav tm="0">
                                          <p:val>
                                            <p:fltVal val="0"/>
                                          </p:val>
                                        </p:tav>
                                        <p:tav tm="100000">
                                          <p:val>
                                            <p:strVal val="#ppt_w"/>
                                          </p:val>
                                        </p:tav>
                                      </p:tavLst>
                                    </p:anim>
                                    <p:anim calcmode="lin" valueType="num">
                                      <p:cBhvr>
                                        <p:cTn id="46" dur="1000" fill="hold"/>
                                        <p:tgtEl>
                                          <p:spTgt spid="19"/>
                                        </p:tgtEl>
                                        <p:attrNameLst>
                                          <p:attrName>ppt_h</p:attrName>
                                        </p:attrNameLst>
                                      </p:cBhvr>
                                      <p:tavLst>
                                        <p:tav tm="0">
                                          <p:val>
                                            <p:fltVal val="0"/>
                                          </p:val>
                                        </p:tav>
                                        <p:tav tm="100000">
                                          <p:val>
                                            <p:strVal val="#ppt_h"/>
                                          </p:val>
                                        </p:tav>
                                      </p:tavLst>
                                    </p:anim>
                                    <p:anim calcmode="lin" valueType="num">
                                      <p:cBhvr>
                                        <p:cTn id="47" dur="1000" fill="hold"/>
                                        <p:tgtEl>
                                          <p:spTgt spid="19"/>
                                        </p:tgtEl>
                                        <p:attrNameLst>
                                          <p:attrName>style.rotation</p:attrName>
                                        </p:attrNameLst>
                                      </p:cBhvr>
                                      <p:tavLst>
                                        <p:tav tm="0">
                                          <p:val>
                                            <p:fltVal val="90"/>
                                          </p:val>
                                        </p:tav>
                                        <p:tav tm="100000">
                                          <p:val>
                                            <p:fltVal val="0"/>
                                          </p:val>
                                        </p:tav>
                                      </p:tavLst>
                                    </p:anim>
                                    <p:animEffect transition="in" filter="fade">
                                      <p:cBhvr>
                                        <p:cTn id="48" dur="1000"/>
                                        <p:tgtEl>
                                          <p:spTgt spid="19"/>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fltVal val="0"/>
                                          </p:val>
                                        </p:tav>
                                        <p:tav tm="100000">
                                          <p:val>
                                            <p:strVal val="#ppt_w"/>
                                          </p:val>
                                        </p:tav>
                                      </p:tavLst>
                                    </p:anim>
                                    <p:anim calcmode="lin" valueType="num">
                                      <p:cBhvr>
                                        <p:cTn id="52" dur="1000" fill="hold"/>
                                        <p:tgtEl>
                                          <p:spTgt spid="18"/>
                                        </p:tgtEl>
                                        <p:attrNameLst>
                                          <p:attrName>ppt_h</p:attrName>
                                        </p:attrNameLst>
                                      </p:cBhvr>
                                      <p:tavLst>
                                        <p:tav tm="0">
                                          <p:val>
                                            <p:fltVal val="0"/>
                                          </p:val>
                                        </p:tav>
                                        <p:tav tm="100000">
                                          <p:val>
                                            <p:strVal val="#ppt_h"/>
                                          </p:val>
                                        </p:tav>
                                      </p:tavLst>
                                    </p:anim>
                                    <p:anim calcmode="lin" valueType="num">
                                      <p:cBhvr>
                                        <p:cTn id="53" dur="1000" fill="hold"/>
                                        <p:tgtEl>
                                          <p:spTgt spid="18"/>
                                        </p:tgtEl>
                                        <p:attrNameLst>
                                          <p:attrName>style.rotation</p:attrName>
                                        </p:attrNameLst>
                                      </p:cBhvr>
                                      <p:tavLst>
                                        <p:tav tm="0">
                                          <p:val>
                                            <p:fltVal val="90"/>
                                          </p:val>
                                        </p:tav>
                                        <p:tav tm="100000">
                                          <p:val>
                                            <p:fltVal val="0"/>
                                          </p:val>
                                        </p:tav>
                                      </p:tavLst>
                                    </p:anim>
                                    <p:animEffect transition="in" filter="fade">
                                      <p:cBhvr>
                                        <p:cTn id="54" dur="1000"/>
                                        <p:tgtEl>
                                          <p:spTgt spid="18"/>
                                        </p:tgtEl>
                                      </p:cBhvr>
                                    </p:animEffect>
                                  </p:childTnLst>
                                </p:cTn>
                              </p:par>
                            </p:childTnLst>
                          </p:cTn>
                        </p:par>
                        <p:par>
                          <p:cTn id="55" fill="hold">
                            <p:stCondLst>
                              <p:cond delay="4500"/>
                            </p:stCondLst>
                            <p:childTnLst>
                              <p:par>
                                <p:cTn id="56" presetID="31"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1000" fill="hold"/>
                                        <p:tgtEl>
                                          <p:spTgt spid="20"/>
                                        </p:tgtEl>
                                        <p:attrNameLst>
                                          <p:attrName>ppt_w</p:attrName>
                                        </p:attrNameLst>
                                      </p:cBhvr>
                                      <p:tavLst>
                                        <p:tav tm="0">
                                          <p:val>
                                            <p:fltVal val="0"/>
                                          </p:val>
                                        </p:tav>
                                        <p:tav tm="100000">
                                          <p:val>
                                            <p:strVal val="#ppt_w"/>
                                          </p:val>
                                        </p:tav>
                                      </p:tavLst>
                                    </p:anim>
                                    <p:anim calcmode="lin" valueType="num">
                                      <p:cBhvr>
                                        <p:cTn id="59" dur="1000" fill="hold"/>
                                        <p:tgtEl>
                                          <p:spTgt spid="20"/>
                                        </p:tgtEl>
                                        <p:attrNameLst>
                                          <p:attrName>ppt_h</p:attrName>
                                        </p:attrNameLst>
                                      </p:cBhvr>
                                      <p:tavLst>
                                        <p:tav tm="0">
                                          <p:val>
                                            <p:fltVal val="0"/>
                                          </p:val>
                                        </p:tav>
                                        <p:tav tm="100000">
                                          <p:val>
                                            <p:strVal val="#ppt_h"/>
                                          </p:val>
                                        </p:tav>
                                      </p:tavLst>
                                    </p:anim>
                                    <p:anim calcmode="lin" valueType="num">
                                      <p:cBhvr>
                                        <p:cTn id="60" dur="1000" fill="hold"/>
                                        <p:tgtEl>
                                          <p:spTgt spid="20"/>
                                        </p:tgtEl>
                                        <p:attrNameLst>
                                          <p:attrName>style.rotation</p:attrName>
                                        </p:attrNameLst>
                                      </p:cBhvr>
                                      <p:tavLst>
                                        <p:tav tm="0">
                                          <p:val>
                                            <p:fltVal val="90"/>
                                          </p:val>
                                        </p:tav>
                                        <p:tav tm="100000">
                                          <p:val>
                                            <p:fltVal val="0"/>
                                          </p:val>
                                        </p:tav>
                                      </p:tavLst>
                                    </p:anim>
                                    <p:animEffect transition="in" filter="fade">
                                      <p:cBhvr>
                                        <p:cTn id="61" dur="10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6"/>
          <p:cNvGrpSpPr/>
          <p:nvPr/>
        </p:nvGrpSpPr>
        <p:grpSpPr>
          <a:xfrm>
            <a:off x="2831638" y="356659"/>
            <a:ext cx="6240693" cy="2665087"/>
            <a:chOff x="2567594" y="425663"/>
            <a:chExt cx="3889375" cy="1352550"/>
          </a:xfrm>
        </p:grpSpPr>
        <p:grpSp>
          <p:nvGrpSpPr>
            <p:cNvPr id="3" name="组合 47"/>
            <p:cNvGrpSpPr/>
            <p:nvPr/>
          </p:nvGrpSpPr>
          <p:grpSpPr>
            <a:xfrm rot="607259">
              <a:off x="2567594" y="425663"/>
              <a:ext cx="3889375" cy="1352550"/>
              <a:chOff x="3482374" y="429418"/>
              <a:chExt cx="3889375" cy="1352550"/>
            </a:xfrm>
          </p:grpSpPr>
          <p:sp>
            <p:nvSpPr>
              <p:cNvPr id="50" name="Freeform 1465"/>
              <p:cNvSpPr/>
              <p:nvPr/>
            </p:nvSpPr>
            <p:spPr bwMode="auto">
              <a:xfrm>
                <a:off x="3482374" y="429418"/>
                <a:ext cx="3889375" cy="1352550"/>
              </a:xfrm>
              <a:custGeom>
                <a:avLst/>
                <a:gdLst>
                  <a:gd name="T0" fmla="*/ 1518 w 1817"/>
                  <a:gd name="T1" fmla="*/ 431 h 632"/>
                  <a:gd name="T2" fmla="*/ 89 w 1817"/>
                  <a:gd name="T3" fmla="*/ 415 h 632"/>
                  <a:gd name="T4" fmla="*/ 89 w 1817"/>
                  <a:gd name="T5" fmla="*/ 90 h 632"/>
                  <a:gd name="T6" fmla="*/ 1596 w 1817"/>
                  <a:gd name="T7" fmla="*/ 81 h 632"/>
                  <a:gd name="T8" fmla="*/ 1382 w 1817"/>
                  <a:gd name="T9" fmla="*/ 632 h 632"/>
                  <a:gd name="T10" fmla="*/ 1518 w 1817"/>
                  <a:gd name="T11" fmla="*/ 431 h 632"/>
                </a:gdLst>
                <a:ahLst/>
                <a:cxnLst>
                  <a:cxn ang="0">
                    <a:pos x="T0" y="T1"/>
                  </a:cxn>
                  <a:cxn ang="0">
                    <a:pos x="T2" y="T3"/>
                  </a:cxn>
                  <a:cxn ang="0">
                    <a:pos x="T4" y="T5"/>
                  </a:cxn>
                  <a:cxn ang="0">
                    <a:pos x="T6" y="T7"/>
                  </a:cxn>
                  <a:cxn ang="0">
                    <a:pos x="T8" y="T9"/>
                  </a:cxn>
                  <a:cxn ang="0">
                    <a:pos x="T10" y="T11"/>
                  </a:cxn>
                </a:cxnLst>
                <a:rect l="0" t="0" r="r" b="b"/>
                <a:pathLst>
                  <a:path w="1817" h="632">
                    <a:moveTo>
                      <a:pt x="1518" y="431"/>
                    </a:moveTo>
                    <a:cubicBezTo>
                      <a:pt x="1303" y="440"/>
                      <a:pt x="184" y="469"/>
                      <a:pt x="89" y="415"/>
                    </a:cubicBezTo>
                    <a:cubicBezTo>
                      <a:pt x="15" y="373"/>
                      <a:pt x="0" y="144"/>
                      <a:pt x="89" y="90"/>
                    </a:cubicBezTo>
                    <a:cubicBezTo>
                      <a:pt x="220" y="12"/>
                      <a:pt x="1440" y="0"/>
                      <a:pt x="1596" y="81"/>
                    </a:cubicBezTo>
                    <a:cubicBezTo>
                      <a:pt x="1817" y="195"/>
                      <a:pt x="1618" y="514"/>
                      <a:pt x="1382" y="632"/>
                    </a:cubicBezTo>
                    <a:cubicBezTo>
                      <a:pt x="1447" y="558"/>
                      <a:pt x="1487" y="492"/>
                      <a:pt x="1518" y="431"/>
                    </a:cubicBezTo>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3200" dirty="0">
                  <a:solidFill>
                    <a:prstClr val="black"/>
                  </a:solidFill>
                  <a:latin typeface="Arial" panose="020B0604020202020204"/>
                  <a:ea typeface="微软雅黑" panose="020B0503020204020204" pitchFamily="34" charset="-122"/>
                </a:endParaRPr>
              </a:p>
            </p:txBody>
          </p:sp>
          <p:sp>
            <p:nvSpPr>
              <p:cNvPr id="51" name="Freeform 1467"/>
              <p:cNvSpPr/>
              <p:nvPr/>
            </p:nvSpPr>
            <p:spPr bwMode="auto">
              <a:xfrm>
                <a:off x="3700226" y="579617"/>
                <a:ext cx="3362325" cy="649288"/>
              </a:xfrm>
              <a:custGeom>
                <a:avLst/>
                <a:gdLst>
                  <a:gd name="T0" fmla="*/ 1477 w 1571"/>
                  <a:gd name="T1" fmla="*/ 285 h 303"/>
                  <a:gd name="T2" fmla="*/ 581 w 1571"/>
                  <a:gd name="T3" fmla="*/ 303 h 303"/>
                  <a:gd name="T4" fmla="*/ 29 w 1571"/>
                  <a:gd name="T5" fmla="*/ 278 h 303"/>
                  <a:gd name="T6" fmla="*/ 4 w 1571"/>
                  <a:gd name="T7" fmla="*/ 142 h 303"/>
                  <a:gd name="T8" fmla="*/ 31 w 1571"/>
                  <a:gd name="T9" fmla="*/ 55 h 303"/>
                  <a:gd name="T10" fmla="*/ 283 w 1571"/>
                  <a:gd name="T11" fmla="*/ 16 h 303"/>
                  <a:gd name="T12" fmla="*/ 763 w 1571"/>
                  <a:gd name="T13" fmla="*/ 0 h 303"/>
                  <a:gd name="T14" fmla="*/ 1238 w 1571"/>
                  <a:gd name="T15" fmla="*/ 16 h 303"/>
                  <a:gd name="T16" fmla="*/ 1512 w 1571"/>
                  <a:gd name="T17" fmla="*/ 67 h 303"/>
                  <a:gd name="T18" fmla="*/ 1477 w 1571"/>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1" h="303">
                    <a:moveTo>
                      <a:pt x="1477" y="285"/>
                    </a:moveTo>
                    <a:cubicBezTo>
                      <a:pt x="1416" y="292"/>
                      <a:pt x="939" y="303"/>
                      <a:pt x="581" y="303"/>
                    </a:cubicBezTo>
                    <a:cubicBezTo>
                      <a:pt x="141" y="303"/>
                      <a:pt x="48" y="301"/>
                      <a:pt x="29" y="278"/>
                    </a:cubicBezTo>
                    <a:cubicBezTo>
                      <a:pt x="18" y="265"/>
                      <a:pt x="0" y="210"/>
                      <a:pt x="4" y="142"/>
                    </a:cubicBezTo>
                    <a:cubicBezTo>
                      <a:pt x="7" y="89"/>
                      <a:pt x="22" y="59"/>
                      <a:pt x="31" y="55"/>
                    </a:cubicBezTo>
                    <a:cubicBezTo>
                      <a:pt x="48" y="48"/>
                      <a:pt x="76" y="32"/>
                      <a:pt x="283" y="16"/>
                    </a:cubicBezTo>
                    <a:cubicBezTo>
                      <a:pt x="416" y="6"/>
                      <a:pt x="587" y="0"/>
                      <a:pt x="763" y="0"/>
                    </a:cubicBezTo>
                    <a:cubicBezTo>
                      <a:pt x="938" y="0"/>
                      <a:pt x="1107" y="6"/>
                      <a:pt x="1238" y="16"/>
                    </a:cubicBezTo>
                    <a:cubicBezTo>
                      <a:pt x="1442" y="32"/>
                      <a:pt x="1492" y="44"/>
                      <a:pt x="1512" y="67"/>
                    </a:cubicBezTo>
                    <a:cubicBezTo>
                      <a:pt x="1571" y="136"/>
                      <a:pt x="1538" y="277"/>
                      <a:pt x="1477" y="28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3200" dirty="0">
                  <a:solidFill>
                    <a:prstClr val="black"/>
                  </a:solidFill>
                  <a:latin typeface="Arial" panose="020B0604020202020204"/>
                  <a:ea typeface="微软雅黑" panose="020B0503020204020204" pitchFamily="34" charset="-122"/>
                </a:endParaRPr>
              </a:p>
            </p:txBody>
          </p:sp>
        </p:grpSp>
        <p:sp>
          <p:nvSpPr>
            <p:cNvPr id="49" name="Content Placeholder 2"/>
            <p:cNvSpPr txBox="1"/>
            <p:nvPr/>
          </p:nvSpPr>
          <p:spPr>
            <a:xfrm rot="566579">
              <a:off x="2888888" y="653633"/>
              <a:ext cx="3192801" cy="519788"/>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8565">
                <a:buNone/>
                <a:defRPr/>
              </a:pPr>
              <a:r>
                <a:rPr lang="zh-CN" altLang="en-US" sz="2700" b="1" dirty="0">
                  <a:solidFill>
                    <a:schemeClr val="tx1"/>
                  </a:solidFill>
                  <a:latin typeface="Arial" panose="020B0604020202020204"/>
                  <a:ea typeface="微软雅黑" panose="020B0503020204020204" pitchFamily="34" charset="-122"/>
                </a:rPr>
                <a:t>想要看学科相关的文献资源，应该去哪里查找呢？</a:t>
              </a:r>
            </a:p>
          </p:txBody>
        </p:sp>
      </p:grpSp>
      <p:grpSp>
        <p:nvGrpSpPr>
          <p:cNvPr id="4" name="组合 51"/>
          <p:cNvGrpSpPr/>
          <p:nvPr/>
        </p:nvGrpSpPr>
        <p:grpSpPr>
          <a:xfrm>
            <a:off x="692536" y="2812035"/>
            <a:ext cx="3505705" cy="3313229"/>
            <a:chOff x="980143" y="1663685"/>
            <a:chExt cx="1895475" cy="1846263"/>
          </a:xfrm>
        </p:grpSpPr>
        <p:grpSp>
          <p:nvGrpSpPr>
            <p:cNvPr id="5" name="组合 52"/>
            <p:cNvGrpSpPr/>
            <p:nvPr/>
          </p:nvGrpSpPr>
          <p:grpSpPr>
            <a:xfrm rot="21121497">
              <a:off x="980143" y="1663685"/>
              <a:ext cx="1895475" cy="1846263"/>
              <a:chOff x="1115398" y="1495356"/>
              <a:chExt cx="1895475" cy="1846263"/>
            </a:xfrm>
          </p:grpSpPr>
          <p:sp>
            <p:nvSpPr>
              <p:cNvPr id="55" name="Freeform 1331"/>
              <p:cNvSpPr/>
              <p:nvPr/>
            </p:nvSpPr>
            <p:spPr bwMode="auto">
              <a:xfrm>
                <a:off x="1115398" y="1495356"/>
                <a:ext cx="1895475" cy="1846263"/>
              </a:xfrm>
              <a:custGeom>
                <a:avLst/>
                <a:gdLst>
                  <a:gd name="T0" fmla="*/ 808 w 885"/>
                  <a:gd name="T1" fmla="*/ 535 h 863"/>
                  <a:gd name="T2" fmla="*/ 437 w 885"/>
                  <a:gd name="T3" fmla="*/ 25 h 863"/>
                  <a:gd name="T4" fmla="*/ 236 w 885"/>
                  <a:gd name="T5" fmla="*/ 699 h 863"/>
                  <a:gd name="T6" fmla="*/ 790 w 885"/>
                  <a:gd name="T7" fmla="*/ 851 h 863"/>
                  <a:gd name="T8" fmla="*/ 491 w 885"/>
                  <a:gd name="T9" fmla="*/ 726 h 863"/>
                  <a:gd name="T10" fmla="*/ 808 w 885"/>
                  <a:gd name="T11" fmla="*/ 535 h 863"/>
                </a:gdLst>
                <a:ahLst/>
                <a:cxnLst>
                  <a:cxn ang="0">
                    <a:pos x="T0" y="T1"/>
                  </a:cxn>
                  <a:cxn ang="0">
                    <a:pos x="T2" y="T3"/>
                  </a:cxn>
                  <a:cxn ang="0">
                    <a:pos x="T4" y="T5"/>
                  </a:cxn>
                  <a:cxn ang="0">
                    <a:pos x="T6" y="T7"/>
                  </a:cxn>
                  <a:cxn ang="0">
                    <a:pos x="T8" y="T9"/>
                  </a:cxn>
                  <a:cxn ang="0">
                    <a:pos x="T10" y="T11"/>
                  </a:cxn>
                </a:cxnLst>
                <a:rect l="0" t="0" r="r" b="b"/>
                <a:pathLst>
                  <a:path w="885" h="863">
                    <a:moveTo>
                      <a:pt x="808" y="535"/>
                    </a:moveTo>
                    <a:cubicBezTo>
                      <a:pt x="885" y="363"/>
                      <a:pt x="770" y="0"/>
                      <a:pt x="437" y="25"/>
                    </a:cubicBezTo>
                    <a:cubicBezTo>
                      <a:pt x="95" y="50"/>
                      <a:pt x="0" y="488"/>
                      <a:pt x="236" y="699"/>
                    </a:cubicBezTo>
                    <a:cubicBezTo>
                      <a:pt x="404" y="850"/>
                      <a:pt x="563" y="863"/>
                      <a:pt x="790" y="851"/>
                    </a:cubicBezTo>
                    <a:cubicBezTo>
                      <a:pt x="641" y="806"/>
                      <a:pt x="553" y="773"/>
                      <a:pt x="491" y="726"/>
                    </a:cubicBezTo>
                    <a:cubicBezTo>
                      <a:pt x="569" y="725"/>
                      <a:pt x="743" y="682"/>
                      <a:pt x="808" y="535"/>
                    </a:cubicBezTo>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3200" b="1" dirty="0">
                  <a:solidFill>
                    <a:prstClr val="black"/>
                  </a:solidFill>
                  <a:latin typeface="Arial" panose="020B0604020202020204"/>
                  <a:ea typeface="微软雅黑" panose="020B0503020204020204" pitchFamily="34" charset="-122"/>
                </a:endParaRPr>
              </a:p>
            </p:txBody>
          </p:sp>
          <p:sp>
            <p:nvSpPr>
              <p:cNvPr id="56" name="Freeform 1332"/>
              <p:cNvSpPr/>
              <p:nvPr/>
            </p:nvSpPr>
            <p:spPr bwMode="auto">
              <a:xfrm>
                <a:off x="1442004" y="1590602"/>
                <a:ext cx="1393825" cy="1409700"/>
              </a:xfrm>
              <a:custGeom>
                <a:avLst/>
                <a:gdLst>
                  <a:gd name="T0" fmla="*/ 11 w 651"/>
                  <a:gd name="T1" fmla="*/ 306 h 659"/>
                  <a:gd name="T2" fmla="*/ 261 w 651"/>
                  <a:gd name="T3" fmla="*/ 27 h 659"/>
                  <a:gd name="T4" fmla="*/ 571 w 651"/>
                  <a:gd name="T5" fmla="*/ 147 h 659"/>
                  <a:gd name="T6" fmla="*/ 613 w 651"/>
                  <a:gd name="T7" fmla="*/ 469 h 659"/>
                  <a:gd name="T8" fmla="*/ 380 w 651"/>
                  <a:gd name="T9" fmla="*/ 628 h 659"/>
                  <a:gd name="T10" fmla="*/ 11 w 651"/>
                  <a:gd name="T11" fmla="*/ 306 h 659"/>
                </a:gdLst>
                <a:ahLst/>
                <a:cxnLst>
                  <a:cxn ang="0">
                    <a:pos x="T0" y="T1"/>
                  </a:cxn>
                  <a:cxn ang="0">
                    <a:pos x="T2" y="T3"/>
                  </a:cxn>
                  <a:cxn ang="0">
                    <a:pos x="T4" y="T5"/>
                  </a:cxn>
                  <a:cxn ang="0">
                    <a:pos x="T6" y="T7"/>
                  </a:cxn>
                  <a:cxn ang="0">
                    <a:pos x="T8" y="T9"/>
                  </a:cxn>
                  <a:cxn ang="0">
                    <a:pos x="T10" y="T11"/>
                  </a:cxn>
                </a:cxnLst>
                <a:rect l="0" t="0" r="r" b="b"/>
                <a:pathLst>
                  <a:path w="651" h="659">
                    <a:moveTo>
                      <a:pt x="11" y="306"/>
                    </a:moveTo>
                    <a:cubicBezTo>
                      <a:pt x="15" y="193"/>
                      <a:pt x="121" y="50"/>
                      <a:pt x="261" y="27"/>
                    </a:cubicBezTo>
                    <a:cubicBezTo>
                      <a:pt x="434" y="0"/>
                      <a:pt x="530" y="89"/>
                      <a:pt x="571" y="147"/>
                    </a:cubicBezTo>
                    <a:cubicBezTo>
                      <a:pt x="638" y="243"/>
                      <a:pt x="651" y="379"/>
                      <a:pt x="613" y="469"/>
                    </a:cubicBezTo>
                    <a:cubicBezTo>
                      <a:pt x="571" y="567"/>
                      <a:pt x="425" y="619"/>
                      <a:pt x="380" y="628"/>
                    </a:cubicBezTo>
                    <a:cubicBezTo>
                      <a:pt x="221" y="659"/>
                      <a:pt x="0" y="589"/>
                      <a:pt x="11" y="30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3200" b="1" dirty="0">
                  <a:solidFill>
                    <a:prstClr val="black"/>
                  </a:solidFill>
                  <a:latin typeface="Arial" panose="020B0604020202020204"/>
                  <a:ea typeface="微软雅黑" panose="020B0503020204020204" pitchFamily="34" charset="-122"/>
                </a:endParaRPr>
              </a:p>
            </p:txBody>
          </p:sp>
        </p:grpSp>
        <p:sp>
          <p:nvSpPr>
            <p:cNvPr id="54" name="Content Placeholder 2"/>
            <p:cNvSpPr txBox="1"/>
            <p:nvPr/>
          </p:nvSpPr>
          <p:spPr>
            <a:xfrm>
              <a:off x="1370534" y="2000519"/>
              <a:ext cx="1243963" cy="943572"/>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8565">
                <a:buNone/>
                <a:defRPr/>
              </a:pPr>
              <a:r>
                <a:rPr lang="zh-CN" altLang="en-US" sz="2700" b="1" dirty="0">
                  <a:solidFill>
                    <a:schemeClr val="tx1"/>
                  </a:solidFill>
                  <a:latin typeface="Arial" panose="020B0604020202020204"/>
                  <a:ea typeface="微软雅黑" panose="020B0503020204020204" pitchFamily="34" charset="-122"/>
                </a:rPr>
                <a:t>这篇文章是我想要的，如何下载呢？</a:t>
              </a:r>
              <a:endParaRPr lang="en-US" altLang="zh-CN" sz="2700" b="1" dirty="0">
                <a:solidFill>
                  <a:schemeClr val="tx1"/>
                </a:solidFill>
                <a:latin typeface="Arial" panose="020B0604020202020204"/>
                <a:ea typeface="微软雅黑" panose="020B0503020204020204" pitchFamily="34" charset="-122"/>
              </a:endParaRPr>
            </a:p>
          </p:txBody>
        </p:sp>
      </p:grpSp>
      <p:grpSp>
        <p:nvGrpSpPr>
          <p:cNvPr id="6" name="组合 56"/>
          <p:cNvGrpSpPr/>
          <p:nvPr/>
        </p:nvGrpSpPr>
        <p:grpSpPr>
          <a:xfrm rot="21216777">
            <a:off x="7586412" y="3056884"/>
            <a:ext cx="3919123" cy="2823531"/>
            <a:chOff x="6088774" y="1808767"/>
            <a:chExt cx="1992313" cy="2673350"/>
          </a:xfrm>
        </p:grpSpPr>
        <p:grpSp>
          <p:nvGrpSpPr>
            <p:cNvPr id="7" name="组合 57"/>
            <p:cNvGrpSpPr/>
            <p:nvPr/>
          </p:nvGrpSpPr>
          <p:grpSpPr>
            <a:xfrm rot="1855725">
              <a:off x="6088774" y="1808767"/>
              <a:ext cx="1992313" cy="2673350"/>
              <a:chOff x="5977858" y="1356321"/>
              <a:chExt cx="1992313" cy="2673350"/>
            </a:xfrm>
          </p:grpSpPr>
          <p:sp>
            <p:nvSpPr>
              <p:cNvPr id="60" name="Freeform 1734"/>
              <p:cNvSpPr/>
              <p:nvPr/>
            </p:nvSpPr>
            <p:spPr bwMode="auto">
              <a:xfrm>
                <a:off x="5977858" y="1356321"/>
                <a:ext cx="1992313" cy="2673350"/>
              </a:xfrm>
              <a:custGeom>
                <a:avLst/>
                <a:gdLst>
                  <a:gd name="T0" fmla="*/ 252 w 931"/>
                  <a:gd name="T1" fmla="*/ 162 h 1249"/>
                  <a:gd name="T2" fmla="*/ 830 w 931"/>
                  <a:gd name="T3" fmla="*/ 135 h 1249"/>
                  <a:gd name="T4" fmla="*/ 856 w 931"/>
                  <a:gd name="T5" fmla="*/ 967 h 1249"/>
                  <a:gd name="T6" fmla="*/ 0 w 931"/>
                  <a:gd name="T7" fmla="*/ 969 h 1249"/>
                  <a:gd name="T8" fmla="*/ 202 w 931"/>
                  <a:gd name="T9" fmla="*/ 901 h 1249"/>
                  <a:gd name="T10" fmla="*/ 252 w 931"/>
                  <a:gd name="T11" fmla="*/ 162 h 1249"/>
                </a:gdLst>
                <a:ahLst/>
                <a:cxnLst>
                  <a:cxn ang="0">
                    <a:pos x="T0" y="T1"/>
                  </a:cxn>
                  <a:cxn ang="0">
                    <a:pos x="T2" y="T3"/>
                  </a:cxn>
                  <a:cxn ang="0">
                    <a:pos x="T4" y="T5"/>
                  </a:cxn>
                  <a:cxn ang="0">
                    <a:pos x="T6" y="T7"/>
                  </a:cxn>
                  <a:cxn ang="0">
                    <a:pos x="T8" y="T9"/>
                  </a:cxn>
                  <a:cxn ang="0">
                    <a:pos x="T10" y="T11"/>
                  </a:cxn>
                </a:cxnLst>
                <a:rect l="0" t="0" r="r" b="b"/>
                <a:pathLst>
                  <a:path w="931" h="1249">
                    <a:moveTo>
                      <a:pt x="252" y="162"/>
                    </a:moveTo>
                    <a:cubicBezTo>
                      <a:pt x="313" y="69"/>
                      <a:pt x="690" y="0"/>
                      <a:pt x="830" y="135"/>
                    </a:cubicBezTo>
                    <a:cubicBezTo>
                      <a:pt x="931" y="232"/>
                      <a:pt x="925" y="854"/>
                      <a:pt x="856" y="967"/>
                    </a:cubicBezTo>
                    <a:cubicBezTo>
                      <a:pt x="684" y="1249"/>
                      <a:pt x="0" y="969"/>
                      <a:pt x="0" y="969"/>
                    </a:cubicBezTo>
                    <a:cubicBezTo>
                      <a:pt x="174" y="949"/>
                      <a:pt x="202" y="901"/>
                      <a:pt x="202" y="901"/>
                    </a:cubicBezTo>
                    <a:cubicBezTo>
                      <a:pt x="182" y="711"/>
                      <a:pt x="132" y="345"/>
                      <a:pt x="252" y="162"/>
                    </a:cubicBezTo>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3200" dirty="0">
                  <a:solidFill>
                    <a:prstClr val="black"/>
                  </a:solidFill>
                  <a:latin typeface="Arial" panose="020B0604020202020204"/>
                  <a:ea typeface="微软雅黑" panose="020B0503020204020204" pitchFamily="34" charset="-122"/>
                </a:endParaRPr>
              </a:p>
            </p:txBody>
          </p:sp>
          <p:sp>
            <p:nvSpPr>
              <p:cNvPr id="61" name="Freeform 1736"/>
              <p:cNvSpPr/>
              <p:nvPr/>
            </p:nvSpPr>
            <p:spPr bwMode="auto">
              <a:xfrm>
                <a:off x="6506442" y="1553008"/>
                <a:ext cx="1333500" cy="2052638"/>
              </a:xfrm>
              <a:custGeom>
                <a:avLst/>
                <a:gdLst>
                  <a:gd name="T0" fmla="*/ 24 w 623"/>
                  <a:gd name="T1" fmla="*/ 763 h 959"/>
                  <a:gd name="T2" fmla="*/ 1 w 623"/>
                  <a:gd name="T3" fmla="*/ 424 h 959"/>
                  <a:gd name="T4" fmla="*/ 70 w 623"/>
                  <a:gd name="T5" fmla="*/ 85 h 959"/>
                  <a:gd name="T6" fmla="*/ 280 w 623"/>
                  <a:gd name="T7" fmla="*/ 14 h 959"/>
                  <a:gd name="T8" fmla="*/ 563 w 623"/>
                  <a:gd name="T9" fmla="*/ 69 h 959"/>
                  <a:gd name="T10" fmla="*/ 604 w 623"/>
                  <a:gd name="T11" fmla="*/ 208 h 959"/>
                  <a:gd name="T12" fmla="*/ 622 w 623"/>
                  <a:gd name="T13" fmla="*/ 483 h 959"/>
                  <a:gd name="T14" fmla="*/ 580 w 623"/>
                  <a:gd name="T15" fmla="*/ 843 h 959"/>
                  <a:gd name="T16" fmla="*/ 150 w 623"/>
                  <a:gd name="T17" fmla="*/ 924 h 959"/>
                  <a:gd name="T18" fmla="*/ 24 w 623"/>
                  <a:gd name="T19" fmla="*/ 76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3" h="959">
                    <a:moveTo>
                      <a:pt x="24" y="763"/>
                    </a:moveTo>
                    <a:cubicBezTo>
                      <a:pt x="10" y="672"/>
                      <a:pt x="0" y="545"/>
                      <a:pt x="1" y="424"/>
                    </a:cubicBezTo>
                    <a:cubicBezTo>
                      <a:pt x="1" y="269"/>
                      <a:pt x="24" y="155"/>
                      <a:pt x="70" y="85"/>
                    </a:cubicBezTo>
                    <a:cubicBezTo>
                      <a:pt x="81" y="68"/>
                      <a:pt x="157" y="28"/>
                      <a:pt x="280" y="14"/>
                    </a:cubicBezTo>
                    <a:cubicBezTo>
                      <a:pt x="405" y="0"/>
                      <a:pt x="513" y="21"/>
                      <a:pt x="563" y="69"/>
                    </a:cubicBezTo>
                    <a:cubicBezTo>
                      <a:pt x="563" y="69"/>
                      <a:pt x="587" y="93"/>
                      <a:pt x="604" y="208"/>
                    </a:cubicBezTo>
                    <a:cubicBezTo>
                      <a:pt x="616" y="284"/>
                      <a:pt x="623" y="382"/>
                      <a:pt x="622" y="483"/>
                    </a:cubicBezTo>
                    <a:cubicBezTo>
                      <a:pt x="622" y="684"/>
                      <a:pt x="597" y="814"/>
                      <a:pt x="580" y="843"/>
                    </a:cubicBezTo>
                    <a:cubicBezTo>
                      <a:pt x="509" y="959"/>
                      <a:pt x="307" y="948"/>
                      <a:pt x="150" y="924"/>
                    </a:cubicBezTo>
                    <a:cubicBezTo>
                      <a:pt x="52" y="908"/>
                      <a:pt x="32" y="809"/>
                      <a:pt x="24" y="76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3200" dirty="0">
                  <a:solidFill>
                    <a:prstClr val="black"/>
                  </a:solidFill>
                  <a:latin typeface="Arial" panose="020B0604020202020204"/>
                  <a:ea typeface="微软雅黑" panose="020B0503020204020204" pitchFamily="34" charset="-122"/>
                </a:endParaRPr>
              </a:p>
            </p:txBody>
          </p:sp>
        </p:grpSp>
        <p:sp>
          <p:nvSpPr>
            <p:cNvPr id="59" name="Content Placeholder 2"/>
            <p:cNvSpPr txBox="1"/>
            <p:nvPr/>
          </p:nvSpPr>
          <p:spPr>
            <a:xfrm rot="1941051">
              <a:off x="6627072" y="2729021"/>
              <a:ext cx="1296670" cy="1278255"/>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8565">
                <a:buNone/>
                <a:defRPr/>
              </a:pPr>
              <a:r>
                <a:rPr lang="zh-CN" altLang="en-US" sz="2700" b="1" dirty="0">
                  <a:solidFill>
                    <a:schemeClr val="tx1"/>
                  </a:solidFill>
                  <a:latin typeface="Arial" panose="020B0604020202020204"/>
                  <a:ea typeface="微软雅黑" panose="020B0503020204020204" pitchFamily="34" charset="-122"/>
                  <a:sym typeface="+mn-lt"/>
                </a:rPr>
                <a:t>如何判断这篇文章的学术水平？</a:t>
              </a:r>
              <a:endParaRPr lang="en-US" sz="2700" b="1" dirty="0">
                <a:solidFill>
                  <a:schemeClr val="tx1"/>
                </a:solidFill>
                <a:latin typeface="Arial" panose="020B0604020202020204"/>
                <a:ea typeface="微软雅黑" panose="020B0503020204020204" pitchFamily="34" charset="-122"/>
                <a:sym typeface="+mn-lt"/>
              </a:endParaRPr>
            </a:p>
          </p:txBody>
        </p:sp>
      </p:grpSp>
      <p:grpSp>
        <p:nvGrpSpPr>
          <p:cNvPr id="8" name="Group 2"/>
          <p:cNvGrpSpPr/>
          <p:nvPr/>
        </p:nvGrpSpPr>
        <p:grpSpPr bwMode="auto">
          <a:xfrm rot="294438">
            <a:off x="5441409" y="3708790"/>
            <a:ext cx="1074544" cy="1756619"/>
            <a:chOff x="3071" y="2446"/>
            <a:chExt cx="575" cy="866"/>
          </a:xfrm>
          <a:solidFill>
            <a:srgbClr val="5791CD"/>
          </a:solidFill>
        </p:grpSpPr>
        <p:sp>
          <p:nvSpPr>
            <p:cNvPr id="21" name="Oval 3"/>
            <p:cNvSpPr>
              <a:spLocks noChangeArrowheads="1"/>
            </p:cNvSpPr>
            <p:nvPr/>
          </p:nvSpPr>
          <p:spPr bwMode="auto">
            <a:xfrm>
              <a:off x="3228" y="3107"/>
              <a:ext cx="230" cy="205"/>
            </a:xfrm>
            <a:prstGeom prst="ellipse">
              <a:avLst/>
            </a:prstGeom>
            <a:grpFill/>
            <a:ln w="6350">
              <a:solidFill>
                <a:srgbClr val="43B9B6"/>
              </a:solidFill>
              <a:round/>
            </a:ln>
            <a:effectLst>
              <a:outerShdw dist="57150" dir="2700000" algn="ctr" rotWithShape="0">
                <a:srgbClr val="666666"/>
              </a:outerShdw>
            </a:effectLst>
          </p:spPr>
          <p:txBody>
            <a:bodyPr wrap="none" anchor="ctr">
              <a:spAutoFit/>
            </a:bodyPr>
            <a:lstStyle>
              <a:defPPr>
                <a:defRPr lang="zh-CN"/>
              </a:defPPr>
              <a:lvl1pPr marL="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1pPr>
              <a:lvl2pPr marL="52197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2pPr>
              <a:lvl3pPr marL="1044575"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3pPr>
              <a:lvl4pPr marL="1566545"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4pPr>
              <a:lvl5pPr marL="2088515"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5pPr>
              <a:lvl6pPr marL="261112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6pPr>
              <a:lvl7pPr marL="313309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7pPr>
              <a:lvl8pPr marL="365506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8pPr>
              <a:lvl9pPr marL="417703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9pPr>
            </a:lstStyle>
            <a:p>
              <a:endParaRPr lang="zh-CN" altLang="en-US"/>
            </a:p>
          </p:txBody>
        </p:sp>
        <p:sp>
          <p:nvSpPr>
            <p:cNvPr id="22" name="Freeform 4"/>
            <p:cNvSpPr/>
            <p:nvPr/>
          </p:nvSpPr>
          <p:spPr bwMode="auto">
            <a:xfrm>
              <a:off x="3071" y="2446"/>
              <a:ext cx="575" cy="610"/>
            </a:xfrm>
            <a:custGeom>
              <a:avLst/>
              <a:gdLst>
                <a:gd name="T0" fmla="*/ 246 w 575"/>
                <a:gd name="T1" fmla="*/ 609 h 610"/>
                <a:gd name="T2" fmla="*/ 285 w 575"/>
                <a:gd name="T3" fmla="*/ 609 h 610"/>
                <a:gd name="T4" fmla="*/ 290 w 575"/>
                <a:gd name="T5" fmla="*/ 600 h 610"/>
                <a:gd name="T6" fmla="*/ 294 w 575"/>
                <a:gd name="T7" fmla="*/ 559 h 610"/>
                <a:gd name="T8" fmla="*/ 301 w 575"/>
                <a:gd name="T9" fmla="*/ 525 h 610"/>
                <a:gd name="T10" fmla="*/ 311 w 575"/>
                <a:gd name="T11" fmla="*/ 503 h 610"/>
                <a:gd name="T12" fmla="*/ 327 w 575"/>
                <a:gd name="T13" fmla="*/ 485 h 610"/>
                <a:gd name="T14" fmla="*/ 348 w 575"/>
                <a:gd name="T15" fmla="*/ 469 h 610"/>
                <a:gd name="T16" fmla="*/ 389 w 575"/>
                <a:gd name="T17" fmla="*/ 446 h 610"/>
                <a:gd name="T18" fmla="*/ 443 w 575"/>
                <a:gd name="T19" fmla="*/ 415 h 610"/>
                <a:gd name="T20" fmla="*/ 486 w 575"/>
                <a:gd name="T21" fmla="*/ 386 h 610"/>
                <a:gd name="T22" fmla="*/ 512 w 575"/>
                <a:gd name="T23" fmla="*/ 364 h 610"/>
                <a:gd name="T24" fmla="*/ 540 w 575"/>
                <a:gd name="T25" fmla="*/ 331 h 610"/>
                <a:gd name="T26" fmla="*/ 561 w 575"/>
                <a:gd name="T27" fmla="*/ 294 h 610"/>
                <a:gd name="T28" fmla="*/ 572 w 575"/>
                <a:gd name="T29" fmla="*/ 248 h 610"/>
                <a:gd name="T30" fmla="*/ 572 w 575"/>
                <a:gd name="T31" fmla="*/ 190 h 610"/>
                <a:gd name="T32" fmla="*/ 557 w 575"/>
                <a:gd name="T33" fmla="*/ 138 h 610"/>
                <a:gd name="T34" fmla="*/ 526 w 575"/>
                <a:gd name="T35" fmla="*/ 91 h 610"/>
                <a:gd name="T36" fmla="*/ 486 w 575"/>
                <a:gd name="T37" fmla="*/ 55 h 610"/>
                <a:gd name="T38" fmla="*/ 440 w 575"/>
                <a:gd name="T39" fmla="*/ 30 h 610"/>
                <a:gd name="T40" fmla="*/ 390 w 575"/>
                <a:gd name="T41" fmla="*/ 13 h 610"/>
                <a:gd name="T42" fmla="*/ 340 w 575"/>
                <a:gd name="T43" fmla="*/ 4 h 610"/>
                <a:gd name="T44" fmla="*/ 290 w 575"/>
                <a:gd name="T45" fmla="*/ 1 h 610"/>
                <a:gd name="T46" fmla="*/ 233 w 575"/>
                <a:gd name="T47" fmla="*/ 2 h 610"/>
                <a:gd name="T48" fmla="*/ 174 w 575"/>
                <a:gd name="T49" fmla="*/ 10 h 610"/>
                <a:gd name="T50" fmla="*/ 125 w 575"/>
                <a:gd name="T51" fmla="*/ 26 h 610"/>
                <a:gd name="T52" fmla="*/ 85 w 575"/>
                <a:gd name="T53" fmla="*/ 47 h 610"/>
                <a:gd name="T54" fmla="*/ 51 w 575"/>
                <a:gd name="T55" fmla="*/ 77 h 610"/>
                <a:gd name="T56" fmla="*/ 24 w 575"/>
                <a:gd name="T57" fmla="*/ 110 h 610"/>
                <a:gd name="T58" fmla="*/ 4 w 575"/>
                <a:gd name="T59" fmla="*/ 157 h 610"/>
                <a:gd name="T60" fmla="*/ 0 w 575"/>
                <a:gd name="T61" fmla="*/ 207 h 610"/>
                <a:gd name="T62" fmla="*/ 11 w 575"/>
                <a:gd name="T63" fmla="*/ 244 h 610"/>
                <a:gd name="T64" fmla="*/ 34 w 575"/>
                <a:gd name="T65" fmla="*/ 271 h 610"/>
                <a:gd name="T66" fmla="*/ 68 w 575"/>
                <a:gd name="T67" fmla="*/ 288 h 610"/>
                <a:gd name="T68" fmla="*/ 109 w 575"/>
                <a:gd name="T69" fmla="*/ 292 h 610"/>
                <a:gd name="T70" fmla="*/ 148 w 575"/>
                <a:gd name="T71" fmla="*/ 282 h 610"/>
                <a:gd name="T72" fmla="*/ 176 w 575"/>
                <a:gd name="T73" fmla="*/ 260 h 610"/>
                <a:gd name="T74" fmla="*/ 191 w 575"/>
                <a:gd name="T75" fmla="*/ 229 h 610"/>
                <a:gd name="T76" fmla="*/ 191 w 575"/>
                <a:gd name="T77" fmla="*/ 192 h 610"/>
                <a:gd name="T78" fmla="*/ 179 w 575"/>
                <a:gd name="T79" fmla="*/ 161 h 610"/>
                <a:gd name="T80" fmla="*/ 159 w 575"/>
                <a:gd name="T81" fmla="*/ 137 h 610"/>
                <a:gd name="T82" fmla="*/ 141 w 575"/>
                <a:gd name="T83" fmla="*/ 114 h 610"/>
                <a:gd name="T84" fmla="*/ 140 w 575"/>
                <a:gd name="T85" fmla="*/ 96 h 610"/>
                <a:gd name="T86" fmla="*/ 151 w 575"/>
                <a:gd name="T87" fmla="*/ 74 h 610"/>
                <a:gd name="T88" fmla="*/ 169 w 575"/>
                <a:gd name="T89" fmla="*/ 59 h 610"/>
                <a:gd name="T90" fmla="*/ 194 w 575"/>
                <a:gd name="T91" fmla="*/ 51 h 610"/>
                <a:gd name="T92" fmla="*/ 231 w 575"/>
                <a:gd name="T93" fmla="*/ 48 h 610"/>
                <a:gd name="T94" fmla="*/ 268 w 575"/>
                <a:gd name="T95" fmla="*/ 55 h 610"/>
                <a:gd name="T96" fmla="*/ 297 w 575"/>
                <a:gd name="T97" fmla="*/ 70 h 610"/>
                <a:gd name="T98" fmla="*/ 320 w 575"/>
                <a:gd name="T99" fmla="*/ 91 h 610"/>
                <a:gd name="T100" fmla="*/ 333 w 575"/>
                <a:gd name="T101" fmla="*/ 114 h 610"/>
                <a:gd name="T102" fmla="*/ 344 w 575"/>
                <a:gd name="T103" fmla="*/ 146 h 610"/>
                <a:gd name="T104" fmla="*/ 351 w 575"/>
                <a:gd name="T105" fmla="*/ 180 h 610"/>
                <a:gd name="T106" fmla="*/ 353 w 575"/>
                <a:gd name="T107" fmla="*/ 223 h 610"/>
                <a:gd name="T108" fmla="*/ 348 w 575"/>
                <a:gd name="T109" fmla="*/ 275 h 610"/>
                <a:gd name="T110" fmla="*/ 335 w 575"/>
                <a:gd name="T111" fmla="*/ 327 h 610"/>
                <a:gd name="T112" fmla="*/ 313 w 575"/>
                <a:gd name="T113" fmla="*/ 379 h 610"/>
                <a:gd name="T114" fmla="*/ 284 w 575"/>
                <a:gd name="T115" fmla="*/ 430 h 610"/>
                <a:gd name="T116" fmla="*/ 261 w 575"/>
                <a:gd name="T117" fmla="*/ 478 h 610"/>
                <a:gd name="T118" fmla="*/ 246 w 575"/>
                <a:gd name="T119" fmla="*/ 524 h 610"/>
                <a:gd name="T120" fmla="*/ 244 w 575"/>
                <a:gd name="T121" fmla="*/ 57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5" h="610">
                  <a:moveTo>
                    <a:pt x="244" y="577"/>
                  </a:moveTo>
                  <a:lnTo>
                    <a:pt x="244" y="581"/>
                  </a:lnTo>
                  <a:lnTo>
                    <a:pt x="244" y="585"/>
                  </a:lnTo>
                  <a:lnTo>
                    <a:pt x="244" y="588"/>
                  </a:lnTo>
                  <a:lnTo>
                    <a:pt x="244" y="591"/>
                  </a:lnTo>
                  <a:lnTo>
                    <a:pt x="244" y="594"/>
                  </a:lnTo>
                  <a:lnTo>
                    <a:pt x="244" y="597"/>
                  </a:lnTo>
                  <a:lnTo>
                    <a:pt x="244" y="599"/>
                  </a:lnTo>
                  <a:lnTo>
                    <a:pt x="244" y="601"/>
                  </a:lnTo>
                  <a:lnTo>
                    <a:pt x="244" y="603"/>
                  </a:lnTo>
                  <a:lnTo>
                    <a:pt x="244" y="605"/>
                  </a:lnTo>
                  <a:lnTo>
                    <a:pt x="244" y="606"/>
                  </a:lnTo>
                  <a:lnTo>
                    <a:pt x="245" y="607"/>
                  </a:lnTo>
                  <a:lnTo>
                    <a:pt x="245" y="608"/>
                  </a:lnTo>
                  <a:lnTo>
                    <a:pt x="245" y="609"/>
                  </a:lnTo>
                  <a:lnTo>
                    <a:pt x="246" y="609"/>
                  </a:lnTo>
                  <a:lnTo>
                    <a:pt x="247" y="609"/>
                  </a:lnTo>
                  <a:lnTo>
                    <a:pt x="248" y="609"/>
                  </a:lnTo>
                  <a:lnTo>
                    <a:pt x="249" y="609"/>
                  </a:lnTo>
                  <a:lnTo>
                    <a:pt x="250" y="609"/>
                  </a:lnTo>
                  <a:lnTo>
                    <a:pt x="252" y="609"/>
                  </a:lnTo>
                  <a:lnTo>
                    <a:pt x="253" y="609"/>
                  </a:lnTo>
                  <a:lnTo>
                    <a:pt x="255" y="609"/>
                  </a:lnTo>
                  <a:lnTo>
                    <a:pt x="257" y="609"/>
                  </a:lnTo>
                  <a:lnTo>
                    <a:pt x="259" y="609"/>
                  </a:lnTo>
                  <a:lnTo>
                    <a:pt x="262" y="609"/>
                  </a:lnTo>
                  <a:lnTo>
                    <a:pt x="264" y="609"/>
                  </a:lnTo>
                  <a:lnTo>
                    <a:pt x="267" y="609"/>
                  </a:lnTo>
                  <a:lnTo>
                    <a:pt x="270" y="609"/>
                  </a:lnTo>
                  <a:lnTo>
                    <a:pt x="272" y="609"/>
                  </a:lnTo>
                  <a:lnTo>
                    <a:pt x="275" y="609"/>
                  </a:lnTo>
                  <a:lnTo>
                    <a:pt x="277" y="609"/>
                  </a:lnTo>
                  <a:lnTo>
                    <a:pt x="279" y="609"/>
                  </a:lnTo>
                  <a:lnTo>
                    <a:pt x="281" y="609"/>
                  </a:lnTo>
                  <a:lnTo>
                    <a:pt x="283" y="609"/>
                  </a:lnTo>
                  <a:lnTo>
                    <a:pt x="284" y="609"/>
                  </a:lnTo>
                  <a:lnTo>
                    <a:pt x="285" y="609"/>
                  </a:lnTo>
                  <a:lnTo>
                    <a:pt x="286" y="609"/>
                  </a:lnTo>
                  <a:lnTo>
                    <a:pt x="287" y="609"/>
                  </a:lnTo>
                  <a:lnTo>
                    <a:pt x="288" y="609"/>
                  </a:lnTo>
                  <a:lnTo>
                    <a:pt x="289" y="609"/>
                  </a:lnTo>
                  <a:lnTo>
                    <a:pt x="290" y="609"/>
                  </a:lnTo>
                  <a:lnTo>
                    <a:pt x="290" y="608"/>
                  </a:lnTo>
                  <a:lnTo>
                    <a:pt x="290" y="607"/>
                  </a:lnTo>
                  <a:lnTo>
                    <a:pt x="290" y="606"/>
                  </a:lnTo>
                  <a:lnTo>
                    <a:pt x="290" y="605"/>
                  </a:lnTo>
                  <a:lnTo>
                    <a:pt x="290" y="604"/>
                  </a:lnTo>
                  <a:lnTo>
                    <a:pt x="290" y="603"/>
                  </a:lnTo>
                  <a:lnTo>
                    <a:pt x="290" y="602"/>
                  </a:lnTo>
                  <a:lnTo>
                    <a:pt x="290" y="601"/>
                  </a:lnTo>
                  <a:lnTo>
                    <a:pt x="290" y="600"/>
                  </a:lnTo>
                  <a:lnTo>
                    <a:pt x="290" y="598"/>
                  </a:lnTo>
                  <a:lnTo>
                    <a:pt x="290" y="597"/>
                  </a:lnTo>
                  <a:lnTo>
                    <a:pt x="291" y="595"/>
                  </a:lnTo>
                  <a:lnTo>
                    <a:pt x="291" y="593"/>
                  </a:lnTo>
                  <a:lnTo>
                    <a:pt x="291" y="592"/>
                  </a:lnTo>
                  <a:lnTo>
                    <a:pt x="291" y="590"/>
                  </a:lnTo>
                  <a:lnTo>
                    <a:pt x="291" y="588"/>
                  </a:lnTo>
                  <a:lnTo>
                    <a:pt x="291" y="586"/>
                  </a:lnTo>
                  <a:lnTo>
                    <a:pt x="291" y="584"/>
                  </a:lnTo>
                  <a:lnTo>
                    <a:pt x="292" y="583"/>
                  </a:lnTo>
                  <a:lnTo>
                    <a:pt x="292" y="581"/>
                  </a:lnTo>
                  <a:lnTo>
                    <a:pt x="292" y="579"/>
                  </a:lnTo>
                  <a:lnTo>
                    <a:pt x="292" y="576"/>
                  </a:lnTo>
                  <a:lnTo>
                    <a:pt x="292" y="574"/>
                  </a:lnTo>
                  <a:lnTo>
                    <a:pt x="293" y="572"/>
                  </a:lnTo>
                  <a:lnTo>
                    <a:pt x="293" y="570"/>
                  </a:lnTo>
                  <a:lnTo>
                    <a:pt x="293" y="568"/>
                  </a:lnTo>
                  <a:lnTo>
                    <a:pt x="293" y="565"/>
                  </a:lnTo>
                  <a:lnTo>
                    <a:pt x="294" y="563"/>
                  </a:lnTo>
                  <a:lnTo>
                    <a:pt x="294" y="561"/>
                  </a:lnTo>
                  <a:lnTo>
                    <a:pt x="294" y="559"/>
                  </a:lnTo>
                  <a:lnTo>
                    <a:pt x="294" y="556"/>
                  </a:lnTo>
                  <a:lnTo>
                    <a:pt x="295" y="554"/>
                  </a:lnTo>
                  <a:lnTo>
                    <a:pt x="295" y="552"/>
                  </a:lnTo>
                  <a:lnTo>
                    <a:pt x="295" y="550"/>
                  </a:lnTo>
                  <a:lnTo>
                    <a:pt x="296" y="548"/>
                  </a:lnTo>
                  <a:lnTo>
                    <a:pt x="296" y="547"/>
                  </a:lnTo>
                  <a:lnTo>
                    <a:pt x="296" y="545"/>
                  </a:lnTo>
                  <a:lnTo>
                    <a:pt x="297" y="543"/>
                  </a:lnTo>
                  <a:lnTo>
                    <a:pt x="297" y="541"/>
                  </a:lnTo>
                  <a:lnTo>
                    <a:pt x="297" y="540"/>
                  </a:lnTo>
                  <a:lnTo>
                    <a:pt x="298" y="538"/>
                  </a:lnTo>
                  <a:lnTo>
                    <a:pt x="298" y="537"/>
                  </a:lnTo>
                  <a:lnTo>
                    <a:pt x="298" y="535"/>
                  </a:lnTo>
                  <a:lnTo>
                    <a:pt x="299" y="534"/>
                  </a:lnTo>
                  <a:lnTo>
                    <a:pt x="299" y="533"/>
                  </a:lnTo>
                  <a:lnTo>
                    <a:pt x="300" y="531"/>
                  </a:lnTo>
                  <a:lnTo>
                    <a:pt x="300" y="530"/>
                  </a:lnTo>
                  <a:lnTo>
                    <a:pt x="300" y="529"/>
                  </a:lnTo>
                  <a:lnTo>
                    <a:pt x="301" y="527"/>
                  </a:lnTo>
                  <a:lnTo>
                    <a:pt x="301" y="526"/>
                  </a:lnTo>
                  <a:lnTo>
                    <a:pt x="301" y="525"/>
                  </a:lnTo>
                  <a:lnTo>
                    <a:pt x="302" y="524"/>
                  </a:lnTo>
                  <a:lnTo>
                    <a:pt x="302" y="523"/>
                  </a:lnTo>
                  <a:lnTo>
                    <a:pt x="303" y="521"/>
                  </a:lnTo>
                  <a:lnTo>
                    <a:pt x="303" y="520"/>
                  </a:lnTo>
                  <a:lnTo>
                    <a:pt x="303" y="519"/>
                  </a:lnTo>
                  <a:lnTo>
                    <a:pt x="304" y="518"/>
                  </a:lnTo>
                  <a:lnTo>
                    <a:pt x="304" y="517"/>
                  </a:lnTo>
                  <a:lnTo>
                    <a:pt x="305" y="516"/>
                  </a:lnTo>
                  <a:lnTo>
                    <a:pt x="305" y="515"/>
                  </a:lnTo>
                  <a:lnTo>
                    <a:pt x="305" y="514"/>
                  </a:lnTo>
                  <a:lnTo>
                    <a:pt x="306" y="513"/>
                  </a:lnTo>
                  <a:lnTo>
                    <a:pt x="306" y="512"/>
                  </a:lnTo>
                  <a:lnTo>
                    <a:pt x="307" y="511"/>
                  </a:lnTo>
                  <a:lnTo>
                    <a:pt x="307" y="510"/>
                  </a:lnTo>
                  <a:lnTo>
                    <a:pt x="308" y="509"/>
                  </a:lnTo>
                  <a:lnTo>
                    <a:pt x="308" y="508"/>
                  </a:lnTo>
                  <a:lnTo>
                    <a:pt x="309" y="507"/>
                  </a:lnTo>
                  <a:lnTo>
                    <a:pt x="310" y="506"/>
                  </a:lnTo>
                  <a:lnTo>
                    <a:pt x="310" y="505"/>
                  </a:lnTo>
                  <a:lnTo>
                    <a:pt x="311" y="504"/>
                  </a:lnTo>
                  <a:lnTo>
                    <a:pt x="311" y="503"/>
                  </a:lnTo>
                  <a:lnTo>
                    <a:pt x="312" y="502"/>
                  </a:lnTo>
                  <a:lnTo>
                    <a:pt x="313" y="501"/>
                  </a:lnTo>
                  <a:lnTo>
                    <a:pt x="314" y="500"/>
                  </a:lnTo>
                  <a:lnTo>
                    <a:pt x="314" y="499"/>
                  </a:lnTo>
                  <a:lnTo>
                    <a:pt x="315" y="498"/>
                  </a:lnTo>
                  <a:lnTo>
                    <a:pt x="316" y="497"/>
                  </a:lnTo>
                  <a:lnTo>
                    <a:pt x="316" y="496"/>
                  </a:lnTo>
                  <a:lnTo>
                    <a:pt x="317" y="495"/>
                  </a:lnTo>
                  <a:lnTo>
                    <a:pt x="318" y="495"/>
                  </a:lnTo>
                  <a:lnTo>
                    <a:pt x="319" y="494"/>
                  </a:lnTo>
                  <a:lnTo>
                    <a:pt x="319" y="493"/>
                  </a:lnTo>
                  <a:lnTo>
                    <a:pt x="320" y="492"/>
                  </a:lnTo>
                  <a:lnTo>
                    <a:pt x="321" y="491"/>
                  </a:lnTo>
                  <a:lnTo>
                    <a:pt x="322" y="490"/>
                  </a:lnTo>
                  <a:lnTo>
                    <a:pt x="323" y="489"/>
                  </a:lnTo>
                  <a:lnTo>
                    <a:pt x="324" y="488"/>
                  </a:lnTo>
                  <a:lnTo>
                    <a:pt x="325" y="487"/>
                  </a:lnTo>
                  <a:lnTo>
                    <a:pt x="326" y="486"/>
                  </a:lnTo>
                  <a:lnTo>
                    <a:pt x="327" y="485"/>
                  </a:lnTo>
                  <a:lnTo>
                    <a:pt x="328" y="485"/>
                  </a:lnTo>
                  <a:lnTo>
                    <a:pt x="329" y="484"/>
                  </a:lnTo>
                  <a:lnTo>
                    <a:pt x="329" y="483"/>
                  </a:lnTo>
                  <a:lnTo>
                    <a:pt x="330" y="482"/>
                  </a:lnTo>
                  <a:lnTo>
                    <a:pt x="331" y="482"/>
                  </a:lnTo>
                  <a:lnTo>
                    <a:pt x="332" y="481"/>
                  </a:lnTo>
                  <a:lnTo>
                    <a:pt x="333" y="480"/>
                  </a:lnTo>
                  <a:lnTo>
                    <a:pt x="334" y="479"/>
                  </a:lnTo>
                  <a:lnTo>
                    <a:pt x="335" y="479"/>
                  </a:lnTo>
                  <a:lnTo>
                    <a:pt x="336" y="478"/>
                  </a:lnTo>
                  <a:lnTo>
                    <a:pt x="337" y="477"/>
                  </a:lnTo>
                  <a:lnTo>
                    <a:pt x="338" y="476"/>
                  </a:lnTo>
                  <a:lnTo>
                    <a:pt x="339" y="476"/>
                  </a:lnTo>
                  <a:lnTo>
                    <a:pt x="340" y="475"/>
                  </a:lnTo>
                  <a:lnTo>
                    <a:pt x="341" y="474"/>
                  </a:lnTo>
                  <a:lnTo>
                    <a:pt x="342" y="473"/>
                  </a:lnTo>
                  <a:lnTo>
                    <a:pt x="343" y="472"/>
                  </a:lnTo>
                  <a:lnTo>
                    <a:pt x="344" y="472"/>
                  </a:lnTo>
                  <a:lnTo>
                    <a:pt x="346" y="471"/>
                  </a:lnTo>
                  <a:lnTo>
                    <a:pt x="347" y="470"/>
                  </a:lnTo>
                  <a:lnTo>
                    <a:pt x="348" y="469"/>
                  </a:lnTo>
                  <a:lnTo>
                    <a:pt x="350" y="468"/>
                  </a:lnTo>
                  <a:lnTo>
                    <a:pt x="351" y="467"/>
                  </a:lnTo>
                  <a:lnTo>
                    <a:pt x="353" y="466"/>
                  </a:lnTo>
                  <a:lnTo>
                    <a:pt x="354" y="465"/>
                  </a:lnTo>
                  <a:lnTo>
                    <a:pt x="356" y="464"/>
                  </a:lnTo>
                  <a:lnTo>
                    <a:pt x="358" y="463"/>
                  </a:lnTo>
                  <a:lnTo>
                    <a:pt x="359" y="463"/>
                  </a:lnTo>
                  <a:lnTo>
                    <a:pt x="361" y="462"/>
                  </a:lnTo>
                  <a:lnTo>
                    <a:pt x="363" y="461"/>
                  </a:lnTo>
                  <a:lnTo>
                    <a:pt x="365" y="459"/>
                  </a:lnTo>
                  <a:lnTo>
                    <a:pt x="367" y="458"/>
                  </a:lnTo>
                  <a:lnTo>
                    <a:pt x="369" y="457"/>
                  </a:lnTo>
                  <a:lnTo>
                    <a:pt x="371" y="456"/>
                  </a:lnTo>
                  <a:lnTo>
                    <a:pt x="373" y="455"/>
                  </a:lnTo>
                  <a:lnTo>
                    <a:pt x="375" y="454"/>
                  </a:lnTo>
                  <a:lnTo>
                    <a:pt x="377" y="453"/>
                  </a:lnTo>
                  <a:lnTo>
                    <a:pt x="379" y="451"/>
                  </a:lnTo>
                  <a:lnTo>
                    <a:pt x="382" y="450"/>
                  </a:lnTo>
                  <a:lnTo>
                    <a:pt x="384" y="449"/>
                  </a:lnTo>
                  <a:lnTo>
                    <a:pt x="386" y="447"/>
                  </a:lnTo>
                  <a:lnTo>
                    <a:pt x="389" y="446"/>
                  </a:lnTo>
                  <a:lnTo>
                    <a:pt x="391" y="445"/>
                  </a:lnTo>
                  <a:lnTo>
                    <a:pt x="394" y="443"/>
                  </a:lnTo>
                  <a:lnTo>
                    <a:pt x="397" y="442"/>
                  </a:lnTo>
                  <a:lnTo>
                    <a:pt x="399" y="440"/>
                  </a:lnTo>
                  <a:lnTo>
                    <a:pt x="402" y="439"/>
                  </a:lnTo>
                  <a:lnTo>
                    <a:pt x="405" y="437"/>
                  </a:lnTo>
                  <a:lnTo>
                    <a:pt x="407" y="435"/>
                  </a:lnTo>
                  <a:lnTo>
                    <a:pt x="410" y="434"/>
                  </a:lnTo>
                  <a:lnTo>
                    <a:pt x="412" y="432"/>
                  </a:lnTo>
                  <a:lnTo>
                    <a:pt x="415" y="431"/>
                  </a:lnTo>
                  <a:lnTo>
                    <a:pt x="418" y="429"/>
                  </a:lnTo>
                  <a:lnTo>
                    <a:pt x="420" y="428"/>
                  </a:lnTo>
                  <a:lnTo>
                    <a:pt x="423" y="426"/>
                  </a:lnTo>
                  <a:lnTo>
                    <a:pt x="426" y="425"/>
                  </a:lnTo>
                  <a:lnTo>
                    <a:pt x="428" y="423"/>
                  </a:lnTo>
                  <a:lnTo>
                    <a:pt x="431" y="422"/>
                  </a:lnTo>
                  <a:lnTo>
                    <a:pt x="433" y="420"/>
                  </a:lnTo>
                  <a:lnTo>
                    <a:pt x="436" y="419"/>
                  </a:lnTo>
                  <a:lnTo>
                    <a:pt x="438" y="418"/>
                  </a:lnTo>
                  <a:lnTo>
                    <a:pt x="441" y="416"/>
                  </a:lnTo>
                  <a:lnTo>
                    <a:pt x="443" y="415"/>
                  </a:lnTo>
                  <a:lnTo>
                    <a:pt x="446" y="413"/>
                  </a:lnTo>
                  <a:lnTo>
                    <a:pt x="448" y="412"/>
                  </a:lnTo>
                  <a:lnTo>
                    <a:pt x="451" y="410"/>
                  </a:lnTo>
                  <a:lnTo>
                    <a:pt x="453" y="409"/>
                  </a:lnTo>
                  <a:lnTo>
                    <a:pt x="455" y="407"/>
                  </a:lnTo>
                  <a:lnTo>
                    <a:pt x="457" y="406"/>
                  </a:lnTo>
                  <a:lnTo>
                    <a:pt x="460" y="405"/>
                  </a:lnTo>
                  <a:lnTo>
                    <a:pt x="462" y="403"/>
                  </a:lnTo>
                  <a:lnTo>
                    <a:pt x="464" y="402"/>
                  </a:lnTo>
                  <a:lnTo>
                    <a:pt x="466" y="401"/>
                  </a:lnTo>
                  <a:lnTo>
                    <a:pt x="468" y="399"/>
                  </a:lnTo>
                  <a:lnTo>
                    <a:pt x="470" y="398"/>
                  </a:lnTo>
                  <a:lnTo>
                    <a:pt x="472" y="396"/>
                  </a:lnTo>
                  <a:lnTo>
                    <a:pt x="474" y="395"/>
                  </a:lnTo>
                  <a:lnTo>
                    <a:pt x="476" y="394"/>
                  </a:lnTo>
                  <a:lnTo>
                    <a:pt x="478" y="392"/>
                  </a:lnTo>
                  <a:lnTo>
                    <a:pt x="479" y="391"/>
                  </a:lnTo>
                  <a:lnTo>
                    <a:pt x="481" y="390"/>
                  </a:lnTo>
                  <a:lnTo>
                    <a:pt x="483" y="389"/>
                  </a:lnTo>
                  <a:lnTo>
                    <a:pt x="484" y="387"/>
                  </a:lnTo>
                  <a:lnTo>
                    <a:pt x="486" y="386"/>
                  </a:lnTo>
                  <a:lnTo>
                    <a:pt x="488" y="385"/>
                  </a:lnTo>
                  <a:lnTo>
                    <a:pt x="489" y="384"/>
                  </a:lnTo>
                  <a:lnTo>
                    <a:pt x="490" y="383"/>
                  </a:lnTo>
                  <a:lnTo>
                    <a:pt x="492" y="382"/>
                  </a:lnTo>
                  <a:lnTo>
                    <a:pt x="493" y="381"/>
                  </a:lnTo>
                  <a:lnTo>
                    <a:pt x="494" y="380"/>
                  </a:lnTo>
                  <a:lnTo>
                    <a:pt x="496" y="379"/>
                  </a:lnTo>
                  <a:lnTo>
                    <a:pt x="497" y="378"/>
                  </a:lnTo>
                  <a:lnTo>
                    <a:pt x="498" y="377"/>
                  </a:lnTo>
                  <a:lnTo>
                    <a:pt x="499" y="376"/>
                  </a:lnTo>
                  <a:lnTo>
                    <a:pt x="500" y="375"/>
                  </a:lnTo>
                  <a:lnTo>
                    <a:pt x="501" y="374"/>
                  </a:lnTo>
                  <a:lnTo>
                    <a:pt x="502" y="373"/>
                  </a:lnTo>
                  <a:lnTo>
                    <a:pt x="503" y="372"/>
                  </a:lnTo>
                  <a:lnTo>
                    <a:pt x="504" y="371"/>
                  </a:lnTo>
                  <a:lnTo>
                    <a:pt x="505" y="370"/>
                  </a:lnTo>
                  <a:lnTo>
                    <a:pt x="507" y="369"/>
                  </a:lnTo>
                  <a:lnTo>
                    <a:pt x="508" y="368"/>
                  </a:lnTo>
                  <a:lnTo>
                    <a:pt x="509" y="367"/>
                  </a:lnTo>
                  <a:lnTo>
                    <a:pt x="510" y="366"/>
                  </a:lnTo>
                  <a:lnTo>
                    <a:pt x="512" y="364"/>
                  </a:lnTo>
                  <a:lnTo>
                    <a:pt x="513" y="363"/>
                  </a:lnTo>
                  <a:lnTo>
                    <a:pt x="514" y="362"/>
                  </a:lnTo>
                  <a:lnTo>
                    <a:pt x="516" y="360"/>
                  </a:lnTo>
                  <a:lnTo>
                    <a:pt x="517" y="359"/>
                  </a:lnTo>
                  <a:lnTo>
                    <a:pt x="518" y="357"/>
                  </a:lnTo>
                  <a:lnTo>
                    <a:pt x="520" y="356"/>
                  </a:lnTo>
                  <a:lnTo>
                    <a:pt x="521" y="354"/>
                  </a:lnTo>
                  <a:lnTo>
                    <a:pt x="522" y="353"/>
                  </a:lnTo>
                  <a:lnTo>
                    <a:pt x="524" y="351"/>
                  </a:lnTo>
                  <a:lnTo>
                    <a:pt x="525" y="350"/>
                  </a:lnTo>
                  <a:lnTo>
                    <a:pt x="526" y="348"/>
                  </a:lnTo>
                  <a:lnTo>
                    <a:pt x="528" y="347"/>
                  </a:lnTo>
                  <a:lnTo>
                    <a:pt x="529" y="345"/>
                  </a:lnTo>
                  <a:lnTo>
                    <a:pt x="531" y="343"/>
                  </a:lnTo>
                  <a:lnTo>
                    <a:pt x="532" y="342"/>
                  </a:lnTo>
                  <a:lnTo>
                    <a:pt x="533" y="340"/>
                  </a:lnTo>
                  <a:lnTo>
                    <a:pt x="535" y="338"/>
                  </a:lnTo>
                  <a:lnTo>
                    <a:pt x="536" y="337"/>
                  </a:lnTo>
                  <a:lnTo>
                    <a:pt x="537" y="335"/>
                  </a:lnTo>
                  <a:lnTo>
                    <a:pt x="538" y="333"/>
                  </a:lnTo>
                  <a:lnTo>
                    <a:pt x="540" y="331"/>
                  </a:lnTo>
                  <a:lnTo>
                    <a:pt x="541" y="329"/>
                  </a:lnTo>
                  <a:lnTo>
                    <a:pt x="542" y="328"/>
                  </a:lnTo>
                  <a:lnTo>
                    <a:pt x="543" y="326"/>
                  </a:lnTo>
                  <a:lnTo>
                    <a:pt x="545" y="324"/>
                  </a:lnTo>
                  <a:lnTo>
                    <a:pt x="546" y="322"/>
                  </a:lnTo>
                  <a:lnTo>
                    <a:pt x="547" y="321"/>
                  </a:lnTo>
                  <a:lnTo>
                    <a:pt x="548" y="319"/>
                  </a:lnTo>
                  <a:lnTo>
                    <a:pt x="549" y="317"/>
                  </a:lnTo>
                  <a:lnTo>
                    <a:pt x="550" y="315"/>
                  </a:lnTo>
                  <a:lnTo>
                    <a:pt x="551" y="313"/>
                  </a:lnTo>
                  <a:lnTo>
                    <a:pt x="552" y="312"/>
                  </a:lnTo>
                  <a:lnTo>
                    <a:pt x="553" y="310"/>
                  </a:lnTo>
                  <a:lnTo>
                    <a:pt x="554" y="308"/>
                  </a:lnTo>
                  <a:lnTo>
                    <a:pt x="555" y="306"/>
                  </a:lnTo>
                  <a:lnTo>
                    <a:pt x="556" y="305"/>
                  </a:lnTo>
                  <a:lnTo>
                    <a:pt x="557" y="303"/>
                  </a:lnTo>
                  <a:lnTo>
                    <a:pt x="558" y="301"/>
                  </a:lnTo>
                  <a:lnTo>
                    <a:pt x="558" y="299"/>
                  </a:lnTo>
                  <a:lnTo>
                    <a:pt x="559" y="297"/>
                  </a:lnTo>
                  <a:lnTo>
                    <a:pt x="560" y="295"/>
                  </a:lnTo>
                  <a:lnTo>
                    <a:pt x="561" y="294"/>
                  </a:lnTo>
                  <a:lnTo>
                    <a:pt x="561" y="292"/>
                  </a:lnTo>
                  <a:lnTo>
                    <a:pt x="562" y="290"/>
                  </a:lnTo>
                  <a:lnTo>
                    <a:pt x="563" y="288"/>
                  </a:lnTo>
                  <a:lnTo>
                    <a:pt x="563" y="286"/>
                  </a:lnTo>
                  <a:lnTo>
                    <a:pt x="564" y="284"/>
                  </a:lnTo>
                  <a:lnTo>
                    <a:pt x="565" y="282"/>
                  </a:lnTo>
                  <a:lnTo>
                    <a:pt x="565" y="280"/>
                  </a:lnTo>
                  <a:lnTo>
                    <a:pt x="566" y="278"/>
                  </a:lnTo>
                  <a:lnTo>
                    <a:pt x="566" y="276"/>
                  </a:lnTo>
                  <a:lnTo>
                    <a:pt x="567" y="274"/>
                  </a:lnTo>
                  <a:lnTo>
                    <a:pt x="568" y="272"/>
                  </a:lnTo>
                  <a:lnTo>
                    <a:pt x="568" y="270"/>
                  </a:lnTo>
                  <a:lnTo>
                    <a:pt x="569" y="268"/>
                  </a:lnTo>
                  <a:lnTo>
                    <a:pt x="569" y="265"/>
                  </a:lnTo>
                  <a:lnTo>
                    <a:pt x="570" y="263"/>
                  </a:lnTo>
                  <a:lnTo>
                    <a:pt x="570" y="261"/>
                  </a:lnTo>
                  <a:lnTo>
                    <a:pt x="570" y="258"/>
                  </a:lnTo>
                  <a:lnTo>
                    <a:pt x="571" y="256"/>
                  </a:lnTo>
                  <a:lnTo>
                    <a:pt x="571" y="254"/>
                  </a:lnTo>
                  <a:lnTo>
                    <a:pt x="572" y="251"/>
                  </a:lnTo>
                  <a:lnTo>
                    <a:pt x="572" y="248"/>
                  </a:lnTo>
                  <a:lnTo>
                    <a:pt x="572" y="246"/>
                  </a:lnTo>
                  <a:lnTo>
                    <a:pt x="572" y="243"/>
                  </a:lnTo>
                  <a:lnTo>
                    <a:pt x="573" y="240"/>
                  </a:lnTo>
                  <a:lnTo>
                    <a:pt x="573" y="238"/>
                  </a:lnTo>
                  <a:lnTo>
                    <a:pt x="573" y="235"/>
                  </a:lnTo>
                  <a:lnTo>
                    <a:pt x="573" y="232"/>
                  </a:lnTo>
                  <a:lnTo>
                    <a:pt x="574" y="229"/>
                  </a:lnTo>
                  <a:lnTo>
                    <a:pt x="574" y="226"/>
                  </a:lnTo>
                  <a:lnTo>
                    <a:pt x="574" y="223"/>
                  </a:lnTo>
                  <a:lnTo>
                    <a:pt x="574" y="220"/>
                  </a:lnTo>
                  <a:lnTo>
                    <a:pt x="574" y="218"/>
                  </a:lnTo>
                  <a:lnTo>
                    <a:pt x="574" y="215"/>
                  </a:lnTo>
                  <a:lnTo>
                    <a:pt x="574" y="212"/>
                  </a:lnTo>
                  <a:lnTo>
                    <a:pt x="574" y="209"/>
                  </a:lnTo>
                  <a:lnTo>
                    <a:pt x="574" y="206"/>
                  </a:lnTo>
                  <a:lnTo>
                    <a:pt x="573" y="204"/>
                  </a:lnTo>
                  <a:lnTo>
                    <a:pt x="573" y="201"/>
                  </a:lnTo>
                  <a:lnTo>
                    <a:pt x="573" y="198"/>
                  </a:lnTo>
                  <a:lnTo>
                    <a:pt x="573" y="195"/>
                  </a:lnTo>
                  <a:lnTo>
                    <a:pt x="572" y="193"/>
                  </a:lnTo>
                  <a:lnTo>
                    <a:pt x="572" y="190"/>
                  </a:lnTo>
                  <a:lnTo>
                    <a:pt x="572" y="187"/>
                  </a:lnTo>
                  <a:lnTo>
                    <a:pt x="571" y="185"/>
                  </a:lnTo>
                  <a:lnTo>
                    <a:pt x="571" y="182"/>
                  </a:lnTo>
                  <a:lnTo>
                    <a:pt x="570" y="180"/>
                  </a:lnTo>
                  <a:lnTo>
                    <a:pt x="570" y="177"/>
                  </a:lnTo>
                  <a:lnTo>
                    <a:pt x="569" y="174"/>
                  </a:lnTo>
                  <a:lnTo>
                    <a:pt x="568" y="172"/>
                  </a:lnTo>
                  <a:lnTo>
                    <a:pt x="568" y="169"/>
                  </a:lnTo>
                  <a:lnTo>
                    <a:pt x="567" y="167"/>
                  </a:lnTo>
                  <a:lnTo>
                    <a:pt x="567" y="164"/>
                  </a:lnTo>
                  <a:lnTo>
                    <a:pt x="566" y="162"/>
                  </a:lnTo>
                  <a:lnTo>
                    <a:pt x="565" y="159"/>
                  </a:lnTo>
                  <a:lnTo>
                    <a:pt x="564" y="157"/>
                  </a:lnTo>
                  <a:lnTo>
                    <a:pt x="564" y="155"/>
                  </a:lnTo>
                  <a:lnTo>
                    <a:pt x="563" y="152"/>
                  </a:lnTo>
                  <a:lnTo>
                    <a:pt x="562" y="150"/>
                  </a:lnTo>
                  <a:lnTo>
                    <a:pt x="561" y="147"/>
                  </a:lnTo>
                  <a:lnTo>
                    <a:pt x="560" y="145"/>
                  </a:lnTo>
                  <a:lnTo>
                    <a:pt x="559" y="143"/>
                  </a:lnTo>
                  <a:lnTo>
                    <a:pt x="558" y="140"/>
                  </a:lnTo>
                  <a:lnTo>
                    <a:pt x="557" y="138"/>
                  </a:lnTo>
                  <a:lnTo>
                    <a:pt x="556" y="136"/>
                  </a:lnTo>
                  <a:lnTo>
                    <a:pt x="555" y="133"/>
                  </a:lnTo>
                  <a:lnTo>
                    <a:pt x="554" y="131"/>
                  </a:lnTo>
                  <a:lnTo>
                    <a:pt x="552" y="129"/>
                  </a:lnTo>
                  <a:lnTo>
                    <a:pt x="551" y="126"/>
                  </a:lnTo>
                  <a:lnTo>
                    <a:pt x="550" y="124"/>
                  </a:lnTo>
                  <a:lnTo>
                    <a:pt x="549" y="122"/>
                  </a:lnTo>
                  <a:lnTo>
                    <a:pt x="547" y="119"/>
                  </a:lnTo>
                  <a:lnTo>
                    <a:pt x="546" y="117"/>
                  </a:lnTo>
                  <a:lnTo>
                    <a:pt x="544" y="115"/>
                  </a:lnTo>
                  <a:lnTo>
                    <a:pt x="543" y="113"/>
                  </a:lnTo>
                  <a:lnTo>
                    <a:pt x="541" y="110"/>
                  </a:lnTo>
                  <a:lnTo>
                    <a:pt x="540" y="108"/>
                  </a:lnTo>
                  <a:lnTo>
                    <a:pt x="538" y="106"/>
                  </a:lnTo>
                  <a:lnTo>
                    <a:pt x="537" y="104"/>
                  </a:lnTo>
                  <a:lnTo>
                    <a:pt x="535" y="101"/>
                  </a:lnTo>
                  <a:lnTo>
                    <a:pt x="533" y="99"/>
                  </a:lnTo>
                  <a:lnTo>
                    <a:pt x="532" y="97"/>
                  </a:lnTo>
                  <a:lnTo>
                    <a:pt x="530" y="95"/>
                  </a:lnTo>
                  <a:lnTo>
                    <a:pt x="528" y="93"/>
                  </a:lnTo>
                  <a:lnTo>
                    <a:pt x="526" y="91"/>
                  </a:lnTo>
                  <a:lnTo>
                    <a:pt x="525" y="89"/>
                  </a:lnTo>
                  <a:lnTo>
                    <a:pt x="523" y="87"/>
                  </a:lnTo>
                  <a:lnTo>
                    <a:pt x="521" y="85"/>
                  </a:lnTo>
                  <a:lnTo>
                    <a:pt x="519" y="83"/>
                  </a:lnTo>
                  <a:lnTo>
                    <a:pt x="517" y="81"/>
                  </a:lnTo>
                  <a:lnTo>
                    <a:pt x="515" y="80"/>
                  </a:lnTo>
                  <a:lnTo>
                    <a:pt x="513" y="78"/>
                  </a:lnTo>
                  <a:lnTo>
                    <a:pt x="512" y="76"/>
                  </a:lnTo>
                  <a:lnTo>
                    <a:pt x="510" y="74"/>
                  </a:lnTo>
                  <a:lnTo>
                    <a:pt x="508" y="72"/>
                  </a:lnTo>
                  <a:lnTo>
                    <a:pt x="506" y="71"/>
                  </a:lnTo>
                  <a:lnTo>
                    <a:pt x="504" y="69"/>
                  </a:lnTo>
                  <a:lnTo>
                    <a:pt x="502" y="67"/>
                  </a:lnTo>
                  <a:lnTo>
                    <a:pt x="500" y="66"/>
                  </a:lnTo>
                  <a:lnTo>
                    <a:pt x="498" y="64"/>
                  </a:lnTo>
                  <a:lnTo>
                    <a:pt x="496" y="62"/>
                  </a:lnTo>
                  <a:lnTo>
                    <a:pt x="494" y="61"/>
                  </a:lnTo>
                  <a:lnTo>
                    <a:pt x="492" y="59"/>
                  </a:lnTo>
                  <a:lnTo>
                    <a:pt x="490" y="58"/>
                  </a:lnTo>
                  <a:lnTo>
                    <a:pt x="488" y="56"/>
                  </a:lnTo>
                  <a:lnTo>
                    <a:pt x="486" y="55"/>
                  </a:lnTo>
                  <a:lnTo>
                    <a:pt x="483" y="53"/>
                  </a:lnTo>
                  <a:lnTo>
                    <a:pt x="481" y="52"/>
                  </a:lnTo>
                  <a:lnTo>
                    <a:pt x="479" y="51"/>
                  </a:lnTo>
                  <a:lnTo>
                    <a:pt x="477" y="49"/>
                  </a:lnTo>
                  <a:lnTo>
                    <a:pt x="475" y="48"/>
                  </a:lnTo>
                  <a:lnTo>
                    <a:pt x="473" y="47"/>
                  </a:lnTo>
                  <a:lnTo>
                    <a:pt x="471" y="45"/>
                  </a:lnTo>
                  <a:lnTo>
                    <a:pt x="469" y="44"/>
                  </a:lnTo>
                  <a:lnTo>
                    <a:pt x="467" y="43"/>
                  </a:lnTo>
                  <a:lnTo>
                    <a:pt x="464" y="42"/>
                  </a:lnTo>
                  <a:lnTo>
                    <a:pt x="462" y="40"/>
                  </a:lnTo>
                  <a:lnTo>
                    <a:pt x="460" y="39"/>
                  </a:lnTo>
                  <a:lnTo>
                    <a:pt x="458" y="38"/>
                  </a:lnTo>
                  <a:lnTo>
                    <a:pt x="456" y="37"/>
                  </a:lnTo>
                  <a:lnTo>
                    <a:pt x="454" y="36"/>
                  </a:lnTo>
                  <a:lnTo>
                    <a:pt x="451" y="35"/>
                  </a:lnTo>
                  <a:lnTo>
                    <a:pt x="449" y="34"/>
                  </a:lnTo>
                  <a:lnTo>
                    <a:pt x="447" y="33"/>
                  </a:lnTo>
                  <a:lnTo>
                    <a:pt x="445" y="32"/>
                  </a:lnTo>
                  <a:lnTo>
                    <a:pt x="442" y="31"/>
                  </a:lnTo>
                  <a:lnTo>
                    <a:pt x="440" y="30"/>
                  </a:lnTo>
                  <a:lnTo>
                    <a:pt x="438" y="29"/>
                  </a:lnTo>
                  <a:lnTo>
                    <a:pt x="436" y="28"/>
                  </a:lnTo>
                  <a:lnTo>
                    <a:pt x="433" y="27"/>
                  </a:lnTo>
                  <a:lnTo>
                    <a:pt x="431" y="26"/>
                  </a:lnTo>
                  <a:lnTo>
                    <a:pt x="429" y="25"/>
                  </a:lnTo>
                  <a:lnTo>
                    <a:pt x="426" y="24"/>
                  </a:lnTo>
                  <a:lnTo>
                    <a:pt x="424" y="23"/>
                  </a:lnTo>
                  <a:lnTo>
                    <a:pt x="421" y="23"/>
                  </a:lnTo>
                  <a:lnTo>
                    <a:pt x="419" y="22"/>
                  </a:lnTo>
                  <a:lnTo>
                    <a:pt x="417" y="21"/>
                  </a:lnTo>
                  <a:lnTo>
                    <a:pt x="414" y="20"/>
                  </a:lnTo>
                  <a:lnTo>
                    <a:pt x="412" y="19"/>
                  </a:lnTo>
                  <a:lnTo>
                    <a:pt x="409" y="19"/>
                  </a:lnTo>
                  <a:lnTo>
                    <a:pt x="407" y="18"/>
                  </a:lnTo>
                  <a:lnTo>
                    <a:pt x="404" y="17"/>
                  </a:lnTo>
                  <a:lnTo>
                    <a:pt x="402" y="16"/>
                  </a:lnTo>
                  <a:lnTo>
                    <a:pt x="399" y="16"/>
                  </a:lnTo>
                  <a:lnTo>
                    <a:pt x="397" y="15"/>
                  </a:lnTo>
                  <a:lnTo>
                    <a:pt x="395" y="14"/>
                  </a:lnTo>
                  <a:lnTo>
                    <a:pt x="392" y="14"/>
                  </a:lnTo>
                  <a:lnTo>
                    <a:pt x="390" y="13"/>
                  </a:lnTo>
                  <a:lnTo>
                    <a:pt x="387" y="12"/>
                  </a:lnTo>
                  <a:lnTo>
                    <a:pt x="385" y="12"/>
                  </a:lnTo>
                  <a:lnTo>
                    <a:pt x="383" y="11"/>
                  </a:lnTo>
                  <a:lnTo>
                    <a:pt x="380" y="11"/>
                  </a:lnTo>
                  <a:lnTo>
                    <a:pt x="378" y="10"/>
                  </a:lnTo>
                  <a:lnTo>
                    <a:pt x="376" y="10"/>
                  </a:lnTo>
                  <a:lnTo>
                    <a:pt x="373" y="9"/>
                  </a:lnTo>
                  <a:lnTo>
                    <a:pt x="371" y="9"/>
                  </a:lnTo>
                  <a:lnTo>
                    <a:pt x="369" y="8"/>
                  </a:lnTo>
                  <a:lnTo>
                    <a:pt x="366" y="8"/>
                  </a:lnTo>
                  <a:lnTo>
                    <a:pt x="364" y="8"/>
                  </a:lnTo>
                  <a:lnTo>
                    <a:pt x="362" y="7"/>
                  </a:lnTo>
                  <a:lnTo>
                    <a:pt x="359" y="7"/>
                  </a:lnTo>
                  <a:lnTo>
                    <a:pt x="357" y="6"/>
                  </a:lnTo>
                  <a:lnTo>
                    <a:pt x="355" y="6"/>
                  </a:lnTo>
                  <a:lnTo>
                    <a:pt x="352" y="6"/>
                  </a:lnTo>
                  <a:lnTo>
                    <a:pt x="350" y="5"/>
                  </a:lnTo>
                  <a:lnTo>
                    <a:pt x="347" y="5"/>
                  </a:lnTo>
                  <a:lnTo>
                    <a:pt x="345" y="5"/>
                  </a:lnTo>
                  <a:lnTo>
                    <a:pt x="342" y="4"/>
                  </a:lnTo>
                  <a:lnTo>
                    <a:pt x="340" y="4"/>
                  </a:lnTo>
                  <a:lnTo>
                    <a:pt x="337" y="4"/>
                  </a:lnTo>
                  <a:lnTo>
                    <a:pt x="335" y="4"/>
                  </a:lnTo>
                  <a:lnTo>
                    <a:pt x="332" y="3"/>
                  </a:lnTo>
                  <a:lnTo>
                    <a:pt x="330" y="3"/>
                  </a:lnTo>
                  <a:lnTo>
                    <a:pt x="327" y="3"/>
                  </a:lnTo>
                  <a:lnTo>
                    <a:pt x="324" y="3"/>
                  </a:lnTo>
                  <a:lnTo>
                    <a:pt x="322" y="2"/>
                  </a:lnTo>
                  <a:lnTo>
                    <a:pt x="320" y="2"/>
                  </a:lnTo>
                  <a:lnTo>
                    <a:pt x="317" y="2"/>
                  </a:lnTo>
                  <a:lnTo>
                    <a:pt x="315" y="2"/>
                  </a:lnTo>
                  <a:lnTo>
                    <a:pt x="312" y="2"/>
                  </a:lnTo>
                  <a:lnTo>
                    <a:pt x="310" y="2"/>
                  </a:lnTo>
                  <a:lnTo>
                    <a:pt x="308" y="1"/>
                  </a:lnTo>
                  <a:lnTo>
                    <a:pt x="306" y="1"/>
                  </a:lnTo>
                  <a:lnTo>
                    <a:pt x="303" y="1"/>
                  </a:lnTo>
                  <a:lnTo>
                    <a:pt x="301" y="1"/>
                  </a:lnTo>
                  <a:lnTo>
                    <a:pt x="299" y="1"/>
                  </a:lnTo>
                  <a:lnTo>
                    <a:pt x="297" y="1"/>
                  </a:lnTo>
                  <a:lnTo>
                    <a:pt x="295" y="1"/>
                  </a:lnTo>
                  <a:lnTo>
                    <a:pt x="293" y="1"/>
                  </a:lnTo>
                  <a:lnTo>
                    <a:pt x="290" y="1"/>
                  </a:lnTo>
                  <a:lnTo>
                    <a:pt x="288" y="1"/>
                  </a:lnTo>
                  <a:lnTo>
                    <a:pt x="286" y="0"/>
                  </a:lnTo>
                  <a:lnTo>
                    <a:pt x="284" y="0"/>
                  </a:lnTo>
                  <a:lnTo>
                    <a:pt x="281" y="0"/>
                  </a:lnTo>
                  <a:lnTo>
                    <a:pt x="279" y="0"/>
                  </a:lnTo>
                  <a:lnTo>
                    <a:pt x="276" y="0"/>
                  </a:lnTo>
                  <a:lnTo>
                    <a:pt x="274" y="0"/>
                  </a:lnTo>
                  <a:lnTo>
                    <a:pt x="271" y="0"/>
                  </a:lnTo>
                  <a:lnTo>
                    <a:pt x="268" y="1"/>
                  </a:lnTo>
                  <a:lnTo>
                    <a:pt x="265" y="1"/>
                  </a:lnTo>
                  <a:lnTo>
                    <a:pt x="263" y="1"/>
                  </a:lnTo>
                  <a:lnTo>
                    <a:pt x="260" y="1"/>
                  </a:lnTo>
                  <a:lnTo>
                    <a:pt x="257" y="1"/>
                  </a:lnTo>
                  <a:lnTo>
                    <a:pt x="254" y="1"/>
                  </a:lnTo>
                  <a:lnTo>
                    <a:pt x="251" y="1"/>
                  </a:lnTo>
                  <a:lnTo>
                    <a:pt x="248" y="1"/>
                  </a:lnTo>
                  <a:lnTo>
                    <a:pt x="245" y="1"/>
                  </a:lnTo>
                  <a:lnTo>
                    <a:pt x="242" y="2"/>
                  </a:lnTo>
                  <a:lnTo>
                    <a:pt x="239" y="2"/>
                  </a:lnTo>
                  <a:lnTo>
                    <a:pt x="236" y="2"/>
                  </a:lnTo>
                  <a:lnTo>
                    <a:pt x="233" y="2"/>
                  </a:lnTo>
                  <a:lnTo>
                    <a:pt x="230" y="2"/>
                  </a:lnTo>
                  <a:lnTo>
                    <a:pt x="227" y="3"/>
                  </a:lnTo>
                  <a:lnTo>
                    <a:pt x="224" y="3"/>
                  </a:lnTo>
                  <a:lnTo>
                    <a:pt x="221" y="3"/>
                  </a:lnTo>
                  <a:lnTo>
                    <a:pt x="218" y="3"/>
                  </a:lnTo>
                  <a:lnTo>
                    <a:pt x="215" y="4"/>
                  </a:lnTo>
                  <a:lnTo>
                    <a:pt x="212" y="4"/>
                  </a:lnTo>
                  <a:lnTo>
                    <a:pt x="210" y="4"/>
                  </a:lnTo>
                  <a:lnTo>
                    <a:pt x="207" y="5"/>
                  </a:lnTo>
                  <a:lnTo>
                    <a:pt x="204" y="5"/>
                  </a:lnTo>
                  <a:lnTo>
                    <a:pt x="201" y="6"/>
                  </a:lnTo>
                  <a:lnTo>
                    <a:pt x="198" y="6"/>
                  </a:lnTo>
                  <a:lnTo>
                    <a:pt x="195" y="6"/>
                  </a:lnTo>
                  <a:lnTo>
                    <a:pt x="193" y="7"/>
                  </a:lnTo>
                  <a:lnTo>
                    <a:pt x="190" y="7"/>
                  </a:lnTo>
                  <a:lnTo>
                    <a:pt x="187" y="8"/>
                  </a:lnTo>
                  <a:lnTo>
                    <a:pt x="184" y="8"/>
                  </a:lnTo>
                  <a:lnTo>
                    <a:pt x="182" y="9"/>
                  </a:lnTo>
                  <a:lnTo>
                    <a:pt x="179" y="9"/>
                  </a:lnTo>
                  <a:lnTo>
                    <a:pt x="176" y="10"/>
                  </a:lnTo>
                  <a:lnTo>
                    <a:pt x="174" y="10"/>
                  </a:lnTo>
                  <a:lnTo>
                    <a:pt x="171" y="11"/>
                  </a:lnTo>
                  <a:lnTo>
                    <a:pt x="169" y="12"/>
                  </a:lnTo>
                  <a:lnTo>
                    <a:pt x="166" y="12"/>
                  </a:lnTo>
                  <a:lnTo>
                    <a:pt x="164" y="13"/>
                  </a:lnTo>
                  <a:lnTo>
                    <a:pt x="161" y="14"/>
                  </a:lnTo>
                  <a:lnTo>
                    <a:pt x="159" y="14"/>
                  </a:lnTo>
                  <a:lnTo>
                    <a:pt x="156" y="15"/>
                  </a:lnTo>
                  <a:lnTo>
                    <a:pt x="154" y="16"/>
                  </a:lnTo>
                  <a:lnTo>
                    <a:pt x="152" y="17"/>
                  </a:lnTo>
                  <a:lnTo>
                    <a:pt x="149" y="17"/>
                  </a:lnTo>
                  <a:lnTo>
                    <a:pt x="147" y="18"/>
                  </a:lnTo>
                  <a:lnTo>
                    <a:pt x="145" y="19"/>
                  </a:lnTo>
                  <a:lnTo>
                    <a:pt x="142" y="20"/>
                  </a:lnTo>
                  <a:lnTo>
                    <a:pt x="140" y="20"/>
                  </a:lnTo>
                  <a:lnTo>
                    <a:pt x="138" y="21"/>
                  </a:lnTo>
                  <a:lnTo>
                    <a:pt x="136" y="22"/>
                  </a:lnTo>
                  <a:lnTo>
                    <a:pt x="134" y="23"/>
                  </a:lnTo>
                  <a:lnTo>
                    <a:pt x="132" y="23"/>
                  </a:lnTo>
                  <a:lnTo>
                    <a:pt x="129" y="24"/>
                  </a:lnTo>
                  <a:lnTo>
                    <a:pt x="127" y="25"/>
                  </a:lnTo>
                  <a:lnTo>
                    <a:pt x="125" y="26"/>
                  </a:lnTo>
                  <a:lnTo>
                    <a:pt x="123" y="27"/>
                  </a:lnTo>
                  <a:lnTo>
                    <a:pt x="121" y="27"/>
                  </a:lnTo>
                  <a:lnTo>
                    <a:pt x="119" y="28"/>
                  </a:lnTo>
                  <a:lnTo>
                    <a:pt x="117" y="29"/>
                  </a:lnTo>
                  <a:lnTo>
                    <a:pt x="115" y="30"/>
                  </a:lnTo>
                  <a:lnTo>
                    <a:pt x="113" y="31"/>
                  </a:lnTo>
                  <a:lnTo>
                    <a:pt x="111" y="32"/>
                  </a:lnTo>
                  <a:lnTo>
                    <a:pt x="109" y="33"/>
                  </a:lnTo>
                  <a:lnTo>
                    <a:pt x="107" y="34"/>
                  </a:lnTo>
                  <a:lnTo>
                    <a:pt x="105" y="35"/>
                  </a:lnTo>
                  <a:lnTo>
                    <a:pt x="104" y="36"/>
                  </a:lnTo>
                  <a:lnTo>
                    <a:pt x="102" y="37"/>
                  </a:lnTo>
                  <a:lnTo>
                    <a:pt x="100" y="38"/>
                  </a:lnTo>
                  <a:lnTo>
                    <a:pt x="98" y="39"/>
                  </a:lnTo>
                  <a:lnTo>
                    <a:pt x="96" y="40"/>
                  </a:lnTo>
                  <a:lnTo>
                    <a:pt x="94" y="41"/>
                  </a:lnTo>
                  <a:lnTo>
                    <a:pt x="92" y="42"/>
                  </a:lnTo>
                  <a:lnTo>
                    <a:pt x="91" y="44"/>
                  </a:lnTo>
                  <a:lnTo>
                    <a:pt x="89" y="45"/>
                  </a:lnTo>
                  <a:lnTo>
                    <a:pt x="87" y="46"/>
                  </a:lnTo>
                  <a:lnTo>
                    <a:pt x="85" y="47"/>
                  </a:lnTo>
                  <a:lnTo>
                    <a:pt x="83" y="48"/>
                  </a:lnTo>
                  <a:lnTo>
                    <a:pt x="82" y="50"/>
                  </a:lnTo>
                  <a:lnTo>
                    <a:pt x="80" y="51"/>
                  </a:lnTo>
                  <a:lnTo>
                    <a:pt x="78" y="52"/>
                  </a:lnTo>
                  <a:lnTo>
                    <a:pt x="76" y="54"/>
                  </a:lnTo>
                  <a:lnTo>
                    <a:pt x="75" y="55"/>
                  </a:lnTo>
                  <a:lnTo>
                    <a:pt x="73" y="56"/>
                  </a:lnTo>
                  <a:lnTo>
                    <a:pt x="71" y="58"/>
                  </a:lnTo>
                  <a:lnTo>
                    <a:pt x="69" y="59"/>
                  </a:lnTo>
                  <a:lnTo>
                    <a:pt x="68" y="61"/>
                  </a:lnTo>
                  <a:lnTo>
                    <a:pt x="66" y="62"/>
                  </a:lnTo>
                  <a:lnTo>
                    <a:pt x="64" y="64"/>
                  </a:lnTo>
                  <a:lnTo>
                    <a:pt x="63" y="65"/>
                  </a:lnTo>
                  <a:lnTo>
                    <a:pt x="61" y="66"/>
                  </a:lnTo>
                  <a:lnTo>
                    <a:pt x="60" y="68"/>
                  </a:lnTo>
                  <a:lnTo>
                    <a:pt x="58" y="69"/>
                  </a:lnTo>
                  <a:lnTo>
                    <a:pt x="56" y="71"/>
                  </a:lnTo>
                  <a:lnTo>
                    <a:pt x="55" y="72"/>
                  </a:lnTo>
                  <a:lnTo>
                    <a:pt x="53" y="74"/>
                  </a:lnTo>
                  <a:lnTo>
                    <a:pt x="52" y="75"/>
                  </a:lnTo>
                  <a:lnTo>
                    <a:pt x="51" y="77"/>
                  </a:lnTo>
                  <a:lnTo>
                    <a:pt x="49" y="78"/>
                  </a:lnTo>
                  <a:lnTo>
                    <a:pt x="48" y="80"/>
                  </a:lnTo>
                  <a:lnTo>
                    <a:pt x="46" y="81"/>
                  </a:lnTo>
                  <a:lnTo>
                    <a:pt x="45" y="83"/>
                  </a:lnTo>
                  <a:lnTo>
                    <a:pt x="44" y="84"/>
                  </a:lnTo>
                  <a:lnTo>
                    <a:pt x="43" y="86"/>
                  </a:lnTo>
                  <a:lnTo>
                    <a:pt x="41" y="87"/>
                  </a:lnTo>
                  <a:lnTo>
                    <a:pt x="40" y="89"/>
                  </a:lnTo>
                  <a:lnTo>
                    <a:pt x="39" y="90"/>
                  </a:lnTo>
                  <a:lnTo>
                    <a:pt x="37" y="92"/>
                  </a:lnTo>
                  <a:lnTo>
                    <a:pt x="36" y="93"/>
                  </a:lnTo>
                  <a:lnTo>
                    <a:pt x="35" y="95"/>
                  </a:lnTo>
                  <a:lnTo>
                    <a:pt x="34" y="97"/>
                  </a:lnTo>
                  <a:lnTo>
                    <a:pt x="33" y="98"/>
                  </a:lnTo>
                  <a:lnTo>
                    <a:pt x="31" y="100"/>
                  </a:lnTo>
                  <a:lnTo>
                    <a:pt x="30" y="102"/>
                  </a:lnTo>
                  <a:lnTo>
                    <a:pt x="29" y="103"/>
                  </a:lnTo>
                  <a:lnTo>
                    <a:pt x="28" y="105"/>
                  </a:lnTo>
                  <a:lnTo>
                    <a:pt x="27" y="107"/>
                  </a:lnTo>
                  <a:lnTo>
                    <a:pt x="25" y="108"/>
                  </a:lnTo>
                  <a:lnTo>
                    <a:pt x="24" y="110"/>
                  </a:lnTo>
                  <a:lnTo>
                    <a:pt x="23" y="112"/>
                  </a:lnTo>
                  <a:lnTo>
                    <a:pt x="22" y="114"/>
                  </a:lnTo>
                  <a:lnTo>
                    <a:pt x="21" y="116"/>
                  </a:lnTo>
                  <a:lnTo>
                    <a:pt x="20" y="118"/>
                  </a:lnTo>
                  <a:lnTo>
                    <a:pt x="19" y="120"/>
                  </a:lnTo>
                  <a:lnTo>
                    <a:pt x="18" y="122"/>
                  </a:lnTo>
                  <a:lnTo>
                    <a:pt x="16" y="124"/>
                  </a:lnTo>
                  <a:lnTo>
                    <a:pt x="15" y="126"/>
                  </a:lnTo>
                  <a:lnTo>
                    <a:pt x="14" y="128"/>
                  </a:lnTo>
                  <a:lnTo>
                    <a:pt x="13" y="130"/>
                  </a:lnTo>
                  <a:lnTo>
                    <a:pt x="12" y="133"/>
                  </a:lnTo>
                  <a:lnTo>
                    <a:pt x="11" y="135"/>
                  </a:lnTo>
                  <a:lnTo>
                    <a:pt x="11" y="137"/>
                  </a:lnTo>
                  <a:lnTo>
                    <a:pt x="10" y="140"/>
                  </a:lnTo>
                  <a:lnTo>
                    <a:pt x="9" y="142"/>
                  </a:lnTo>
                  <a:lnTo>
                    <a:pt x="8" y="144"/>
                  </a:lnTo>
                  <a:lnTo>
                    <a:pt x="7" y="147"/>
                  </a:lnTo>
                  <a:lnTo>
                    <a:pt x="6" y="149"/>
                  </a:lnTo>
                  <a:lnTo>
                    <a:pt x="5" y="152"/>
                  </a:lnTo>
                  <a:lnTo>
                    <a:pt x="5" y="154"/>
                  </a:lnTo>
                  <a:lnTo>
                    <a:pt x="4" y="157"/>
                  </a:lnTo>
                  <a:lnTo>
                    <a:pt x="3" y="159"/>
                  </a:lnTo>
                  <a:lnTo>
                    <a:pt x="3" y="162"/>
                  </a:lnTo>
                  <a:lnTo>
                    <a:pt x="2" y="164"/>
                  </a:lnTo>
                  <a:lnTo>
                    <a:pt x="2" y="167"/>
                  </a:lnTo>
                  <a:lnTo>
                    <a:pt x="1" y="169"/>
                  </a:lnTo>
                  <a:lnTo>
                    <a:pt x="1" y="172"/>
                  </a:lnTo>
                  <a:lnTo>
                    <a:pt x="1" y="174"/>
                  </a:lnTo>
                  <a:lnTo>
                    <a:pt x="0" y="177"/>
                  </a:lnTo>
                  <a:lnTo>
                    <a:pt x="0" y="179"/>
                  </a:lnTo>
                  <a:lnTo>
                    <a:pt x="0" y="182"/>
                  </a:lnTo>
                  <a:lnTo>
                    <a:pt x="0" y="184"/>
                  </a:lnTo>
                  <a:lnTo>
                    <a:pt x="0" y="187"/>
                  </a:lnTo>
                  <a:lnTo>
                    <a:pt x="0" y="189"/>
                  </a:lnTo>
                  <a:lnTo>
                    <a:pt x="0" y="191"/>
                  </a:lnTo>
                  <a:lnTo>
                    <a:pt x="0" y="194"/>
                  </a:lnTo>
                  <a:lnTo>
                    <a:pt x="0" y="196"/>
                  </a:lnTo>
                  <a:lnTo>
                    <a:pt x="0" y="198"/>
                  </a:lnTo>
                  <a:lnTo>
                    <a:pt x="0" y="201"/>
                  </a:lnTo>
                  <a:lnTo>
                    <a:pt x="0" y="203"/>
                  </a:lnTo>
                  <a:lnTo>
                    <a:pt x="0" y="205"/>
                  </a:lnTo>
                  <a:lnTo>
                    <a:pt x="0" y="207"/>
                  </a:lnTo>
                  <a:lnTo>
                    <a:pt x="1" y="209"/>
                  </a:lnTo>
                  <a:lnTo>
                    <a:pt x="1" y="211"/>
                  </a:lnTo>
                  <a:lnTo>
                    <a:pt x="1" y="213"/>
                  </a:lnTo>
                  <a:lnTo>
                    <a:pt x="2" y="215"/>
                  </a:lnTo>
                  <a:lnTo>
                    <a:pt x="2" y="217"/>
                  </a:lnTo>
                  <a:lnTo>
                    <a:pt x="2" y="219"/>
                  </a:lnTo>
                  <a:lnTo>
                    <a:pt x="3" y="221"/>
                  </a:lnTo>
                  <a:lnTo>
                    <a:pt x="3" y="223"/>
                  </a:lnTo>
                  <a:lnTo>
                    <a:pt x="4" y="225"/>
                  </a:lnTo>
                  <a:lnTo>
                    <a:pt x="4" y="226"/>
                  </a:lnTo>
                  <a:lnTo>
                    <a:pt x="5" y="228"/>
                  </a:lnTo>
                  <a:lnTo>
                    <a:pt x="5" y="230"/>
                  </a:lnTo>
                  <a:lnTo>
                    <a:pt x="6" y="232"/>
                  </a:lnTo>
                  <a:lnTo>
                    <a:pt x="6" y="233"/>
                  </a:lnTo>
                  <a:lnTo>
                    <a:pt x="7" y="235"/>
                  </a:lnTo>
                  <a:lnTo>
                    <a:pt x="8" y="236"/>
                  </a:lnTo>
                  <a:lnTo>
                    <a:pt x="8" y="238"/>
                  </a:lnTo>
                  <a:lnTo>
                    <a:pt x="9" y="239"/>
                  </a:lnTo>
                  <a:lnTo>
                    <a:pt x="9" y="241"/>
                  </a:lnTo>
                  <a:lnTo>
                    <a:pt x="10" y="242"/>
                  </a:lnTo>
                  <a:lnTo>
                    <a:pt x="11" y="244"/>
                  </a:lnTo>
                  <a:lnTo>
                    <a:pt x="11" y="245"/>
                  </a:lnTo>
                  <a:lnTo>
                    <a:pt x="12" y="246"/>
                  </a:lnTo>
                  <a:lnTo>
                    <a:pt x="13" y="248"/>
                  </a:lnTo>
                  <a:lnTo>
                    <a:pt x="14" y="249"/>
                  </a:lnTo>
                  <a:lnTo>
                    <a:pt x="15" y="250"/>
                  </a:lnTo>
                  <a:lnTo>
                    <a:pt x="16" y="252"/>
                  </a:lnTo>
                  <a:lnTo>
                    <a:pt x="16" y="253"/>
                  </a:lnTo>
                  <a:lnTo>
                    <a:pt x="17" y="254"/>
                  </a:lnTo>
                  <a:lnTo>
                    <a:pt x="18" y="256"/>
                  </a:lnTo>
                  <a:lnTo>
                    <a:pt x="20" y="257"/>
                  </a:lnTo>
                  <a:lnTo>
                    <a:pt x="21" y="258"/>
                  </a:lnTo>
                  <a:lnTo>
                    <a:pt x="22" y="259"/>
                  </a:lnTo>
                  <a:lnTo>
                    <a:pt x="23" y="261"/>
                  </a:lnTo>
                  <a:lnTo>
                    <a:pt x="24" y="262"/>
                  </a:lnTo>
                  <a:lnTo>
                    <a:pt x="26" y="263"/>
                  </a:lnTo>
                  <a:lnTo>
                    <a:pt x="27" y="265"/>
                  </a:lnTo>
                  <a:lnTo>
                    <a:pt x="28" y="266"/>
                  </a:lnTo>
                  <a:lnTo>
                    <a:pt x="30" y="267"/>
                  </a:lnTo>
                  <a:lnTo>
                    <a:pt x="31" y="268"/>
                  </a:lnTo>
                  <a:lnTo>
                    <a:pt x="33" y="270"/>
                  </a:lnTo>
                  <a:lnTo>
                    <a:pt x="34" y="271"/>
                  </a:lnTo>
                  <a:lnTo>
                    <a:pt x="36" y="272"/>
                  </a:lnTo>
                  <a:lnTo>
                    <a:pt x="37" y="273"/>
                  </a:lnTo>
                  <a:lnTo>
                    <a:pt x="39" y="274"/>
                  </a:lnTo>
                  <a:lnTo>
                    <a:pt x="40" y="275"/>
                  </a:lnTo>
                  <a:lnTo>
                    <a:pt x="42" y="276"/>
                  </a:lnTo>
                  <a:lnTo>
                    <a:pt x="43" y="277"/>
                  </a:lnTo>
                  <a:lnTo>
                    <a:pt x="45" y="278"/>
                  </a:lnTo>
                  <a:lnTo>
                    <a:pt x="46" y="279"/>
                  </a:lnTo>
                  <a:lnTo>
                    <a:pt x="48" y="280"/>
                  </a:lnTo>
                  <a:lnTo>
                    <a:pt x="50" y="281"/>
                  </a:lnTo>
                  <a:lnTo>
                    <a:pt x="51" y="282"/>
                  </a:lnTo>
                  <a:lnTo>
                    <a:pt x="53" y="282"/>
                  </a:lnTo>
                  <a:lnTo>
                    <a:pt x="54" y="283"/>
                  </a:lnTo>
                  <a:lnTo>
                    <a:pt x="56" y="284"/>
                  </a:lnTo>
                  <a:lnTo>
                    <a:pt x="58" y="284"/>
                  </a:lnTo>
                  <a:lnTo>
                    <a:pt x="59" y="285"/>
                  </a:lnTo>
                  <a:lnTo>
                    <a:pt x="61" y="286"/>
                  </a:lnTo>
                  <a:lnTo>
                    <a:pt x="63" y="286"/>
                  </a:lnTo>
                  <a:lnTo>
                    <a:pt x="65" y="287"/>
                  </a:lnTo>
                  <a:lnTo>
                    <a:pt x="66" y="288"/>
                  </a:lnTo>
                  <a:lnTo>
                    <a:pt x="68" y="288"/>
                  </a:lnTo>
                  <a:lnTo>
                    <a:pt x="70" y="289"/>
                  </a:lnTo>
                  <a:lnTo>
                    <a:pt x="72" y="289"/>
                  </a:lnTo>
                  <a:lnTo>
                    <a:pt x="74" y="290"/>
                  </a:lnTo>
                  <a:lnTo>
                    <a:pt x="76" y="290"/>
                  </a:lnTo>
                  <a:lnTo>
                    <a:pt x="78" y="290"/>
                  </a:lnTo>
                  <a:lnTo>
                    <a:pt x="80" y="291"/>
                  </a:lnTo>
                  <a:lnTo>
                    <a:pt x="81" y="291"/>
                  </a:lnTo>
                  <a:lnTo>
                    <a:pt x="83" y="291"/>
                  </a:lnTo>
                  <a:lnTo>
                    <a:pt x="85" y="292"/>
                  </a:lnTo>
                  <a:lnTo>
                    <a:pt x="87" y="292"/>
                  </a:lnTo>
                  <a:lnTo>
                    <a:pt x="89" y="292"/>
                  </a:lnTo>
                  <a:lnTo>
                    <a:pt x="91" y="292"/>
                  </a:lnTo>
                  <a:lnTo>
                    <a:pt x="93" y="292"/>
                  </a:lnTo>
                  <a:lnTo>
                    <a:pt x="95" y="293"/>
                  </a:lnTo>
                  <a:lnTo>
                    <a:pt x="97" y="293"/>
                  </a:lnTo>
                  <a:lnTo>
                    <a:pt x="99" y="293"/>
                  </a:lnTo>
                  <a:lnTo>
                    <a:pt x="101" y="293"/>
                  </a:lnTo>
                  <a:lnTo>
                    <a:pt x="103" y="293"/>
                  </a:lnTo>
                  <a:lnTo>
                    <a:pt x="105" y="293"/>
                  </a:lnTo>
                  <a:lnTo>
                    <a:pt x="107" y="293"/>
                  </a:lnTo>
                  <a:lnTo>
                    <a:pt x="109" y="292"/>
                  </a:lnTo>
                  <a:lnTo>
                    <a:pt x="111" y="292"/>
                  </a:lnTo>
                  <a:lnTo>
                    <a:pt x="113" y="292"/>
                  </a:lnTo>
                  <a:lnTo>
                    <a:pt x="115" y="292"/>
                  </a:lnTo>
                  <a:lnTo>
                    <a:pt x="117" y="292"/>
                  </a:lnTo>
                  <a:lnTo>
                    <a:pt x="119" y="291"/>
                  </a:lnTo>
                  <a:lnTo>
                    <a:pt x="121" y="291"/>
                  </a:lnTo>
                  <a:lnTo>
                    <a:pt x="123" y="291"/>
                  </a:lnTo>
                  <a:lnTo>
                    <a:pt x="125" y="290"/>
                  </a:lnTo>
                  <a:lnTo>
                    <a:pt x="127" y="290"/>
                  </a:lnTo>
                  <a:lnTo>
                    <a:pt x="129" y="289"/>
                  </a:lnTo>
                  <a:lnTo>
                    <a:pt x="131" y="289"/>
                  </a:lnTo>
                  <a:lnTo>
                    <a:pt x="132" y="288"/>
                  </a:lnTo>
                  <a:lnTo>
                    <a:pt x="134" y="288"/>
                  </a:lnTo>
                  <a:lnTo>
                    <a:pt x="136" y="287"/>
                  </a:lnTo>
                  <a:lnTo>
                    <a:pt x="138" y="286"/>
                  </a:lnTo>
                  <a:lnTo>
                    <a:pt x="140" y="286"/>
                  </a:lnTo>
                  <a:lnTo>
                    <a:pt x="141" y="285"/>
                  </a:lnTo>
                  <a:lnTo>
                    <a:pt x="143" y="284"/>
                  </a:lnTo>
                  <a:lnTo>
                    <a:pt x="145" y="283"/>
                  </a:lnTo>
                  <a:lnTo>
                    <a:pt x="146" y="283"/>
                  </a:lnTo>
                  <a:lnTo>
                    <a:pt x="148" y="282"/>
                  </a:lnTo>
                  <a:lnTo>
                    <a:pt x="150" y="281"/>
                  </a:lnTo>
                  <a:lnTo>
                    <a:pt x="151" y="280"/>
                  </a:lnTo>
                  <a:lnTo>
                    <a:pt x="153" y="279"/>
                  </a:lnTo>
                  <a:lnTo>
                    <a:pt x="154" y="278"/>
                  </a:lnTo>
                  <a:lnTo>
                    <a:pt x="156" y="277"/>
                  </a:lnTo>
                  <a:lnTo>
                    <a:pt x="157" y="276"/>
                  </a:lnTo>
                  <a:lnTo>
                    <a:pt x="159" y="276"/>
                  </a:lnTo>
                  <a:lnTo>
                    <a:pt x="160" y="275"/>
                  </a:lnTo>
                  <a:lnTo>
                    <a:pt x="161" y="274"/>
                  </a:lnTo>
                  <a:lnTo>
                    <a:pt x="163" y="273"/>
                  </a:lnTo>
                  <a:lnTo>
                    <a:pt x="164" y="272"/>
                  </a:lnTo>
                  <a:lnTo>
                    <a:pt x="165" y="271"/>
                  </a:lnTo>
                  <a:lnTo>
                    <a:pt x="167" y="269"/>
                  </a:lnTo>
                  <a:lnTo>
                    <a:pt x="168" y="268"/>
                  </a:lnTo>
                  <a:lnTo>
                    <a:pt x="169" y="267"/>
                  </a:lnTo>
                  <a:lnTo>
                    <a:pt x="170" y="266"/>
                  </a:lnTo>
                  <a:lnTo>
                    <a:pt x="171" y="265"/>
                  </a:lnTo>
                  <a:lnTo>
                    <a:pt x="173" y="264"/>
                  </a:lnTo>
                  <a:lnTo>
                    <a:pt x="174" y="263"/>
                  </a:lnTo>
                  <a:lnTo>
                    <a:pt x="175" y="261"/>
                  </a:lnTo>
                  <a:lnTo>
                    <a:pt x="176" y="260"/>
                  </a:lnTo>
                  <a:lnTo>
                    <a:pt x="177" y="259"/>
                  </a:lnTo>
                  <a:lnTo>
                    <a:pt x="178" y="258"/>
                  </a:lnTo>
                  <a:lnTo>
                    <a:pt x="179" y="256"/>
                  </a:lnTo>
                  <a:lnTo>
                    <a:pt x="180" y="255"/>
                  </a:lnTo>
                  <a:lnTo>
                    <a:pt x="181" y="254"/>
                  </a:lnTo>
                  <a:lnTo>
                    <a:pt x="182" y="252"/>
                  </a:lnTo>
                  <a:lnTo>
                    <a:pt x="182" y="251"/>
                  </a:lnTo>
                  <a:lnTo>
                    <a:pt x="183" y="250"/>
                  </a:lnTo>
                  <a:lnTo>
                    <a:pt x="184" y="248"/>
                  </a:lnTo>
                  <a:lnTo>
                    <a:pt x="185" y="247"/>
                  </a:lnTo>
                  <a:lnTo>
                    <a:pt x="186" y="245"/>
                  </a:lnTo>
                  <a:lnTo>
                    <a:pt x="186" y="244"/>
                  </a:lnTo>
                  <a:lnTo>
                    <a:pt x="187" y="242"/>
                  </a:lnTo>
                  <a:lnTo>
                    <a:pt x="188" y="241"/>
                  </a:lnTo>
                  <a:lnTo>
                    <a:pt x="188" y="239"/>
                  </a:lnTo>
                  <a:lnTo>
                    <a:pt x="189" y="238"/>
                  </a:lnTo>
                  <a:lnTo>
                    <a:pt x="189" y="236"/>
                  </a:lnTo>
                  <a:lnTo>
                    <a:pt x="190" y="234"/>
                  </a:lnTo>
                  <a:lnTo>
                    <a:pt x="190" y="233"/>
                  </a:lnTo>
                  <a:lnTo>
                    <a:pt x="191" y="231"/>
                  </a:lnTo>
                  <a:lnTo>
                    <a:pt x="191" y="229"/>
                  </a:lnTo>
                  <a:lnTo>
                    <a:pt x="191" y="228"/>
                  </a:lnTo>
                  <a:lnTo>
                    <a:pt x="192" y="226"/>
                  </a:lnTo>
                  <a:lnTo>
                    <a:pt x="192" y="224"/>
                  </a:lnTo>
                  <a:lnTo>
                    <a:pt x="192" y="223"/>
                  </a:lnTo>
                  <a:lnTo>
                    <a:pt x="192" y="221"/>
                  </a:lnTo>
                  <a:lnTo>
                    <a:pt x="192" y="219"/>
                  </a:lnTo>
                  <a:lnTo>
                    <a:pt x="192" y="217"/>
                  </a:lnTo>
                  <a:lnTo>
                    <a:pt x="193" y="216"/>
                  </a:lnTo>
                  <a:lnTo>
                    <a:pt x="193" y="214"/>
                  </a:lnTo>
                  <a:lnTo>
                    <a:pt x="193" y="212"/>
                  </a:lnTo>
                  <a:lnTo>
                    <a:pt x="193" y="210"/>
                  </a:lnTo>
                  <a:lnTo>
                    <a:pt x="193" y="209"/>
                  </a:lnTo>
                  <a:lnTo>
                    <a:pt x="193" y="207"/>
                  </a:lnTo>
                  <a:lnTo>
                    <a:pt x="193" y="205"/>
                  </a:lnTo>
                  <a:lnTo>
                    <a:pt x="192" y="203"/>
                  </a:lnTo>
                  <a:lnTo>
                    <a:pt x="192" y="201"/>
                  </a:lnTo>
                  <a:lnTo>
                    <a:pt x="192" y="200"/>
                  </a:lnTo>
                  <a:lnTo>
                    <a:pt x="192" y="198"/>
                  </a:lnTo>
                  <a:lnTo>
                    <a:pt x="192" y="196"/>
                  </a:lnTo>
                  <a:lnTo>
                    <a:pt x="192" y="194"/>
                  </a:lnTo>
                  <a:lnTo>
                    <a:pt x="191" y="192"/>
                  </a:lnTo>
                  <a:lnTo>
                    <a:pt x="191" y="191"/>
                  </a:lnTo>
                  <a:lnTo>
                    <a:pt x="191" y="189"/>
                  </a:lnTo>
                  <a:lnTo>
                    <a:pt x="190" y="187"/>
                  </a:lnTo>
                  <a:lnTo>
                    <a:pt x="190" y="186"/>
                  </a:lnTo>
                  <a:lnTo>
                    <a:pt x="189" y="184"/>
                  </a:lnTo>
                  <a:lnTo>
                    <a:pt x="189" y="182"/>
                  </a:lnTo>
                  <a:lnTo>
                    <a:pt x="188" y="181"/>
                  </a:lnTo>
                  <a:lnTo>
                    <a:pt x="188" y="179"/>
                  </a:lnTo>
                  <a:lnTo>
                    <a:pt x="187" y="178"/>
                  </a:lnTo>
                  <a:lnTo>
                    <a:pt x="187" y="176"/>
                  </a:lnTo>
                  <a:lnTo>
                    <a:pt x="186" y="175"/>
                  </a:lnTo>
                  <a:lnTo>
                    <a:pt x="186" y="173"/>
                  </a:lnTo>
                  <a:lnTo>
                    <a:pt x="185" y="172"/>
                  </a:lnTo>
                  <a:lnTo>
                    <a:pt x="184" y="170"/>
                  </a:lnTo>
                  <a:lnTo>
                    <a:pt x="183" y="169"/>
                  </a:lnTo>
                  <a:lnTo>
                    <a:pt x="183" y="167"/>
                  </a:lnTo>
                  <a:lnTo>
                    <a:pt x="182" y="166"/>
                  </a:lnTo>
                  <a:lnTo>
                    <a:pt x="181" y="165"/>
                  </a:lnTo>
                  <a:lnTo>
                    <a:pt x="180" y="163"/>
                  </a:lnTo>
                  <a:lnTo>
                    <a:pt x="180" y="162"/>
                  </a:lnTo>
                  <a:lnTo>
                    <a:pt x="179" y="161"/>
                  </a:lnTo>
                  <a:lnTo>
                    <a:pt x="178" y="160"/>
                  </a:lnTo>
                  <a:lnTo>
                    <a:pt x="177" y="158"/>
                  </a:lnTo>
                  <a:lnTo>
                    <a:pt x="176" y="157"/>
                  </a:lnTo>
                  <a:lnTo>
                    <a:pt x="176" y="156"/>
                  </a:lnTo>
                  <a:lnTo>
                    <a:pt x="175" y="155"/>
                  </a:lnTo>
                  <a:lnTo>
                    <a:pt x="174" y="154"/>
                  </a:lnTo>
                  <a:lnTo>
                    <a:pt x="173" y="153"/>
                  </a:lnTo>
                  <a:lnTo>
                    <a:pt x="172" y="152"/>
                  </a:lnTo>
                  <a:lnTo>
                    <a:pt x="171" y="151"/>
                  </a:lnTo>
                  <a:lnTo>
                    <a:pt x="171" y="150"/>
                  </a:lnTo>
                  <a:lnTo>
                    <a:pt x="170" y="149"/>
                  </a:lnTo>
                  <a:lnTo>
                    <a:pt x="169" y="148"/>
                  </a:lnTo>
                  <a:lnTo>
                    <a:pt x="168" y="146"/>
                  </a:lnTo>
                  <a:lnTo>
                    <a:pt x="167" y="145"/>
                  </a:lnTo>
                  <a:lnTo>
                    <a:pt x="166" y="144"/>
                  </a:lnTo>
                  <a:lnTo>
                    <a:pt x="165" y="143"/>
                  </a:lnTo>
                  <a:lnTo>
                    <a:pt x="164" y="142"/>
                  </a:lnTo>
                  <a:lnTo>
                    <a:pt x="163" y="141"/>
                  </a:lnTo>
                  <a:lnTo>
                    <a:pt x="162" y="140"/>
                  </a:lnTo>
                  <a:lnTo>
                    <a:pt x="160" y="138"/>
                  </a:lnTo>
                  <a:lnTo>
                    <a:pt x="159" y="137"/>
                  </a:lnTo>
                  <a:lnTo>
                    <a:pt x="158" y="136"/>
                  </a:lnTo>
                  <a:lnTo>
                    <a:pt x="157" y="135"/>
                  </a:lnTo>
                  <a:lnTo>
                    <a:pt x="156" y="133"/>
                  </a:lnTo>
                  <a:lnTo>
                    <a:pt x="154" y="132"/>
                  </a:lnTo>
                  <a:lnTo>
                    <a:pt x="153" y="131"/>
                  </a:lnTo>
                  <a:lnTo>
                    <a:pt x="152" y="130"/>
                  </a:lnTo>
                  <a:lnTo>
                    <a:pt x="151" y="128"/>
                  </a:lnTo>
                  <a:lnTo>
                    <a:pt x="150" y="127"/>
                  </a:lnTo>
                  <a:lnTo>
                    <a:pt x="149" y="126"/>
                  </a:lnTo>
                  <a:lnTo>
                    <a:pt x="148" y="125"/>
                  </a:lnTo>
                  <a:lnTo>
                    <a:pt x="147" y="124"/>
                  </a:lnTo>
                  <a:lnTo>
                    <a:pt x="146" y="123"/>
                  </a:lnTo>
                  <a:lnTo>
                    <a:pt x="145" y="121"/>
                  </a:lnTo>
                  <a:lnTo>
                    <a:pt x="145" y="120"/>
                  </a:lnTo>
                  <a:lnTo>
                    <a:pt x="144" y="119"/>
                  </a:lnTo>
                  <a:lnTo>
                    <a:pt x="143" y="118"/>
                  </a:lnTo>
                  <a:lnTo>
                    <a:pt x="143" y="117"/>
                  </a:lnTo>
                  <a:lnTo>
                    <a:pt x="142" y="117"/>
                  </a:lnTo>
                  <a:lnTo>
                    <a:pt x="142" y="116"/>
                  </a:lnTo>
                  <a:lnTo>
                    <a:pt x="142" y="115"/>
                  </a:lnTo>
                  <a:lnTo>
                    <a:pt x="141" y="114"/>
                  </a:lnTo>
                  <a:lnTo>
                    <a:pt x="141" y="113"/>
                  </a:lnTo>
                  <a:lnTo>
                    <a:pt x="141" y="112"/>
                  </a:lnTo>
                  <a:lnTo>
                    <a:pt x="141" y="111"/>
                  </a:lnTo>
                  <a:lnTo>
                    <a:pt x="140" y="110"/>
                  </a:lnTo>
                  <a:lnTo>
                    <a:pt x="140" y="109"/>
                  </a:lnTo>
                  <a:lnTo>
                    <a:pt x="140" y="108"/>
                  </a:lnTo>
                  <a:lnTo>
                    <a:pt x="140" y="107"/>
                  </a:lnTo>
                  <a:lnTo>
                    <a:pt x="139" y="106"/>
                  </a:lnTo>
                  <a:lnTo>
                    <a:pt x="139" y="105"/>
                  </a:lnTo>
                  <a:lnTo>
                    <a:pt x="139" y="104"/>
                  </a:lnTo>
                  <a:lnTo>
                    <a:pt x="139" y="103"/>
                  </a:lnTo>
                  <a:lnTo>
                    <a:pt x="139" y="102"/>
                  </a:lnTo>
                  <a:lnTo>
                    <a:pt x="139" y="101"/>
                  </a:lnTo>
                  <a:lnTo>
                    <a:pt x="139" y="100"/>
                  </a:lnTo>
                  <a:lnTo>
                    <a:pt x="139" y="99"/>
                  </a:lnTo>
                  <a:lnTo>
                    <a:pt x="140" y="98"/>
                  </a:lnTo>
                  <a:lnTo>
                    <a:pt x="140" y="97"/>
                  </a:lnTo>
                  <a:lnTo>
                    <a:pt x="140" y="96"/>
                  </a:lnTo>
                  <a:lnTo>
                    <a:pt x="140" y="95"/>
                  </a:lnTo>
                  <a:lnTo>
                    <a:pt x="141" y="94"/>
                  </a:lnTo>
                  <a:lnTo>
                    <a:pt x="141" y="93"/>
                  </a:lnTo>
                  <a:lnTo>
                    <a:pt x="141" y="92"/>
                  </a:lnTo>
                  <a:lnTo>
                    <a:pt x="142" y="91"/>
                  </a:lnTo>
                  <a:lnTo>
                    <a:pt x="142" y="89"/>
                  </a:lnTo>
                  <a:lnTo>
                    <a:pt x="142" y="88"/>
                  </a:lnTo>
                  <a:lnTo>
                    <a:pt x="143" y="87"/>
                  </a:lnTo>
                  <a:lnTo>
                    <a:pt x="143" y="86"/>
                  </a:lnTo>
                  <a:lnTo>
                    <a:pt x="144" y="85"/>
                  </a:lnTo>
                  <a:lnTo>
                    <a:pt x="144" y="84"/>
                  </a:lnTo>
                  <a:lnTo>
                    <a:pt x="145" y="83"/>
                  </a:lnTo>
                  <a:lnTo>
                    <a:pt x="145" y="82"/>
                  </a:lnTo>
                  <a:lnTo>
                    <a:pt x="146" y="81"/>
                  </a:lnTo>
                  <a:lnTo>
                    <a:pt x="147" y="80"/>
                  </a:lnTo>
                  <a:lnTo>
                    <a:pt x="147" y="79"/>
                  </a:lnTo>
                  <a:lnTo>
                    <a:pt x="148" y="78"/>
                  </a:lnTo>
                  <a:lnTo>
                    <a:pt x="149" y="77"/>
                  </a:lnTo>
                  <a:lnTo>
                    <a:pt x="150" y="76"/>
                  </a:lnTo>
                  <a:lnTo>
                    <a:pt x="150" y="75"/>
                  </a:lnTo>
                  <a:lnTo>
                    <a:pt x="151" y="74"/>
                  </a:lnTo>
                  <a:lnTo>
                    <a:pt x="152" y="73"/>
                  </a:lnTo>
                  <a:lnTo>
                    <a:pt x="153" y="72"/>
                  </a:lnTo>
                  <a:lnTo>
                    <a:pt x="154" y="71"/>
                  </a:lnTo>
                  <a:lnTo>
                    <a:pt x="155" y="70"/>
                  </a:lnTo>
                  <a:lnTo>
                    <a:pt x="155" y="69"/>
                  </a:lnTo>
                  <a:lnTo>
                    <a:pt x="156" y="68"/>
                  </a:lnTo>
                  <a:lnTo>
                    <a:pt x="157" y="67"/>
                  </a:lnTo>
                  <a:lnTo>
                    <a:pt x="158" y="67"/>
                  </a:lnTo>
                  <a:lnTo>
                    <a:pt x="159" y="66"/>
                  </a:lnTo>
                  <a:lnTo>
                    <a:pt x="160" y="65"/>
                  </a:lnTo>
                  <a:lnTo>
                    <a:pt x="161" y="64"/>
                  </a:lnTo>
                  <a:lnTo>
                    <a:pt x="162" y="64"/>
                  </a:lnTo>
                  <a:lnTo>
                    <a:pt x="163" y="63"/>
                  </a:lnTo>
                  <a:lnTo>
                    <a:pt x="163" y="62"/>
                  </a:lnTo>
                  <a:lnTo>
                    <a:pt x="164" y="62"/>
                  </a:lnTo>
                  <a:lnTo>
                    <a:pt x="165" y="61"/>
                  </a:lnTo>
                  <a:lnTo>
                    <a:pt x="166" y="61"/>
                  </a:lnTo>
                  <a:lnTo>
                    <a:pt x="167" y="60"/>
                  </a:lnTo>
                  <a:lnTo>
                    <a:pt x="168" y="60"/>
                  </a:lnTo>
                  <a:lnTo>
                    <a:pt x="168" y="59"/>
                  </a:lnTo>
                  <a:lnTo>
                    <a:pt x="169" y="59"/>
                  </a:lnTo>
                  <a:lnTo>
                    <a:pt x="170" y="58"/>
                  </a:lnTo>
                  <a:lnTo>
                    <a:pt x="171" y="58"/>
                  </a:lnTo>
                  <a:lnTo>
                    <a:pt x="172" y="57"/>
                  </a:lnTo>
                  <a:lnTo>
                    <a:pt x="173" y="57"/>
                  </a:lnTo>
                  <a:lnTo>
                    <a:pt x="174" y="57"/>
                  </a:lnTo>
                  <a:lnTo>
                    <a:pt x="175" y="56"/>
                  </a:lnTo>
                  <a:lnTo>
                    <a:pt x="176" y="56"/>
                  </a:lnTo>
                  <a:lnTo>
                    <a:pt x="177" y="55"/>
                  </a:lnTo>
                  <a:lnTo>
                    <a:pt x="178" y="55"/>
                  </a:lnTo>
                  <a:lnTo>
                    <a:pt x="179" y="55"/>
                  </a:lnTo>
                  <a:lnTo>
                    <a:pt x="180" y="54"/>
                  </a:lnTo>
                  <a:lnTo>
                    <a:pt x="181" y="54"/>
                  </a:lnTo>
                  <a:lnTo>
                    <a:pt x="183" y="54"/>
                  </a:lnTo>
                  <a:lnTo>
                    <a:pt x="184" y="53"/>
                  </a:lnTo>
                  <a:lnTo>
                    <a:pt x="185" y="53"/>
                  </a:lnTo>
                  <a:lnTo>
                    <a:pt x="187" y="53"/>
                  </a:lnTo>
                  <a:lnTo>
                    <a:pt x="188" y="52"/>
                  </a:lnTo>
                  <a:lnTo>
                    <a:pt x="190" y="52"/>
                  </a:lnTo>
                  <a:lnTo>
                    <a:pt x="191" y="52"/>
                  </a:lnTo>
                  <a:lnTo>
                    <a:pt x="193" y="51"/>
                  </a:lnTo>
                  <a:lnTo>
                    <a:pt x="194" y="51"/>
                  </a:lnTo>
                  <a:lnTo>
                    <a:pt x="196" y="51"/>
                  </a:lnTo>
                  <a:lnTo>
                    <a:pt x="197" y="50"/>
                  </a:lnTo>
                  <a:lnTo>
                    <a:pt x="199" y="50"/>
                  </a:lnTo>
                  <a:lnTo>
                    <a:pt x="200" y="50"/>
                  </a:lnTo>
                  <a:lnTo>
                    <a:pt x="202" y="50"/>
                  </a:lnTo>
                  <a:lnTo>
                    <a:pt x="204" y="49"/>
                  </a:lnTo>
                  <a:lnTo>
                    <a:pt x="205" y="49"/>
                  </a:lnTo>
                  <a:lnTo>
                    <a:pt x="207" y="49"/>
                  </a:lnTo>
                  <a:lnTo>
                    <a:pt x="209" y="49"/>
                  </a:lnTo>
                  <a:lnTo>
                    <a:pt x="211" y="48"/>
                  </a:lnTo>
                  <a:lnTo>
                    <a:pt x="213" y="48"/>
                  </a:lnTo>
                  <a:lnTo>
                    <a:pt x="214" y="48"/>
                  </a:lnTo>
                  <a:lnTo>
                    <a:pt x="216" y="48"/>
                  </a:lnTo>
                  <a:lnTo>
                    <a:pt x="218" y="48"/>
                  </a:lnTo>
                  <a:lnTo>
                    <a:pt x="220" y="48"/>
                  </a:lnTo>
                  <a:lnTo>
                    <a:pt x="222" y="48"/>
                  </a:lnTo>
                  <a:lnTo>
                    <a:pt x="224" y="48"/>
                  </a:lnTo>
                  <a:lnTo>
                    <a:pt x="225" y="48"/>
                  </a:lnTo>
                  <a:lnTo>
                    <a:pt x="227" y="48"/>
                  </a:lnTo>
                  <a:lnTo>
                    <a:pt x="229" y="48"/>
                  </a:lnTo>
                  <a:lnTo>
                    <a:pt x="231" y="48"/>
                  </a:lnTo>
                  <a:lnTo>
                    <a:pt x="233" y="48"/>
                  </a:lnTo>
                  <a:lnTo>
                    <a:pt x="235" y="48"/>
                  </a:lnTo>
                  <a:lnTo>
                    <a:pt x="237" y="48"/>
                  </a:lnTo>
                  <a:lnTo>
                    <a:pt x="239" y="49"/>
                  </a:lnTo>
                  <a:lnTo>
                    <a:pt x="241" y="49"/>
                  </a:lnTo>
                  <a:lnTo>
                    <a:pt x="243" y="49"/>
                  </a:lnTo>
                  <a:lnTo>
                    <a:pt x="244" y="50"/>
                  </a:lnTo>
                  <a:lnTo>
                    <a:pt x="246" y="50"/>
                  </a:lnTo>
                  <a:lnTo>
                    <a:pt x="248" y="50"/>
                  </a:lnTo>
                  <a:lnTo>
                    <a:pt x="250" y="51"/>
                  </a:lnTo>
                  <a:lnTo>
                    <a:pt x="252" y="51"/>
                  </a:lnTo>
                  <a:lnTo>
                    <a:pt x="253" y="51"/>
                  </a:lnTo>
                  <a:lnTo>
                    <a:pt x="255" y="52"/>
                  </a:lnTo>
                  <a:lnTo>
                    <a:pt x="257" y="52"/>
                  </a:lnTo>
                  <a:lnTo>
                    <a:pt x="259" y="53"/>
                  </a:lnTo>
                  <a:lnTo>
                    <a:pt x="260" y="53"/>
                  </a:lnTo>
                  <a:lnTo>
                    <a:pt x="262" y="53"/>
                  </a:lnTo>
                  <a:lnTo>
                    <a:pt x="263" y="54"/>
                  </a:lnTo>
                  <a:lnTo>
                    <a:pt x="265" y="54"/>
                  </a:lnTo>
                  <a:lnTo>
                    <a:pt x="267" y="55"/>
                  </a:lnTo>
                  <a:lnTo>
                    <a:pt x="268" y="55"/>
                  </a:lnTo>
                  <a:lnTo>
                    <a:pt x="269" y="56"/>
                  </a:lnTo>
                  <a:lnTo>
                    <a:pt x="271" y="56"/>
                  </a:lnTo>
                  <a:lnTo>
                    <a:pt x="272" y="57"/>
                  </a:lnTo>
                  <a:lnTo>
                    <a:pt x="274" y="57"/>
                  </a:lnTo>
                  <a:lnTo>
                    <a:pt x="275" y="58"/>
                  </a:lnTo>
                  <a:lnTo>
                    <a:pt x="277" y="58"/>
                  </a:lnTo>
                  <a:lnTo>
                    <a:pt x="278" y="59"/>
                  </a:lnTo>
                  <a:lnTo>
                    <a:pt x="280" y="59"/>
                  </a:lnTo>
                  <a:lnTo>
                    <a:pt x="281" y="60"/>
                  </a:lnTo>
                  <a:lnTo>
                    <a:pt x="282" y="61"/>
                  </a:lnTo>
                  <a:lnTo>
                    <a:pt x="284" y="61"/>
                  </a:lnTo>
                  <a:lnTo>
                    <a:pt x="285" y="62"/>
                  </a:lnTo>
                  <a:lnTo>
                    <a:pt x="287" y="63"/>
                  </a:lnTo>
                  <a:lnTo>
                    <a:pt x="288" y="64"/>
                  </a:lnTo>
                  <a:lnTo>
                    <a:pt x="289" y="64"/>
                  </a:lnTo>
                  <a:lnTo>
                    <a:pt x="291" y="65"/>
                  </a:lnTo>
                  <a:lnTo>
                    <a:pt x="292" y="66"/>
                  </a:lnTo>
                  <a:lnTo>
                    <a:pt x="293" y="67"/>
                  </a:lnTo>
                  <a:lnTo>
                    <a:pt x="295" y="68"/>
                  </a:lnTo>
                  <a:lnTo>
                    <a:pt x="296" y="69"/>
                  </a:lnTo>
                  <a:lnTo>
                    <a:pt x="297" y="70"/>
                  </a:lnTo>
                  <a:lnTo>
                    <a:pt x="299" y="70"/>
                  </a:lnTo>
                  <a:lnTo>
                    <a:pt x="300" y="71"/>
                  </a:lnTo>
                  <a:lnTo>
                    <a:pt x="301" y="72"/>
                  </a:lnTo>
                  <a:lnTo>
                    <a:pt x="302" y="73"/>
                  </a:lnTo>
                  <a:lnTo>
                    <a:pt x="304" y="74"/>
                  </a:lnTo>
                  <a:lnTo>
                    <a:pt x="305" y="75"/>
                  </a:lnTo>
                  <a:lnTo>
                    <a:pt x="306" y="76"/>
                  </a:lnTo>
                  <a:lnTo>
                    <a:pt x="307" y="77"/>
                  </a:lnTo>
                  <a:lnTo>
                    <a:pt x="308" y="78"/>
                  </a:lnTo>
                  <a:lnTo>
                    <a:pt x="309" y="79"/>
                  </a:lnTo>
                  <a:lnTo>
                    <a:pt x="311" y="80"/>
                  </a:lnTo>
                  <a:lnTo>
                    <a:pt x="312" y="82"/>
                  </a:lnTo>
                  <a:lnTo>
                    <a:pt x="313" y="83"/>
                  </a:lnTo>
                  <a:lnTo>
                    <a:pt x="314" y="84"/>
                  </a:lnTo>
                  <a:lnTo>
                    <a:pt x="315" y="85"/>
                  </a:lnTo>
                  <a:lnTo>
                    <a:pt x="316" y="86"/>
                  </a:lnTo>
                  <a:lnTo>
                    <a:pt x="317" y="87"/>
                  </a:lnTo>
                  <a:lnTo>
                    <a:pt x="318" y="88"/>
                  </a:lnTo>
                  <a:lnTo>
                    <a:pt x="319" y="89"/>
                  </a:lnTo>
                  <a:lnTo>
                    <a:pt x="319" y="90"/>
                  </a:lnTo>
                  <a:lnTo>
                    <a:pt x="320" y="91"/>
                  </a:lnTo>
                  <a:lnTo>
                    <a:pt x="321" y="92"/>
                  </a:lnTo>
                  <a:lnTo>
                    <a:pt x="322" y="93"/>
                  </a:lnTo>
                  <a:lnTo>
                    <a:pt x="322" y="94"/>
                  </a:lnTo>
                  <a:lnTo>
                    <a:pt x="323" y="95"/>
                  </a:lnTo>
                  <a:lnTo>
                    <a:pt x="324" y="96"/>
                  </a:lnTo>
                  <a:lnTo>
                    <a:pt x="324" y="97"/>
                  </a:lnTo>
                  <a:lnTo>
                    <a:pt x="325" y="98"/>
                  </a:lnTo>
                  <a:lnTo>
                    <a:pt x="325" y="99"/>
                  </a:lnTo>
                  <a:lnTo>
                    <a:pt x="326" y="100"/>
                  </a:lnTo>
                  <a:lnTo>
                    <a:pt x="327" y="101"/>
                  </a:lnTo>
                  <a:lnTo>
                    <a:pt x="327" y="102"/>
                  </a:lnTo>
                  <a:lnTo>
                    <a:pt x="328" y="103"/>
                  </a:lnTo>
                  <a:lnTo>
                    <a:pt x="328" y="104"/>
                  </a:lnTo>
                  <a:lnTo>
                    <a:pt x="329" y="105"/>
                  </a:lnTo>
                  <a:lnTo>
                    <a:pt x="329" y="107"/>
                  </a:lnTo>
                  <a:lnTo>
                    <a:pt x="330" y="108"/>
                  </a:lnTo>
                  <a:lnTo>
                    <a:pt x="331" y="109"/>
                  </a:lnTo>
                  <a:lnTo>
                    <a:pt x="331" y="110"/>
                  </a:lnTo>
                  <a:lnTo>
                    <a:pt x="332" y="111"/>
                  </a:lnTo>
                  <a:lnTo>
                    <a:pt x="332" y="112"/>
                  </a:lnTo>
                  <a:lnTo>
                    <a:pt x="333" y="114"/>
                  </a:lnTo>
                  <a:lnTo>
                    <a:pt x="334" y="115"/>
                  </a:lnTo>
                  <a:lnTo>
                    <a:pt x="334" y="116"/>
                  </a:lnTo>
                  <a:lnTo>
                    <a:pt x="335" y="117"/>
                  </a:lnTo>
                  <a:lnTo>
                    <a:pt x="335" y="119"/>
                  </a:lnTo>
                  <a:lnTo>
                    <a:pt x="336" y="120"/>
                  </a:lnTo>
                  <a:lnTo>
                    <a:pt x="337" y="122"/>
                  </a:lnTo>
                  <a:lnTo>
                    <a:pt x="337" y="123"/>
                  </a:lnTo>
                  <a:lnTo>
                    <a:pt x="338" y="124"/>
                  </a:lnTo>
                  <a:lnTo>
                    <a:pt x="338" y="126"/>
                  </a:lnTo>
                  <a:lnTo>
                    <a:pt x="339" y="127"/>
                  </a:lnTo>
                  <a:lnTo>
                    <a:pt x="339" y="129"/>
                  </a:lnTo>
                  <a:lnTo>
                    <a:pt x="340" y="130"/>
                  </a:lnTo>
                  <a:lnTo>
                    <a:pt x="340" y="132"/>
                  </a:lnTo>
                  <a:lnTo>
                    <a:pt x="341" y="134"/>
                  </a:lnTo>
                  <a:lnTo>
                    <a:pt x="341" y="135"/>
                  </a:lnTo>
                  <a:lnTo>
                    <a:pt x="342" y="137"/>
                  </a:lnTo>
                  <a:lnTo>
                    <a:pt x="342" y="139"/>
                  </a:lnTo>
                  <a:lnTo>
                    <a:pt x="343" y="140"/>
                  </a:lnTo>
                  <a:lnTo>
                    <a:pt x="343" y="142"/>
                  </a:lnTo>
                  <a:lnTo>
                    <a:pt x="344" y="144"/>
                  </a:lnTo>
                  <a:lnTo>
                    <a:pt x="344" y="146"/>
                  </a:lnTo>
                  <a:lnTo>
                    <a:pt x="345" y="147"/>
                  </a:lnTo>
                  <a:lnTo>
                    <a:pt x="345" y="149"/>
                  </a:lnTo>
                  <a:lnTo>
                    <a:pt x="346" y="151"/>
                  </a:lnTo>
                  <a:lnTo>
                    <a:pt x="346" y="152"/>
                  </a:lnTo>
                  <a:lnTo>
                    <a:pt x="346" y="154"/>
                  </a:lnTo>
                  <a:lnTo>
                    <a:pt x="347" y="156"/>
                  </a:lnTo>
                  <a:lnTo>
                    <a:pt x="347" y="157"/>
                  </a:lnTo>
                  <a:lnTo>
                    <a:pt x="347" y="159"/>
                  </a:lnTo>
                  <a:lnTo>
                    <a:pt x="348" y="161"/>
                  </a:lnTo>
                  <a:lnTo>
                    <a:pt x="348" y="162"/>
                  </a:lnTo>
                  <a:lnTo>
                    <a:pt x="348" y="164"/>
                  </a:lnTo>
                  <a:lnTo>
                    <a:pt x="349" y="165"/>
                  </a:lnTo>
                  <a:lnTo>
                    <a:pt x="349" y="167"/>
                  </a:lnTo>
                  <a:lnTo>
                    <a:pt x="349" y="169"/>
                  </a:lnTo>
                  <a:lnTo>
                    <a:pt x="349" y="170"/>
                  </a:lnTo>
                  <a:lnTo>
                    <a:pt x="349" y="172"/>
                  </a:lnTo>
                  <a:lnTo>
                    <a:pt x="350" y="174"/>
                  </a:lnTo>
                  <a:lnTo>
                    <a:pt x="350" y="175"/>
                  </a:lnTo>
                  <a:lnTo>
                    <a:pt x="350" y="177"/>
                  </a:lnTo>
                  <a:lnTo>
                    <a:pt x="350" y="179"/>
                  </a:lnTo>
                  <a:lnTo>
                    <a:pt x="351" y="180"/>
                  </a:lnTo>
                  <a:lnTo>
                    <a:pt x="351" y="182"/>
                  </a:lnTo>
                  <a:lnTo>
                    <a:pt x="351" y="184"/>
                  </a:lnTo>
                  <a:lnTo>
                    <a:pt x="351" y="186"/>
                  </a:lnTo>
                  <a:lnTo>
                    <a:pt x="351" y="187"/>
                  </a:lnTo>
                  <a:lnTo>
                    <a:pt x="351" y="189"/>
                  </a:lnTo>
                  <a:lnTo>
                    <a:pt x="352" y="191"/>
                  </a:lnTo>
                  <a:lnTo>
                    <a:pt x="352" y="193"/>
                  </a:lnTo>
                  <a:lnTo>
                    <a:pt x="352" y="195"/>
                  </a:lnTo>
                  <a:lnTo>
                    <a:pt x="352" y="197"/>
                  </a:lnTo>
                  <a:lnTo>
                    <a:pt x="352" y="199"/>
                  </a:lnTo>
                  <a:lnTo>
                    <a:pt x="352" y="201"/>
                  </a:lnTo>
                  <a:lnTo>
                    <a:pt x="353" y="203"/>
                  </a:lnTo>
                  <a:lnTo>
                    <a:pt x="353" y="205"/>
                  </a:lnTo>
                  <a:lnTo>
                    <a:pt x="353" y="207"/>
                  </a:lnTo>
                  <a:lnTo>
                    <a:pt x="353" y="209"/>
                  </a:lnTo>
                  <a:lnTo>
                    <a:pt x="353" y="211"/>
                  </a:lnTo>
                  <a:lnTo>
                    <a:pt x="353" y="214"/>
                  </a:lnTo>
                  <a:lnTo>
                    <a:pt x="353" y="216"/>
                  </a:lnTo>
                  <a:lnTo>
                    <a:pt x="353" y="218"/>
                  </a:lnTo>
                  <a:lnTo>
                    <a:pt x="353" y="220"/>
                  </a:lnTo>
                  <a:lnTo>
                    <a:pt x="353" y="223"/>
                  </a:lnTo>
                  <a:lnTo>
                    <a:pt x="353" y="225"/>
                  </a:lnTo>
                  <a:lnTo>
                    <a:pt x="353" y="228"/>
                  </a:lnTo>
                  <a:lnTo>
                    <a:pt x="353" y="230"/>
                  </a:lnTo>
                  <a:lnTo>
                    <a:pt x="352" y="233"/>
                  </a:lnTo>
                  <a:lnTo>
                    <a:pt x="352" y="235"/>
                  </a:lnTo>
                  <a:lnTo>
                    <a:pt x="352" y="238"/>
                  </a:lnTo>
                  <a:lnTo>
                    <a:pt x="352" y="240"/>
                  </a:lnTo>
                  <a:lnTo>
                    <a:pt x="352" y="243"/>
                  </a:lnTo>
                  <a:lnTo>
                    <a:pt x="352" y="245"/>
                  </a:lnTo>
                  <a:lnTo>
                    <a:pt x="351" y="248"/>
                  </a:lnTo>
                  <a:lnTo>
                    <a:pt x="351" y="250"/>
                  </a:lnTo>
                  <a:lnTo>
                    <a:pt x="351" y="253"/>
                  </a:lnTo>
                  <a:lnTo>
                    <a:pt x="351" y="255"/>
                  </a:lnTo>
                  <a:lnTo>
                    <a:pt x="350" y="258"/>
                  </a:lnTo>
                  <a:lnTo>
                    <a:pt x="350" y="260"/>
                  </a:lnTo>
                  <a:lnTo>
                    <a:pt x="350" y="263"/>
                  </a:lnTo>
                  <a:lnTo>
                    <a:pt x="349" y="265"/>
                  </a:lnTo>
                  <a:lnTo>
                    <a:pt x="349" y="268"/>
                  </a:lnTo>
                  <a:lnTo>
                    <a:pt x="349" y="270"/>
                  </a:lnTo>
                  <a:lnTo>
                    <a:pt x="348" y="272"/>
                  </a:lnTo>
                  <a:lnTo>
                    <a:pt x="348" y="275"/>
                  </a:lnTo>
                  <a:lnTo>
                    <a:pt x="348" y="277"/>
                  </a:lnTo>
                  <a:lnTo>
                    <a:pt x="347" y="280"/>
                  </a:lnTo>
                  <a:lnTo>
                    <a:pt x="347" y="282"/>
                  </a:lnTo>
                  <a:lnTo>
                    <a:pt x="346" y="285"/>
                  </a:lnTo>
                  <a:lnTo>
                    <a:pt x="346" y="287"/>
                  </a:lnTo>
                  <a:lnTo>
                    <a:pt x="345" y="290"/>
                  </a:lnTo>
                  <a:lnTo>
                    <a:pt x="345" y="292"/>
                  </a:lnTo>
                  <a:lnTo>
                    <a:pt x="344" y="294"/>
                  </a:lnTo>
                  <a:lnTo>
                    <a:pt x="344" y="297"/>
                  </a:lnTo>
                  <a:lnTo>
                    <a:pt x="343" y="299"/>
                  </a:lnTo>
                  <a:lnTo>
                    <a:pt x="342" y="302"/>
                  </a:lnTo>
                  <a:lnTo>
                    <a:pt x="342" y="304"/>
                  </a:lnTo>
                  <a:lnTo>
                    <a:pt x="341" y="307"/>
                  </a:lnTo>
                  <a:lnTo>
                    <a:pt x="341" y="309"/>
                  </a:lnTo>
                  <a:lnTo>
                    <a:pt x="340" y="312"/>
                  </a:lnTo>
                  <a:lnTo>
                    <a:pt x="339" y="314"/>
                  </a:lnTo>
                  <a:lnTo>
                    <a:pt x="338" y="317"/>
                  </a:lnTo>
                  <a:lnTo>
                    <a:pt x="338" y="319"/>
                  </a:lnTo>
                  <a:lnTo>
                    <a:pt x="337" y="322"/>
                  </a:lnTo>
                  <a:lnTo>
                    <a:pt x="336" y="324"/>
                  </a:lnTo>
                  <a:lnTo>
                    <a:pt x="335" y="327"/>
                  </a:lnTo>
                  <a:lnTo>
                    <a:pt x="335" y="329"/>
                  </a:lnTo>
                  <a:lnTo>
                    <a:pt x="334" y="332"/>
                  </a:lnTo>
                  <a:lnTo>
                    <a:pt x="333" y="334"/>
                  </a:lnTo>
                  <a:lnTo>
                    <a:pt x="332" y="337"/>
                  </a:lnTo>
                  <a:lnTo>
                    <a:pt x="331" y="339"/>
                  </a:lnTo>
                  <a:lnTo>
                    <a:pt x="330" y="342"/>
                  </a:lnTo>
                  <a:lnTo>
                    <a:pt x="329" y="344"/>
                  </a:lnTo>
                  <a:lnTo>
                    <a:pt x="328" y="347"/>
                  </a:lnTo>
                  <a:lnTo>
                    <a:pt x="327" y="350"/>
                  </a:lnTo>
                  <a:lnTo>
                    <a:pt x="326" y="352"/>
                  </a:lnTo>
                  <a:lnTo>
                    <a:pt x="325" y="355"/>
                  </a:lnTo>
                  <a:lnTo>
                    <a:pt x="324" y="357"/>
                  </a:lnTo>
                  <a:lnTo>
                    <a:pt x="323" y="360"/>
                  </a:lnTo>
                  <a:lnTo>
                    <a:pt x="322" y="362"/>
                  </a:lnTo>
                  <a:lnTo>
                    <a:pt x="321" y="365"/>
                  </a:lnTo>
                  <a:lnTo>
                    <a:pt x="319" y="367"/>
                  </a:lnTo>
                  <a:lnTo>
                    <a:pt x="318" y="369"/>
                  </a:lnTo>
                  <a:lnTo>
                    <a:pt x="317" y="372"/>
                  </a:lnTo>
                  <a:lnTo>
                    <a:pt x="316" y="374"/>
                  </a:lnTo>
                  <a:lnTo>
                    <a:pt x="314" y="377"/>
                  </a:lnTo>
                  <a:lnTo>
                    <a:pt x="313" y="379"/>
                  </a:lnTo>
                  <a:lnTo>
                    <a:pt x="312" y="382"/>
                  </a:lnTo>
                  <a:lnTo>
                    <a:pt x="311" y="384"/>
                  </a:lnTo>
                  <a:lnTo>
                    <a:pt x="309" y="386"/>
                  </a:lnTo>
                  <a:lnTo>
                    <a:pt x="308" y="389"/>
                  </a:lnTo>
                  <a:lnTo>
                    <a:pt x="307" y="391"/>
                  </a:lnTo>
                  <a:lnTo>
                    <a:pt x="305" y="394"/>
                  </a:lnTo>
                  <a:lnTo>
                    <a:pt x="304" y="396"/>
                  </a:lnTo>
                  <a:lnTo>
                    <a:pt x="302" y="398"/>
                  </a:lnTo>
                  <a:lnTo>
                    <a:pt x="301" y="401"/>
                  </a:lnTo>
                  <a:lnTo>
                    <a:pt x="300" y="403"/>
                  </a:lnTo>
                  <a:lnTo>
                    <a:pt x="298" y="406"/>
                  </a:lnTo>
                  <a:lnTo>
                    <a:pt x="297" y="408"/>
                  </a:lnTo>
                  <a:lnTo>
                    <a:pt x="295" y="411"/>
                  </a:lnTo>
                  <a:lnTo>
                    <a:pt x="294" y="413"/>
                  </a:lnTo>
                  <a:lnTo>
                    <a:pt x="293" y="415"/>
                  </a:lnTo>
                  <a:lnTo>
                    <a:pt x="291" y="418"/>
                  </a:lnTo>
                  <a:lnTo>
                    <a:pt x="290" y="420"/>
                  </a:lnTo>
                  <a:lnTo>
                    <a:pt x="288" y="423"/>
                  </a:lnTo>
                  <a:lnTo>
                    <a:pt x="287" y="425"/>
                  </a:lnTo>
                  <a:lnTo>
                    <a:pt x="285" y="428"/>
                  </a:lnTo>
                  <a:lnTo>
                    <a:pt x="284" y="430"/>
                  </a:lnTo>
                  <a:lnTo>
                    <a:pt x="283" y="433"/>
                  </a:lnTo>
                  <a:lnTo>
                    <a:pt x="281" y="435"/>
                  </a:lnTo>
                  <a:lnTo>
                    <a:pt x="280" y="438"/>
                  </a:lnTo>
                  <a:lnTo>
                    <a:pt x="279" y="440"/>
                  </a:lnTo>
                  <a:lnTo>
                    <a:pt x="277" y="443"/>
                  </a:lnTo>
                  <a:lnTo>
                    <a:pt x="276" y="445"/>
                  </a:lnTo>
                  <a:lnTo>
                    <a:pt x="275" y="447"/>
                  </a:lnTo>
                  <a:lnTo>
                    <a:pt x="274" y="450"/>
                  </a:lnTo>
                  <a:lnTo>
                    <a:pt x="272" y="452"/>
                  </a:lnTo>
                  <a:lnTo>
                    <a:pt x="271" y="454"/>
                  </a:lnTo>
                  <a:lnTo>
                    <a:pt x="270" y="457"/>
                  </a:lnTo>
                  <a:lnTo>
                    <a:pt x="269" y="459"/>
                  </a:lnTo>
                  <a:lnTo>
                    <a:pt x="268" y="461"/>
                  </a:lnTo>
                  <a:lnTo>
                    <a:pt x="267" y="463"/>
                  </a:lnTo>
                  <a:lnTo>
                    <a:pt x="266" y="465"/>
                  </a:lnTo>
                  <a:lnTo>
                    <a:pt x="265" y="467"/>
                  </a:lnTo>
                  <a:lnTo>
                    <a:pt x="264" y="470"/>
                  </a:lnTo>
                  <a:lnTo>
                    <a:pt x="263" y="472"/>
                  </a:lnTo>
                  <a:lnTo>
                    <a:pt x="262" y="474"/>
                  </a:lnTo>
                  <a:lnTo>
                    <a:pt x="261" y="476"/>
                  </a:lnTo>
                  <a:lnTo>
                    <a:pt x="261" y="478"/>
                  </a:lnTo>
                  <a:lnTo>
                    <a:pt x="260" y="481"/>
                  </a:lnTo>
                  <a:lnTo>
                    <a:pt x="259" y="483"/>
                  </a:lnTo>
                  <a:lnTo>
                    <a:pt x="258" y="485"/>
                  </a:lnTo>
                  <a:lnTo>
                    <a:pt x="257" y="487"/>
                  </a:lnTo>
                  <a:lnTo>
                    <a:pt x="256" y="489"/>
                  </a:lnTo>
                  <a:lnTo>
                    <a:pt x="256" y="492"/>
                  </a:lnTo>
                  <a:lnTo>
                    <a:pt x="255" y="494"/>
                  </a:lnTo>
                  <a:lnTo>
                    <a:pt x="254" y="496"/>
                  </a:lnTo>
                  <a:lnTo>
                    <a:pt x="253" y="499"/>
                  </a:lnTo>
                  <a:lnTo>
                    <a:pt x="253" y="501"/>
                  </a:lnTo>
                  <a:lnTo>
                    <a:pt x="252" y="503"/>
                  </a:lnTo>
                  <a:lnTo>
                    <a:pt x="251" y="505"/>
                  </a:lnTo>
                  <a:lnTo>
                    <a:pt x="250" y="508"/>
                  </a:lnTo>
                  <a:lnTo>
                    <a:pt x="250" y="510"/>
                  </a:lnTo>
                  <a:lnTo>
                    <a:pt x="249" y="512"/>
                  </a:lnTo>
                  <a:lnTo>
                    <a:pt x="249" y="514"/>
                  </a:lnTo>
                  <a:lnTo>
                    <a:pt x="248" y="516"/>
                  </a:lnTo>
                  <a:lnTo>
                    <a:pt x="248" y="518"/>
                  </a:lnTo>
                  <a:lnTo>
                    <a:pt x="247" y="520"/>
                  </a:lnTo>
                  <a:lnTo>
                    <a:pt x="247" y="522"/>
                  </a:lnTo>
                  <a:lnTo>
                    <a:pt x="246" y="524"/>
                  </a:lnTo>
                  <a:lnTo>
                    <a:pt x="246" y="525"/>
                  </a:lnTo>
                  <a:lnTo>
                    <a:pt x="246" y="527"/>
                  </a:lnTo>
                  <a:lnTo>
                    <a:pt x="245" y="529"/>
                  </a:lnTo>
                  <a:lnTo>
                    <a:pt x="245" y="530"/>
                  </a:lnTo>
                  <a:lnTo>
                    <a:pt x="245" y="532"/>
                  </a:lnTo>
                  <a:lnTo>
                    <a:pt x="245" y="534"/>
                  </a:lnTo>
                  <a:lnTo>
                    <a:pt x="244" y="535"/>
                  </a:lnTo>
                  <a:lnTo>
                    <a:pt x="244" y="537"/>
                  </a:lnTo>
                  <a:lnTo>
                    <a:pt x="244" y="540"/>
                  </a:lnTo>
                  <a:lnTo>
                    <a:pt x="244" y="542"/>
                  </a:lnTo>
                  <a:lnTo>
                    <a:pt x="244" y="544"/>
                  </a:lnTo>
                  <a:lnTo>
                    <a:pt x="244" y="547"/>
                  </a:lnTo>
                  <a:lnTo>
                    <a:pt x="244" y="550"/>
                  </a:lnTo>
                  <a:lnTo>
                    <a:pt x="244" y="552"/>
                  </a:lnTo>
                  <a:lnTo>
                    <a:pt x="244" y="555"/>
                  </a:lnTo>
                  <a:lnTo>
                    <a:pt x="244" y="559"/>
                  </a:lnTo>
                  <a:lnTo>
                    <a:pt x="244" y="562"/>
                  </a:lnTo>
                  <a:lnTo>
                    <a:pt x="244" y="566"/>
                  </a:lnTo>
                  <a:lnTo>
                    <a:pt x="244" y="569"/>
                  </a:lnTo>
                  <a:lnTo>
                    <a:pt x="244" y="573"/>
                  </a:lnTo>
                  <a:lnTo>
                    <a:pt x="244" y="577"/>
                  </a:lnTo>
                  <a:close/>
                </a:path>
              </a:pathLst>
            </a:custGeom>
            <a:grpFill/>
            <a:ln w="6350" cap="flat">
              <a:solidFill>
                <a:srgbClr val="43B9B6"/>
              </a:solidFill>
              <a:prstDash val="solid"/>
              <a:round/>
            </a:ln>
            <a:effectLst>
              <a:outerShdw dist="57150" dir="2700000" algn="ctr" rotWithShape="0">
                <a:srgbClr val="666666"/>
              </a:outerShdw>
            </a:effectLst>
          </p:spPr>
          <p:txBody>
            <a:bodyPr wrap="none" anchor="ctr">
              <a:spAutoFit/>
            </a:bodyPr>
            <a:lstStyle>
              <a:defPPr>
                <a:defRPr lang="zh-CN"/>
              </a:defPPr>
              <a:lvl1pPr marL="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1pPr>
              <a:lvl2pPr marL="52197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2pPr>
              <a:lvl3pPr marL="1044575"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3pPr>
              <a:lvl4pPr marL="1566545"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4pPr>
              <a:lvl5pPr marL="2088515"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5pPr>
              <a:lvl6pPr marL="261112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6pPr>
              <a:lvl7pPr marL="313309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7pPr>
              <a:lvl8pPr marL="365506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8pPr>
              <a:lvl9pPr marL="4177030" algn="l" defTabSz="1043940" rtl="0" eaLnBrk="1" latinLnBrk="0" hangingPunct="1">
                <a:defRPr sz="2100" kern="1200">
                  <a:solidFill>
                    <a:sysClr val="windowText" lastClr="000000"/>
                  </a:solidFill>
                  <a:latin typeface="Calibri" panose="020F0502020204030204" pitchFamily="34" charset="0"/>
                  <a:ea typeface="微软雅黑" panose="020B0503020204020204" pitchFamily="34" charset="-122"/>
                  <a:cs typeface="+mn-ea"/>
                </a:defRPr>
              </a:lvl9pPr>
            </a:lstStyle>
            <a:p>
              <a:endParaRPr lang="zh-CN" alt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anim calcmode="lin" valueType="num">
                                      <p:cBhvr>
                                        <p:cTn id="13" dur="3000" fill="hold"/>
                                        <p:tgtEl>
                                          <p:spTgt spid="2"/>
                                        </p:tgtEl>
                                        <p:attrNameLst>
                                          <p:attrName>ppt_x</p:attrName>
                                        </p:attrNameLst>
                                      </p:cBhvr>
                                      <p:tavLst>
                                        <p:tav tm="0">
                                          <p:val>
                                            <p:strVal val="#ppt_x"/>
                                          </p:val>
                                        </p:tav>
                                        <p:tav tm="100000">
                                          <p:val>
                                            <p:strVal val="#ppt_x"/>
                                          </p:val>
                                        </p:tav>
                                      </p:tavLst>
                                    </p:anim>
                                    <p:anim calcmode="lin" valueType="num">
                                      <p:cBhvr>
                                        <p:cTn id="14" dur="3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35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anim calcmode="lin" valueType="num">
                                      <p:cBhvr>
                                        <p:cTn id="19" dur="3000" fill="hold"/>
                                        <p:tgtEl>
                                          <p:spTgt spid="6"/>
                                        </p:tgtEl>
                                        <p:attrNameLst>
                                          <p:attrName>ppt_x</p:attrName>
                                        </p:attrNameLst>
                                      </p:cBhvr>
                                      <p:tavLst>
                                        <p:tav tm="0">
                                          <p:val>
                                            <p:strVal val="#ppt_x"/>
                                          </p:val>
                                        </p:tav>
                                        <p:tav tm="100000">
                                          <p:val>
                                            <p:strVal val="#ppt_x"/>
                                          </p:val>
                                        </p:tav>
                                      </p:tavLst>
                                    </p:anim>
                                    <p:anim calcmode="lin" valueType="num">
                                      <p:cBhvr>
                                        <p:cTn id="20" dur="3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6500"/>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0"/>
                                        <p:tgtEl>
                                          <p:spTgt spid="4"/>
                                        </p:tgtEl>
                                      </p:cBhvr>
                                    </p:animEffect>
                                    <p:anim calcmode="lin" valueType="num">
                                      <p:cBhvr>
                                        <p:cTn id="25" dur="8000" fill="hold"/>
                                        <p:tgtEl>
                                          <p:spTgt spid="4"/>
                                        </p:tgtEl>
                                        <p:attrNameLst>
                                          <p:attrName>ppt_x</p:attrName>
                                        </p:attrNameLst>
                                      </p:cBhvr>
                                      <p:tavLst>
                                        <p:tav tm="0">
                                          <p:val>
                                            <p:strVal val="#ppt_x"/>
                                          </p:val>
                                        </p:tav>
                                        <p:tav tm="100000">
                                          <p:val>
                                            <p:strVal val="#ppt_x"/>
                                          </p:val>
                                        </p:tav>
                                      </p:tavLst>
                                    </p:anim>
                                    <p:anim calcmode="lin" valueType="num">
                                      <p:cBhvr>
                                        <p:cTn id="26" dur="8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0"/>
          <p:cNvGrpSpPr/>
          <p:nvPr/>
        </p:nvGrpSpPr>
        <p:grpSpPr>
          <a:xfrm>
            <a:off x="0" y="0"/>
            <a:ext cx="12192000" cy="6858000"/>
            <a:chOff x="17145" y="7620"/>
            <a:chExt cx="12192000" cy="6858000"/>
          </a:xfrm>
        </p:grpSpPr>
        <p:sp>
          <p:nvSpPr>
            <p:cNvPr id="30" name="矩形 29"/>
            <p:cNvSpPr/>
            <p:nvPr/>
          </p:nvSpPr>
          <p:spPr>
            <a:xfrm>
              <a:off x="17145" y="7620"/>
              <a:ext cx="6096000" cy="6858000"/>
            </a:xfrm>
            <a:prstGeom prst="rect">
              <a:avLst/>
            </a:prstGeom>
            <a:solidFill>
              <a:schemeClr val="tx1">
                <a:lumMod val="75000"/>
                <a:lumOff val="2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2" name="矩形 1"/>
            <p:cNvSpPr/>
            <p:nvPr/>
          </p:nvSpPr>
          <p:spPr>
            <a:xfrm>
              <a:off x="6113145" y="7620"/>
              <a:ext cx="6096000" cy="6858000"/>
            </a:xfrm>
            <a:prstGeom prst="rect">
              <a:avLst/>
            </a:prstGeom>
            <a:solidFill>
              <a:srgbClr val="5791CD"/>
            </a:solidFill>
            <a:ln>
              <a:noFill/>
            </a:ln>
            <a:effectLst>
              <a:glow rad="127000">
                <a:schemeClr val="accent3"/>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grpSp>
      <p:sp>
        <p:nvSpPr>
          <p:cNvPr id="18" name="椭圆 17"/>
          <p:cNvSpPr/>
          <p:nvPr/>
        </p:nvSpPr>
        <p:spPr>
          <a:xfrm>
            <a:off x="5686426" y="3019426"/>
            <a:ext cx="819151" cy="8191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20" name="矩形 19"/>
          <p:cNvSpPr/>
          <p:nvPr/>
        </p:nvSpPr>
        <p:spPr>
          <a:xfrm>
            <a:off x="406401" y="5565512"/>
            <a:ext cx="4978400" cy="763282"/>
          </a:xfrm>
          <a:prstGeom prst="rect">
            <a:avLst/>
          </a:prstGeom>
        </p:spPr>
        <p:txBody>
          <a:bodyPr wrap="square" lIns="121917" tIns="60958" rIns="121917" bIns="60958">
            <a:spAutoFit/>
          </a:bodyPr>
          <a:lstStyle/>
          <a:p>
            <a:pPr algn="ctr" defTabSz="1218565">
              <a:lnSpc>
                <a:spcPct val="130000"/>
              </a:lnSpc>
              <a:spcBef>
                <a:spcPts val="800"/>
              </a:spcBef>
              <a:defRPr/>
            </a:pPr>
            <a:r>
              <a:rPr lang="zh-CN" altLang="en-US" sz="1600" dirty="0">
                <a:solidFill>
                  <a:prstClr val="white"/>
                </a:solidFill>
                <a:latin typeface="Segoe UI" panose="020B0502040204020203"/>
                <a:ea typeface="微软雅黑" panose="020B0503020204020204" pitchFamily="34" charset="-122"/>
              </a:rPr>
              <a:t>为您提供</a:t>
            </a:r>
            <a:r>
              <a:rPr lang="en-US" altLang="zh-CN" sz="1600" dirty="0">
                <a:solidFill>
                  <a:prstClr val="white"/>
                </a:solidFill>
                <a:latin typeface="Segoe UI" panose="020B0502040204020203"/>
                <a:ea typeface="微软雅黑" panose="020B0503020204020204" pitchFamily="34" charset="-122"/>
              </a:rPr>
              <a:t>SCIE</a:t>
            </a:r>
            <a:r>
              <a:rPr lang="zh-CN" altLang="en-US" sz="1600" dirty="0">
                <a:solidFill>
                  <a:prstClr val="white"/>
                </a:solidFill>
                <a:latin typeface="Segoe UI" panose="020B0502040204020203"/>
                <a:ea typeface="微软雅黑" panose="020B0503020204020204" pitchFamily="34" charset="-122"/>
              </a:rPr>
              <a:t>、</a:t>
            </a:r>
            <a:r>
              <a:rPr lang="en-US" altLang="zh-CN" sz="1600" dirty="0">
                <a:solidFill>
                  <a:prstClr val="white"/>
                </a:solidFill>
                <a:latin typeface="Segoe UI" panose="020B0502040204020203"/>
                <a:ea typeface="微软雅黑" panose="020B0503020204020204" pitchFamily="34" charset="-122"/>
              </a:rPr>
              <a:t>SSCI</a:t>
            </a:r>
            <a:r>
              <a:rPr lang="zh-CN" altLang="en-US" sz="1600" dirty="0">
                <a:solidFill>
                  <a:prstClr val="white"/>
                </a:solidFill>
                <a:latin typeface="Segoe UI" panose="020B0502040204020203"/>
                <a:ea typeface="微软雅黑" panose="020B0503020204020204" pitchFamily="34" charset="-122"/>
              </a:rPr>
              <a:t>、中科院分区表、</a:t>
            </a:r>
            <a:r>
              <a:rPr lang="en-US" altLang="zh-CN" sz="1600" dirty="0">
                <a:solidFill>
                  <a:prstClr val="white"/>
                </a:solidFill>
                <a:latin typeface="Segoe UI" panose="020B0502040204020203"/>
                <a:ea typeface="微软雅黑" panose="020B0503020204020204" pitchFamily="34" charset="-122"/>
              </a:rPr>
              <a:t>CSSCI</a:t>
            </a:r>
            <a:r>
              <a:rPr lang="zh-CN" altLang="en-US" sz="1600" dirty="0">
                <a:solidFill>
                  <a:prstClr val="white"/>
                </a:solidFill>
                <a:latin typeface="Segoe UI" panose="020B0502040204020203"/>
                <a:ea typeface="微软雅黑" panose="020B0503020204020204" pitchFamily="34" charset="-122"/>
              </a:rPr>
              <a:t>、</a:t>
            </a:r>
            <a:r>
              <a:rPr lang="en-US" altLang="zh-CN" sz="1600" dirty="0">
                <a:solidFill>
                  <a:prstClr val="white"/>
                </a:solidFill>
                <a:latin typeface="Segoe UI" panose="020B0502040204020203"/>
                <a:ea typeface="微软雅黑" panose="020B0503020204020204" pitchFamily="34" charset="-122"/>
              </a:rPr>
              <a:t>CSCD</a:t>
            </a:r>
            <a:r>
              <a:rPr lang="zh-CN" altLang="en-US" sz="1600" dirty="0">
                <a:solidFill>
                  <a:prstClr val="white"/>
                </a:solidFill>
                <a:latin typeface="Segoe UI" panose="020B0502040204020203"/>
                <a:ea typeface="微软雅黑" panose="020B0503020204020204" pitchFamily="34" charset="-122"/>
              </a:rPr>
              <a:t>等最新期刊收录情况等影响因子等评价指标</a:t>
            </a:r>
            <a:endParaRPr lang="en-US" altLang="zh-CN" sz="1600" dirty="0">
              <a:solidFill>
                <a:prstClr val="white"/>
              </a:solidFill>
              <a:latin typeface="Segoe UI" panose="020B0502040204020203"/>
              <a:ea typeface="微软雅黑" panose="020B0503020204020204" pitchFamily="34" charset="-122"/>
            </a:endParaRPr>
          </a:p>
        </p:txBody>
      </p:sp>
      <p:sp>
        <p:nvSpPr>
          <p:cNvPr id="22" name="矩形 21"/>
          <p:cNvSpPr/>
          <p:nvPr/>
        </p:nvSpPr>
        <p:spPr>
          <a:xfrm>
            <a:off x="2818152" y="1764749"/>
            <a:ext cx="74022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26" name="矩形 25"/>
          <p:cNvSpPr/>
          <p:nvPr/>
        </p:nvSpPr>
        <p:spPr>
          <a:xfrm>
            <a:off x="7086231" y="5567896"/>
            <a:ext cx="4576700" cy="763282"/>
          </a:xfrm>
          <a:prstGeom prst="rect">
            <a:avLst/>
          </a:prstGeom>
        </p:spPr>
        <p:txBody>
          <a:bodyPr wrap="square" lIns="121917" tIns="60958" rIns="121917" bIns="60958">
            <a:spAutoFit/>
          </a:bodyPr>
          <a:lstStyle/>
          <a:p>
            <a:pPr algn="ctr">
              <a:lnSpc>
                <a:spcPct val="130000"/>
              </a:lnSpc>
            </a:pPr>
            <a:r>
              <a:rPr lang="zh-CN" altLang="en-US" sz="1600" dirty="0">
                <a:solidFill>
                  <a:srgbClr val="FFFFFF"/>
                </a:solidFill>
                <a:latin typeface="Segoe UI" panose="020B0502040204020203" pitchFamily="34" charset="0"/>
                <a:ea typeface="微软雅黑" panose="020B0503020204020204" pitchFamily="34" charset="-122"/>
                <a:sym typeface="+mn-ea"/>
              </a:rPr>
              <a:t>便捷的学术搜索引擎，丰富的中外文学术资源，满足用户对文献获取需求</a:t>
            </a:r>
            <a:endParaRPr lang="en-US" altLang="zh-CN" sz="1600" dirty="0">
              <a:solidFill>
                <a:prstClr val="white"/>
              </a:solidFill>
              <a:latin typeface="Segoe UI" panose="020B0502040204020203"/>
              <a:ea typeface="微软雅黑" panose="020B0503020204020204" pitchFamily="34" charset="-122"/>
            </a:endParaRPr>
          </a:p>
        </p:txBody>
      </p:sp>
      <p:sp>
        <p:nvSpPr>
          <p:cNvPr id="27" name="矩形 26"/>
          <p:cNvSpPr/>
          <p:nvPr/>
        </p:nvSpPr>
        <p:spPr>
          <a:xfrm>
            <a:off x="7046687" y="915087"/>
            <a:ext cx="4194627" cy="737447"/>
          </a:xfrm>
          <a:prstGeom prst="rect">
            <a:avLst/>
          </a:prstGeom>
        </p:spPr>
        <p:txBody>
          <a:bodyPr wrap="square" lIns="121917" tIns="60958" rIns="121917" bIns="60958">
            <a:spAutoFit/>
          </a:bodyPr>
          <a:lstStyle/>
          <a:p>
            <a:pPr algn="ctr" defTabSz="1218565">
              <a:spcBef>
                <a:spcPts val="800"/>
              </a:spcBef>
              <a:defRPr/>
            </a:pPr>
            <a:r>
              <a:rPr lang="zh-CN" altLang="en-US" sz="4000" b="1" dirty="0">
                <a:solidFill>
                  <a:prstClr val="white"/>
                </a:solidFill>
                <a:latin typeface="Segoe UI Light 8" panose="020B0502040204020203" pitchFamily="34" charset="0"/>
                <a:ea typeface="微软雅黑" panose="020B0503020204020204" pitchFamily="34" charset="-122"/>
                <a:cs typeface="Segoe UI Light 8" panose="020B0502040204020203" pitchFamily="34" charset="0"/>
              </a:rPr>
              <a:t>学术搜索系统</a:t>
            </a:r>
          </a:p>
        </p:txBody>
      </p:sp>
      <p:sp>
        <p:nvSpPr>
          <p:cNvPr id="28" name="矩形 27"/>
          <p:cNvSpPr/>
          <p:nvPr/>
        </p:nvSpPr>
        <p:spPr>
          <a:xfrm>
            <a:off x="8773886" y="1764749"/>
            <a:ext cx="74022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1218565">
              <a:defRPr/>
            </a:pPr>
            <a:endParaRPr lang="zh-CN" altLang="en-US" dirty="0">
              <a:solidFill>
                <a:prstClr val="white"/>
              </a:solidFill>
              <a:latin typeface="Segoe UI" panose="020B0502040204020203"/>
              <a:ea typeface="微软雅黑" panose="020B0503020204020204" pitchFamily="34" charset="-122"/>
            </a:endParaRPr>
          </a:p>
        </p:txBody>
      </p:sp>
      <p:graphicFrame>
        <p:nvGraphicFramePr>
          <p:cNvPr id="29" name="图表 28"/>
          <p:cNvGraphicFramePr/>
          <p:nvPr/>
        </p:nvGraphicFramePr>
        <p:xfrm>
          <a:off x="643254" y="2047875"/>
          <a:ext cx="4843145" cy="3119211"/>
        </p:xfrm>
        <a:graphic>
          <a:graphicData uri="http://schemas.openxmlformats.org/drawingml/2006/chart">
            <c:chart xmlns:c="http://schemas.openxmlformats.org/drawingml/2006/chart" xmlns:r="http://schemas.openxmlformats.org/officeDocument/2006/relationships" r:id="rId2"/>
          </a:graphicData>
        </a:graphic>
      </p:graphicFrame>
      <p:sp>
        <p:nvSpPr>
          <p:cNvPr id="19" name="矩形 18"/>
          <p:cNvSpPr/>
          <p:nvPr/>
        </p:nvSpPr>
        <p:spPr>
          <a:xfrm>
            <a:off x="1069181" y="930356"/>
            <a:ext cx="4194627" cy="737447"/>
          </a:xfrm>
          <a:prstGeom prst="rect">
            <a:avLst/>
          </a:prstGeom>
        </p:spPr>
        <p:txBody>
          <a:bodyPr wrap="square" lIns="121917" tIns="60958" rIns="121917" bIns="60958">
            <a:spAutoFit/>
          </a:bodyPr>
          <a:lstStyle/>
          <a:p>
            <a:pPr algn="ctr" defTabSz="1218565">
              <a:spcBef>
                <a:spcPts val="800"/>
              </a:spcBef>
              <a:defRPr/>
            </a:pPr>
            <a:r>
              <a:rPr lang="zh-CN" altLang="en-US" sz="4000" dirty="0">
                <a:solidFill>
                  <a:prstClr val="white"/>
                </a:solidFill>
                <a:latin typeface="Segoe UI Light 8" panose="020B0502040204020203" pitchFamily="34" charset="0"/>
                <a:ea typeface="微软雅黑" panose="020B0503020204020204" pitchFamily="34" charset="-122"/>
                <a:cs typeface="Segoe UI Light 8" panose="020B0502040204020203" pitchFamily="34" charset="0"/>
              </a:rPr>
              <a:t>学术期刊指南</a:t>
            </a:r>
            <a:endParaRPr lang="en-US" altLang="zh-CN" sz="4000" dirty="0">
              <a:solidFill>
                <a:prstClr val="white"/>
              </a:solidFill>
              <a:latin typeface="Segoe UI Light 8" panose="020B0502040204020203" pitchFamily="34" charset="0"/>
              <a:ea typeface="微软雅黑" panose="020B0503020204020204" pitchFamily="34" charset="-122"/>
              <a:cs typeface="Segoe UI Light 8" panose="020B0502040204020203" pitchFamily="34" charset="0"/>
            </a:endParaRPr>
          </a:p>
        </p:txBody>
      </p:sp>
      <p:grpSp>
        <p:nvGrpSpPr>
          <p:cNvPr id="6" name="组合 103"/>
          <p:cNvGrpSpPr/>
          <p:nvPr/>
        </p:nvGrpSpPr>
        <p:grpSpPr bwMode="auto">
          <a:xfrm>
            <a:off x="7029791" y="2252233"/>
            <a:ext cx="4632247" cy="3112927"/>
            <a:chOff x="0" y="0"/>
            <a:chExt cx="5500726" cy="3071834"/>
          </a:xfrm>
        </p:grpSpPr>
        <p:sp>
          <p:nvSpPr>
            <p:cNvPr id="24" name="圆角矩形 104"/>
            <p:cNvSpPr>
              <a:spLocks noChangeArrowheads="1"/>
            </p:cNvSpPr>
            <p:nvPr/>
          </p:nvSpPr>
          <p:spPr bwMode="auto">
            <a:xfrm>
              <a:off x="0" y="285752"/>
              <a:ext cx="1622019" cy="1390301"/>
            </a:xfrm>
            <a:prstGeom prst="roundRect">
              <a:avLst>
                <a:gd name="adj" fmla="val 16667"/>
              </a:avLst>
            </a:prstGeom>
            <a:solidFill>
              <a:srgbClr val="F99E4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31" name="圆角矩形 105"/>
            <p:cNvSpPr>
              <a:spLocks noChangeArrowheads="1"/>
            </p:cNvSpPr>
            <p:nvPr/>
          </p:nvSpPr>
          <p:spPr bwMode="auto">
            <a:xfrm>
              <a:off x="1928826" y="760101"/>
              <a:ext cx="1071571" cy="918487"/>
            </a:xfrm>
            <a:prstGeom prst="roundRect">
              <a:avLst>
                <a:gd name="adj" fmla="val 16667"/>
              </a:avLst>
            </a:prstGeom>
            <a:solidFill>
              <a:srgbClr val="EAACA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32" name="圆角矩形 106"/>
            <p:cNvSpPr>
              <a:spLocks noChangeArrowheads="1"/>
            </p:cNvSpPr>
            <p:nvPr/>
          </p:nvSpPr>
          <p:spPr bwMode="auto">
            <a:xfrm>
              <a:off x="3500462" y="1357322"/>
              <a:ext cx="2000264" cy="1714512"/>
            </a:xfrm>
            <a:prstGeom prst="roundRect">
              <a:avLst>
                <a:gd name="adj" fmla="val 16667"/>
              </a:avLst>
            </a:pr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33" name="圆角矩形 107"/>
            <p:cNvSpPr>
              <a:spLocks noChangeArrowheads="1"/>
            </p:cNvSpPr>
            <p:nvPr/>
          </p:nvSpPr>
          <p:spPr bwMode="auto">
            <a:xfrm>
              <a:off x="2615774" y="1741944"/>
              <a:ext cx="770193" cy="660165"/>
            </a:xfrm>
            <a:prstGeom prst="roundRect">
              <a:avLst>
                <a:gd name="adj" fmla="val 16667"/>
              </a:avLst>
            </a:pr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34" name="圆角矩形 108"/>
            <p:cNvSpPr>
              <a:spLocks noChangeArrowheads="1"/>
            </p:cNvSpPr>
            <p:nvPr/>
          </p:nvSpPr>
          <p:spPr bwMode="auto">
            <a:xfrm>
              <a:off x="1252927" y="1778520"/>
              <a:ext cx="1238259" cy="1061365"/>
            </a:xfrm>
            <a:prstGeom prst="roundRect">
              <a:avLst>
                <a:gd name="adj" fmla="val 16667"/>
              </a:avLst>
            </a:prstGeom>
            <a:solidFill>
              <a:srgbClr val="5D7FA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3" name="圆角矩形 109"/>
            <p:cNvSpPr>
              <a:spLocks noChangeArrowheads="1"/>
            </p:cNvSpPr>
            <p:nvPr/>
          </p:nvSpPr>
          <p:spPr bwMode="auto">
            <a:xfrm>
              <a:off x="309564" y="1785950"/>
              <a:ext cx="750100" cy="642942"/>
            </a:xfrm>
            <a:prstGeom prst="roundRect">
              <a:avLst>
                <a:gd name="adj" fmla="val 16667"/>
              </a:avLst>
            </a:prstGeom>
            <a:solidFill>
              <a:srgbClr val="80CFCC"/>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4" name="圆角矩形 110"/>
            <p:cNvSpPr>
              <a:spLocks noChangeArrowheads="1"/>
            </p:cNvSpPr>
            <p:nvPr/>
          </p:nvSpPr>
          <p:spPr bwMode="auto">
            <a:xfrm>
              <a:off x="3124982" y="25146"/>
              <a:ext cx="1304173" cy="1117862"/>
            </a:xfrm>
            <a:prstGeom prst="roundRect">
              <a:avLst>
                <a:gd name="adj" fmla="val 16667"/>
              </a:avLst>
            </a:prstGeom>
            <a:solidFill>
              <a:srgbClr val="80ABCE"/>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7" name="圆角矩形 111"/>
            <p:cNvSpPr>
              <a:spLocks noChangeArrowheads="1"/>
            </p:cNvSpPr>
            <p:nvPr/>
          </p:nvSpPr>
          <p:spPr bwMode="auto">
            <a:xfrm>
              <a:off x="4572033" y="571504"/>
              <a:ext cx="714379" cy="612325"/>
            </a:xfrm>
            <a:prstGeom prst="roundRect">
              <a:avLst>
                <a:gd name="adj" fmla="val 16667"/>
              </a:avLst>
            </a:prstGeom>
            <a:solidFill>
              <a:srgbClr val="4FC2FB"/>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sp>
          <p:nvSpPr>
            <p:cNvPr id="8" name="圆角矩形 112"/>
            <p:cNvSpPr>
              <a:spLocks noChangeArrowheads="1"/>
            </p:cNvSpPr>
            <p:nvPr/>
          </p:nvSpPr>
          <p:spPr bwMode="auto">
            <a:xfrm>
              <a:off x="1714512" y="0"/>
              <a:ext cx="633869" cy="543316"/>
            </a:xfrm>
            <a:prstGeom prst="roundRect">
              <a:avLst>
                <a:gd name="adj" fmla="val 16667"/>
              </a:avLst>
            </a:prstGeom>
            <a:solidFill>
              <a:schemeClr val="bg2">
                <a:lumMod val="9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a:defRPr/>
              </a:pPr>
              <a:endParaRPr lang="zh-CN" altLang="zh-CN" dirty="0">
                <a:solidFill>
                  <a:srgbClr val="FFFFFF"/>
                </a:solidFill>
                <a:latin typeface="宋体" panose="02010600030101010101" pitchFamily="2" charset="-122"/>
                <a:sym typeface="宋体" panose="02010600030101010101" pitchFamily="2" charset="-122"/>
              </a:endParaRPr>
            </a:p>
          </p:txBody>
        </p:sp>
        <p:pic>
          <p:nvPicPr>
            <p:cNvPr id="10" name="图片 113" descr="9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404" y="1597354"/>
              <a:ext cx="785818" cy="84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4" descr="54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0117" y="1903109"/>
              <a:ext cx="491052" cy="43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15" descr="6878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4" y="428628"/>
              <a:ext cx="521303" cy="5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16" descr="ytr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948" y="1795095"/>
              <a:ext cx="315847" cy="27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17" descr="56745y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8584" y="835540"/>
              <a:ext cx="455008" cy="43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18" descr="wegrtght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4468" y="114730"/>
              <a:ext cx="446858" cy="46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19" descr="6564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548" y="1848244"/>
              <a:ext cx="285564" cy="28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20" descr="tvydb.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28826" y="71438"/>
              <a:ext cx="214314" cy="20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121" descr="dfgsdfthf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86346" y="628899"/>
              <a:ext cx="285752" cy="30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矩形 122"/>
            <p:cNvSpPr>
              <a:spLocks noChangeArrowheads="1"/>
            </p:cNvSpPr>
            <p:nvPr/>
          </p:nvSpPr>
          <p:spPr bwMode="auto">
            <a:xfrm>
              <a:off x="1525829" y="2374028"/>
              <a:ext cx="767509" cy="364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图书</a:t>
              </a:r>
              <a:endParaRPr lang="zh-CN" altLang="en-US" dirty="0">
                <a:solidFill>
                  <a:prstClr val="black"/>
                </a:solidFill>
              </a:endParaRPr>
            </a:p>
          </p:txBody>
        </p:sp>
        <p:sp>
          <p:nvSpPr>
            <p:cNvPr id="49" name="矩形 123"/>
            <p:cNvSpPr>
              <a:spLocks noChangeArrowheads="1"/>
            </p:cNvSpPr>
            <p:nvPr/>
          </p:nvSpPr>
          <p:spPr bwMode="auto">
            <a:xfrm>
              <a:off x="2628433" y="2025982"/>
              <a:ext cx="721824" cy="25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sz="11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预印本</a:t>
              </a:r>
            </a:p>
          </p:txBody>
        </p:sp>
        <p:sp>
          <p:nvSpPr>
            <p:cNvPr id="50" name="矩形 124"/>
            <p:cNvSpPr>
              <a:spLocks noChangeArrowheads="1"/>
            </p:cNvSpPr>
            <p:nvPr/>
          </p:nvSpPr>
          <p:spPr bwMode="auto">
            <a:xfrm>
              <a:off x="3786215" y="2442468"/>
              <a:ext cx="1589839" cy="364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机构知识库</a:t>
              </a:r>
            </a:p>
          </p:txBody>
        </p:sp>
        <p:sp>
          <p:nvSpPr>
            <p:cNvPr id="51" name="矩形 125"/>
            <p:cNvSpPr>
              <a:spLocks noChangeArrowheads="1"/>
            </p:cNvSpPr>
            <p:nvPr/>
          </p:nvSpPr>
          <p:spPr bwMode="auto">
            <a:xfrm>
              <a:off x="3242846" y="597222"/>
              <a:ext cx="1072075" cy="30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sz="14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教育资源</a:t>
              </a:r>
            </a:p>
          </p:txBody>
        </p:sp>
        <p:sp>
          <p:nvSpPr>
            <p:cNvPr id="52" name="矩形 126"/>
            <p:cNvSpPr>
              <a:spLocks noChangeArrowheads="1"/>
            </p:cNvSpPr>
            <p:nvPr/>
          </p:nvSpPr>
          <p:spPr bwMode="auto">
            <a:xfrm>
              <a:off x="425089" y="1035875"/>
              <a:ext cx="828422" cy="39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sz="20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期刊</a:t>
              </a:r>
            </a:p>
          </p:txBody>
        </p:sp>
        <p:sp>
          <p:nvSpPr>
            <p:cNvPr id="58" name="矩形 127"/>
            <p:cNvSpPr>
              <a:spLocks noChangeArrowheads="1"/>
            </p:cNvSpPr>
            <p:nvPr/>
          </p:nvSpPr>
          <p:spPr bwMode="auto">
            <a:xfrm>
              <a:off x="1929923" y="1214446"/>
              <a:ext cx="1072075" cy="30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sz="14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科技报告</a:t>
              </a:r>
            </a:p>
          </p:txBody>
        </p:sp>
        <p:sp>
          <p:nvSpPr>
            <p:cNvPr id="59" name="矩形 128"/>
            <p:cNvSpPr>
              <a:spLocks noChangeArrowheads="1"/>
            </p:cNvSpPr>
            <p:nvPr/>
          </p:nvSpPr>
          <p:spPr bwMode="auto">
            <a:xfrm>
              <a:off x="269201" y="2087052"/>
              <a:ext cx="653296" cy="25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en-US" altLang="zh-CN" sz="11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1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专利</a:t>
              </a:r>
            </a:p>
          </p:txBody>
        </p:sp>
        <p:sp>
          <p:nvSpPr>
            <p:cNvPr id="60" name="矩形 129"/>
            <p:cNvSpPr>
              <a:spLocks noChangeArrowheads="1"/>
            </p:cNvSpPr>
            <p:nvPr/>
          </p:nvSpPr>
          <p:spPr bwMode="auto">
            <a:xfrm>
              <a:off x="4546313" y="882974"/>
              <a:ext cx="767509" cy="22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sz="9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学位论文</a:t>
              </a:r>
              <a:endParaRPr lang="zh-CN" altLang="en-US" sz="900" dirty="0">
                <a:solidFill>
                  <a:prstClr val="black"/>
                </a:solidFill>
              </a:endParaRPr>
            </a:p>
          </p:txBody>
        </p:sp>
        <p:sp>
          <p:nvSpPr>
            <p:cNvPr id="63" name="矩形 130"/>
            <p:cNvSpPr>
              <a:spLocks noChangeArrowheads="1"/>
            </p:cNvSpPr>
            <p:nvPr/>
          </p:nvSpPr>
          <p:spPr bwMode="auto">
            <a:xfrm>
              <a:off x="1742277" y="214314"/>
              <a:ext cx="645682" cy="30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565">
                <a:defRPr/>
              </a:pPr>
              <a:r>
                <a:rPr lang="zh-CN" altLang="en-US" sz="14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标准</a:t>
              </a:r>
              <a:endParaRPr lang="zh-CN" altLang="en-US" dirty="0">
                <a:solidFill>
                  <a:prstClr val="black"/>
                </a:solidFill>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18" name="直角三角形 17"/>
          <p:cNvSpPr/>
          <p:nvPr/>
        </p:nvSpPr>
        <p:spPr>
          <a:xfrm flipH="1" flipV="1">
            <a:off x="11125199" y="147545"/>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7" name="圆角矩形 11"/>
          <p:cNvSpPr/>
          <p:nvPr/>
        </p:nvSpPr>
        <p:spPr>
          <a:xfrm>
            <a:off x="3942836" y="1178955"/>
            <a:ext cx="2610499"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lvl="0" algn="ctr"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百余国际主流数据库</a:t>
            </a:r>
          </a:p>
        </p:txBody>
      </p:sp>
      <p:sp>
        <p:nvSpPr>
          <p:cNvPr id="8" name="Oval 22"/>
          <p:cNvSpPr>
            <a:spLocks noChangeArrowheads="1"/>
          </p:cNvSpPr>
          <p:nvPr/>
        </p:nvSpPr>
        <p:spPr bwMode="auto">
          <a:xfrm>
            <a:off x="1233518" y="885242"/>
            <a:ext cx="1411393" cy="1393613"/>
          </a:xfrm>
          <a:prstGeom prst="ellipse">
            <a:avLst/>
          </a:prstGeom>
          <a:gradFill flip="none" rotWithShape="1">
            <a:gsLst>
              <a:gs pos="0">
                <a:schemeClr val="bg2">
                  <a:lumMod val="25000"/>
                  <a:tint val="66000"/>
                  <a:satMod val="160000"/>
                </a:schemeClr>
              </a:gs>
              <a:gs pos="35000">
                <a:schemeClr val="bg2">
                  <a:lumMod val="25000"/>
                  <a:tint val="44500"/>
                  <a:satMod val="160000"/>
                </a:schemeClr>
              </a:gs>
              <a:gs pos="75000">
                <a:schemeClr val="bg1"/>
              </a:gs>
            </a:gsLst>
            <a:lin ang="1800000" scaled="0"/>
            <a:tileRect/>
          </a:gradFill>
          <a:ln>
            <a:solidFill>
              <a:schemeClr val="bg1">
                <a:lumMod val="95000"/>
              </a:schemeClr>
            </a:solidFill>
          </a:ln>
          <a:effectLst>
            <a:outerShdw blurRad="393700" dist="215900" dir="2700000" sx="108000" sy="108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r>
              <a:rPr lang="zh-CN" altLang="en-US" sz="2400" b="1" dirty="0">
                <a:solidFill>
                  <a:schemeClr val="tx1"/>
                </a:solidFill>
                <a:latin typeface="微软雅黑" panose="020B0503020204020204" pitchFamily="34" charset="-122"/>
                <a:ea typeface="微软雅黑" panose="020B0503020204020204" pitchFamily="34" charset="-122"/>
              </a:rPr>
              <a:t>广泛文献来源</a:t>
            </a:r>
          </a:p>
        </p:txBody>
      </p:sp>
      <p:sp>
        <p:nvSpPr>
          <p:cNvPr id="9" name="Oval 22"/>
          <p:cNvSpPr>
            <a:spLocks noChangeArrowheads="1"/>
          </p:cNvSpPr>
          <p:nvPr/>
        </p:nvSpPr>
        <p:spPr bwMode="auto">
          <a:xfrm>
            <a:off x="1250599" y="3140326"/>
            <a:ext cx="1302980" cy="1302141"/>
          </a:xfrm>
          <a:prstGeom prst="ellipse">
            <a:avLst/>
          </a:prstGeom>
          <a:gradFill flip="none" rotWithShape="1">
            <a:gsLst>
              <a:gs pos="0">
                <a:schemeClr val="bg2">
                  <a:lumMod val="25000"/>
                  <a:tint val="66000"/>
                  <a:satMod val="160000"/>
                </a:schemeClr>
              </a:gs>
              <a:gs pos="35000">
                <a:schemeClr val="bg2">
                  <a:lumMod val="25000"/>
                  <a:tint val="44500"/>
                  <a:satMod val="160000"/>
                </a:schemeClr>
              </a:gs>
              <a:gs pos="75000">
                <a:schemeClr val="bg1"/>
              </a:gs>
            </a:gsLst>
            <a:lin ang="1800000" scaled="0"/>
            <a:tileRect/>
          </a:gradFill>
          <a:ln>
            <a:solidFill>
              <a:schemeClr val="bg1">
                <a:lumMod val="95000"/>
              </a:schemeClr>
            </a:solidFill>
          </a:ln>
          <a:effectLst>
            <a:outerShdw blurRad="393700" dist="215900" dir="2700000" sx="108000" sy="108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r>
              <a:rPr lang="zh-CN" altLang="en-US" sz="2400" b="1" dirty="0">
                <a:solidFill>
                  <a:srgbClr val="263031"/>
                </a:solidFill>
                <a:latin typeface="微软雅黑" panose="020B0503020204020204" pitchFamily="34" charset="-122"/>
                <a:ea typeface="微软雅黑" panose="020B0503020204020204" pitchFamily="34" charset="-122"/>
              </a:rPr>
              <a:t>多种文献类型</a:t>
            </a:r>
          </a:p>
        </p:txBody>
      </p:sp>
      <p:sp>
        <p:nvSpPr>
          <p:cNvPr id="10" name="Oval 22"/>
          <p:cNvSpPr>
            <a:spLocks noChangeArrowheads="1"/>
          </p:cNvSpPr>
          <p:nvPr/>
        </p:nvSpPr>
        <p:spPr bwMode="auto">
          <a:xfrm>
            <a:off x="1250599" y="5193332"/>
            <a:ext cx="1302980" cy="1302141"/>
          </a:xfrm>
          <a:prstGeom prst="ellipse">
            <a:avLst/>
          </a:prstGeom>
          <a:gradFill flip="none" rotWithShape="1">
            <a:gsLst>
              <a:gs pos="0">
                <a:schemeClr val="bg2">
                  <a:lumMod val="25000"/>
                  <a:tint val="66000"/>
                  <a:satMod val="160000"/>
                </a:schemeClr>
              </a:gs>
              <a:gs pos="35000">
                <a:schemeClr val="bg2">
                  <a:lumMod val="25000"/>
                  <a:tint val="44500"/>
                  <a:satMod val="160000"/>
                </a:schemeClr>
              </a:gs>
              <a:gs pos="75000">
                <a:schemeClr val="bg1"/>
              </a:gs>
            </a:gsLst>
            <a:lin ang="1800000" scaled="0"/>
            <a:tileRect/>
          </a:gradFill>
          <a:ln>
            <a:solidFill>
              <a:schemeClr val="bg1">
                <a:lumMod val="95000"/>
              </a:schemeClr>
            </a:solidFill>
          </a:ln>
          <a:effectLst>
            <a:outerShdw blurRad="393700" dist="215900" dir="2700000" sx="108000" sy="108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r>
              <a:rPr lang="en-US" altLang="zh-CN" sz="2400" b="1" dirty="0">
                <a:solidFill>
                  <a:schemeClr val="tx1"/>
                </a:solidFill>
                <a:latin typeface="微软雅黑" panose="020B0503020204020204" pitchFamily="34" charset="-122"/>
                <a:ea typeface="微软雅黑" panose="020B0503020204020204" pitchFamily="34" charset="-122"/>
              </a:rPr>
              <a:t>40</a:t>
            </a:r>
            <a:r>
              <a:rPr lang="zh-CN" altLang="en-US" sz="2400" b="1" dirty="0">
                <a:solidFill>
                  <a:schemeClr val="tx1"/>
                </a:solidFill>
                <a:latin typeface="微软雅黑" panose="020B0503020204020204" pitchFamily="34" charset="-122"/>
                <a:ea typeface="微软雅黑" panose="020B0503020204020204" pitchFamily="34" charset="-122"/>
              </a:rPr>
              <a:t>多种语言</a:t>
            </a:r>
          </a:p>
        </p:txBody>
      </p:sp>
      <p:sp>
        <p:nvSpPr>
          <p:cNvPr id="11" name="圆角矩形 11"/>
          <p:cNvSpPr/>
          <p:nvPr/>
        </p:nvSpPr>
        <p:spPr>
          <a:xfrm>
            <a:off x="4239973" y="3473036"/>
            <a:ext cx="2016224"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机构知识库</a:t>
            </a:r>
          </a:p>
        </p:txBody>
      </p:sp>
      <p:sp>
        <p:nvSpPr>
          <p:cNvPr id="12" name="圆角矩形 11"/>
          <p:cNvSpPr/>
          <p:nvPr/>
        </p:nvSpPr>
        <p:spPr>
          <a:xfrm>
            <a:off x="4239973" y="5446763"/>
            <a:ext cx="2016224"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专业团体</a:t>
            </a:r>
          </a:p>
        </p:txBody>
      </p:sp>
      <p:sp>
        <p:nvSpPr>
          <p:cNvPr id="13" name="圆角矩形 11"/>
          <p:cNvSpPr/>
          <p:nvPr/>
        </p:nvSpPr>
        <p:spPr>
          <a:xfrm>
            <a:off x="8350944" y="3429000"/>
            <a:ext cx="2016224"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预印本库</a:t>
            </a:r>
          </a:p>
        </p:txBody>
      </p:sp>
      <p:sp>
        <p:nvSpPr>
          <p:cNvPr id="14" name="圆角矩形 11"/>
          <p:cNvSpPr/>
          <p:nvPr/>
        </p:nvSpPr>
        <p:spPr>
          <a:xfrm>
            <a:off x="8304245" y="5446763"/>
            <a:ext cx="2016224" cy="60068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en-US" altLang="zh-CN" sz="1900" b="1" noProof="1">
                <a:solidFill>
                  <a:srgbClr val="FFFFFF"/>
                </a:solidFill>
                <a:latin typeface="微软雅黑" panose="020B0503020204020204" pitchFamily="34" charset="-122"/>
                <a:ea typeface="微软雅黑" panose="020B0503020204020204" pitchFamily="34" charset="-122"/>
                <a:cs typeface="+mn-ea"/>
              </a:rPr>
              <a:t>1200</a:t>
            </a:r>
            <a:r>
              <a:rPr lang="zh-CN" altLang="en-US" sz="1900" b="1" noProof="1">
                <a:solidFill>
                  <a:srgbClr val="FFFFFF"/>
                </a:solidFill>
                <a:latin typeface="微软雅黑" panose="020B0503020204020204" pitchFamily="34" charset="-122"/>
                <a:ea typeface="微软雅黑" panose="020B0503020204020204" pitchFamily="34" charset="-122"/>
                <a:cs typeface="+mn-ea"/>
              </a:rPr>
              <a:t>万</a:t>
            </a:r>
            <a:r>
              <a:rPr lang="en-US" altLang="zh-CN" sz="1900" b="1" noProof="1">
                <a:solidFill>
                  <a:srgbClr val="FFFFFF"/>
                </a:solidFill>
                <a:latin typeface="微软雅黑" panose="020B0503020204020204" pitchFamily="34" charset="-122"/>
                <a:ea typeface="微软雅黑" panose="020B0503020204020204" pitchFamily="34" charset="-122"/>
                <a:cs typeface="+mn-ea"/>
              </a:rPr>
              <a:t>OA</a:t>
            </a:r>
            <a:r>
              <a:rPr lang="zh-CN" altLang="en-US" sz="1900" b="1" noProof="1">
                <a:solidFill>
                  <a:srgbClr val="FFFFFF"/>
                </a:solidFill>
                <a:latin typeface="微软雅黑" panose="020B0503020204020204" pitchFamily="34" charset="-122"/>
                <a:ea typeface="微软雅黑" panose="020B0503020204020204" pitchFamily="34" charset="-122"/>
                <a:cs typeface="+mn-ea"/>
              </a:rPr>
              <a:t>资源</a:t>
            </a:r>
          </a:p>
        </p:txBody>
      </p:sp>
      <p:sp>
        <p:nvSpPr>
          <p:cNvPr id="15" name="圆角矩形 11"/>
          <p:cNvSpPr/>
          <p:nvPr/>
        </p:nvSpPr>
        <p:spPr>
          <a:xfrm>
            <a:off x="8368615" y="1178955"/>
            <a:ext cx="2016224"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学术出版社</a:t>
            </a:r>
          </a:p>
        </p:txBody>
      </p:sp>
      <p:sp>
        <p:nvSpPr>
          <p:cNvPr id="16" name="Rectangle 60"/>
          <p:cNvSpPr/>
          <p:nvPr/>
        </p:nvSpPr>
        <p:spPr>
          <a:xfrm>
            <a:off x="2926940" y="2032506"/>
            <a:ext cx="9199881" cy="1046436"/>
          </a:xfrm>
          <a:prstGeom prst="rect">
            <a:avLst/>
          </a:prstGeom>
        </p:spPr>
        <p:txBody>
          <a:bodyPr wrap="square" lIns="121917" tIns="60958" rIns="121917" bIns="60958">
            <a:spAutoFit/>
          </a:bodyPr>
          <a:lstStyle/>
          <a:p>
            <a:pPr algn="just">
              <a:lnSpc>
                <a:spcPct val="120000"/>
              </a:lnSpc>
              <a:defRPr/>
            </a:pPr>
            <a:r>
              <a:rPr lang="en-US" altLang="zh-CN" sz="1600" b="1" dirty="0">
                <a:solidFill>
                  <a:srgbClr val="C00000"/>
                </a:solidFill>
                <a:latin typeface="Arial" panose="020B0604020202020204" pitchFamily="34" charset="0"/>
                <a:ea typeface="微软雅黑" panose="020B0503020204020204" pitchFamily="34" charset="-122"/>
                <a:cs typeface="+mn-ea"/>
                <a:sym typeface="+mn-ea"/>
              </a:rPr>
              <a:t>Nature、</a:t>
            </a:r>
            <a:r>
              <a:rPr lang="en-US" altLang="zh-CN" sz="16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Wiley、Springer、Elsevier、</a:t>
            </a:r>
            <a:r>
              <a:rPr lang="en-US" altLang="zh-CN" sz="1600" b="1" dirty="0">
                <a:solidFill>
                  <a:srgbClr val="C00000"/>
                </a:solidFill>
                <a:latin typeface="Arial" panose="020B0604020202020204" pitchFamily="34" charset="0"/>
                <a:ea typeface="微软雅黑" panose="020B0503020204020204" pitchFamily="34" charset="-122"/>
                <a:cs typeface="+mn-ea"/>
                <a:sym typeface="+mn-ea"/>
              </a:rPr>
              <a:t> Taylor &amp; Francis、Science、ACM、APS、ASCE、BioMed、IOP、中国知网、维普、万方等</a:t>
            </a:r>
          </a:p>
          <a:p>
            <a:pPr algn="just">
              <a:lnSpc>
                <a:spcPct val="120000"/>
              </a:lnSpc>
              <a:defRPr/>
            </a:pPr>
            <a:endParaRPr lang="en-US" altLang="zh-CN" b="1" dirty="0">
              <a:solidFill>
                <a:srgbClr val="C00000"/>
              </a:solidFill>
              <a:latin typeface="Arial" panose="020B0604020202020204" pitchFamily="34" charset="0"/>
              <a:ea typeface="微软雅黑" panose="020B0503020204020204" pitchFamily="34" charset="-122"/>
              <a:cs typeface="+mn-ea"/>
              <a:sym typeface="+mn-ea"/>
            </a:endParaRPr>
          </a:p>
        </p:txBody>
      </p:sp>
      <p:sp>
        <p:nvSpPr>
          <p:cNvPr id="22" name="原创设计师QQ598969553        _9"/>
          <p:cNvSpPr txBox="1"/>
          <p:nvPr/>
        </p:nvSpPr>
        <p:spPr>
          <a:xfrm>
            <a:off x="1280551" y="157606"/>
            <a:ext cx="2669956" cy="538605"/>
          </a:xfrm>
          <a:prstGeom prst="rect">
            <a:avLst/>
          </a:prstGeom>
          <a:noFill/>
        </p:spPr>
        <p:txBody>
          <a:bodyPr wrap="none" lIns="121917" tIns="60958" rIns="121917" bIns="60958" rtlCol="0">
            <a:spAutoFit/>
          </a:bodyPr>
          <a:lstStyle/>
          <a:p>
            <a:pPr defTabSz="1218565">
              <a:defRPr/>
            </a:pPr>
            <a:r>
              <a:rPr lang="zh-CN" altLang="en-US" sz="2700" b="1" dirty="0">
                <a:solidFill>
                  <a:prstClr val="black">
                    <a:lumMod val="75000"/>
                    <a:lumOff val="25000"/>
                  </a:prstClr>
                </a:solidFill>
                <a:latin typeface="微软雅黑" panose="020B0503020204020204" pitchFamily="34" charset="-122"/>
                <a:ea typeface="微软雅黑" panose="020B0503020204020204" pitchFamily="34" charset="-122"/>
              </a:rPr>
              <a:t>丰富的文献资源</a:t>
            </a:r>
          </a:p>
        </p:txBody>
      </p:sp>
      <p:sp>
        <p:nvSpPr>
          <p:cNvPr id="23" name="Oval 22"/>
          <p:cNvSpPr>
            <a:spLocks noChangeArrowheads="1"/>
          </p:cNvSpPr>
          <p:nvPr/>
        </p:nvSpPr>
        <p:spPr bwMode="auto">
          <a:xfrm>
            <a:off x="1254292" y="885242"/>
            <a:ext cx="1411393" cy="1393613"/>
          </a:xfrm>
          <a:prstGeom prst="ellipse">
            <a:avLst/>
          </a:prstGeom>
          <a:gradFill flip="none" rotWithShape="1">
            <a:gsLst>
              <a:gs pos="0">
                <a:schemeClr val="bg2">
                  <a:lumMod val="25000"/>
                  <a:tint val="66000"/>
                  <a:satMod val="160000"/>
                </a:schemeClr>
              </a:gs>
              <a:gs pos="35000">
                <a:schemeClr val="bg2">
                  <a:lumMod val="25000"/>
                  <a:tint val="44500"/>
                  <a:satMod val="160000"/>
                </a:schemeClr>
              </a:gs>
              <a:gs pos="75000">
                <a:schemeClr val="bg1"/>
              </a:gs>
            </a:gsLst>
            <a:lin ang="1800000" scaled="0"/>
            <a:tileRect/>
          </a:gradFill>
          <a:ln>
            <a:solidFill>
              <a:schemeClr val="bg1">
                <a:lumMod val="95000"/>
              </a:schemeClr>
            </a:solidFill>
          </a:ln>
          <a:effectLst>
            <a:outerShdw blurRad="393700" dist="215900" dir="2700000" sx="108000" sy="108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r>
              <a:rPr lang="zh-CN" altLang="en-US" sz="2400" b="1" dirty="0">
                <a:solidFill>
                  <a:srgbClr val="C00000"/>
                </a:solidFill>
                <a:latin typeface="微软雅黑" panose="020B0503020204020204" pitchFamily="34" charset="-122"/>
                <a:ea typeface="微软雅黑" panose="020B0503020204020204" pitchFamily="34" charset="-122"/>
              </a:rPr>
              <a:t>广泛文献来源</a:t>
            </a:r>
          </a:p>
        </p:txBody>
      </p:sp>
      <p:grpSp>
        <p:nvGrpSpPr>
          <p:cNvPr id="24" name="组合 2"/>
          <p:cNvGrpSpPr/>
          <p:nvPr/>
        </p:nvGrpSpPr>
        <p:grpSpPr>
          <a:xfrm>
            <a:off x="284838" y="0"/>
            <a:ext cx="1012268" cy="965260"/>
            <a:chOff x="1385458" y="991717"/>
            <a:chExt cx="4603751" cy="4389967"/>
          </a:xfrm>
        </p:grpSpPr>
        <p:grpSp>
          <p:nvGrpSpPr>
            <p:cNvPr id="25" name="组合 4"/>
            <p:cNvGrpSpPr/>
            <p:nvPr/>
          </p:nvGrpSpPr>
          <p:grpSpPr>
            <a:xfrm>
              <a:off x="1385458" y="991717"/>
              <a:ext cx="4603751" cy="4389967"/>
              <a:chOff x="1039093" y="743787"/>
              <a:chExt cx="3452813" cy="3292475"/>
            </a:xfrm>
          </p:grpSpPr>
          <p:sp>
            <p:nvSpPr>
              <p:cNvPr id="33"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4"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5"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6"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7"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26"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01</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childTnLst>
                          </p:cTn>
                        </p:par>
                        <p:par>
                          <p:cTn id="58" fill="hold">
                            <p:stCondLst>
                              <p:cond delay="1500"/>
                            </p:stCondLst>
                            <p:childTnLst>
                              <p:par>
                                <p:cTn id="59" presetID="3" presetClass="entr" presetSubtype="1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linds(horizontal)">
                                      <p:cBhvr>
                                        <p:cTn id="61" dur="500"/>
                                        <p:tgtEl>
                                          <p:spTgt spid="13"/>
                                        </p:tgtEl>
                                      </p:cBhvr>
                                    </p:animEffect>
                                  </p:childTnLst>
                                </p:cTn>
                              </p:par>
                            </p:childTnLst>
                          </p:cTn>
                        </p:par>
                        <p:par>
                          <p:cTn id="62" fill="hold">
                            <p:stCondLst>
                              <p:cond delay="2000"/>
                            </p:stCondLst>
                            <p:childTnLst>
                              <p:par>
                                <p:cTn id="63" presetID="3" presetClass="entr" presetSubtype="1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linds(horizontal)">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ldLvl="0" animBg="1"/>
      <p:bldP spid="9" grpId="0" bldLvl="0" animBg="1"/>
      <p:bldP spid="10" grpId="0" bldLvl="0" animBg="1"/>
      <p:bldP spid="11" grpId="0" animBg="1"/>
      <p:bldP spid="12" grpId="0" animBg="1"/>
      <p:bldP spid="13" grpId="0" bldLvl="0" animBg="1"/>
      <p:bldP spid="14" grpId="0" bldLvl="0" animBg="1"/>
      <p:bldP spid="15" grpId="0" animBg="1"/>
      <p:bldP spid="16" grpId="0"/>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18" name="直角三角形 17"/>
          <p:cNvSpPr/>
          <p:nvPr/>
        </p:nvSpPr>
        <p:spPr>
          <a:xfrm flipH="1" flipV="1">
            <a:off x="11125199" y="147545"/>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8" name="TextBox 9"/>
          <p:cNvSpPr/>
          <p:nvPr/>
        </p:nvSpPr>
        <p:spPr>
          <a:xfrm>
            <a:off x="0" y="1162746"/>
            <a:ext cx="8360229" cy="1354213"/>
          </a:xfrm>
          <a:prstGeom prst="rect">
            <a:avLst/>
          </a:prstGeom>
          <a:noFill/>
          <a:ln w="9525">
            <a:noFill/>
          </a:ln>
        </p:spPr>
        <p:txBody>
          <a:bodyPr wrap="square" lIns="121917" tIns="60958" rIns="121917" bIns="60958">
            <a:spAutoFit/>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0" indent="0" algn="ctr" eaLnBrk="1" hangingPunct="1">
              <a:lnSpc>
                <a:spcPct val="100000"/>
              </a:lnSpc>
              <a:spcBef>
                <a:spcPct val="0"/>
              </a:spcBef>
              <a:buNone/>
            </a:pPr>
            <a:r>
              <a:rPr lang="zh-CN" altLang="en-US" sz="8000" b="1" dirty="0">
                <a:solidFill>
                  <a:schemeClr val="accent6"/>
                </a:solidFill>
                <a:latin typeface="微软雅黑" panose="020B0503020204020204" pitchFamily="34" charset="-122"/>
                <a:ea typeface="微软雅黑" panose="020B0503020204020204" pitchFamily="34" charset="-122"/>
                <a:sym typeface="微软雅黑" panose="020B0503020204020204" pitchFamily="34" charset="-122"/>
              </a:rPr>
              <a:t>什么是</a:t>
            </a:r>
            <a:r>
              <a:rPr lang="en-US" altLang="zh-CN" sz="8000" b="1" dirty="0">
                <a:solidFill>
                  <a:schemeClr val="accent6"/>
                </a:solidFill>
                <a:latin typeface="微软雅黑" panose="020B0503020204020204" pitchFamily="34" charset="-122"/>
                <a:ea typeface="微软雅黑" panose="020B0503020204020204" pitchFamily="34" charset="-122"/>
                <a:sym typeface="微软雅黑" panose="020B0503020204020204" pitchFamily="34" charset="-122"/>
              </a:rPr>
              <a:t>OA</a:t>
            </a:r>
            <a:r>
              <a:rPr lang="zh-CN" altLang="en-US" sz="8000" b="1" dirty="0">
                <a:solidFill>
                  <a:schemeClr val="accent6"/>
                </a:solidFill>
                <a:latin typeface="微软雅黑" panose="020B0503020204020204" pitchFamily="34" charset="-122"/>
                <a:ea typeface="微软雅黑" panose="020B0503020204020204" pitchFamily="34" charset="-122"/>
                <a:sym typeface="微软雅黑" panose="020B0503020204020204" pitchFamily="34" charset="-122"/>
              </a:rPr>
              <a:t>资源？</a:t>
            </a:r>
          </a:p>
        </p:txBody>
      </p:sp>
      <p:sp>
        <p:nvSpPr>
          <p:cNvPr id="9" name="矩形 8"/>
          <p:cNvSpPr/>
          <p:nvPr/>
        </p:nvSpPr>
        <p:spPr>
          <a:xfrm>
            <a:off x="14604" y="3429000"/>
            <a:ext cx="11315064" cy="1231107"/>
          </a:xfrm>
          <a:prstGeom prst="rect">
            <a:avLst/>
          </a:prstGeom>
        </p:spPr>
        <p:txBody>
          <a:bodyPr wrap="square" lIns="121917" tIns="60958" rIns="121917" bIns="60958">
            <a:spAutoFit/>
          </a:bodyPr>
          <a:lstStyle/>
          <a:p>
            <a:pPr>
              <a:lnSpc>
                <a:spcPct val="90000"/>
              </a:lnSpc>
              <a:spcBef>
                <a:spcPct val="0"/>
              </a:spcBef>
            </a:pPr>
            <a:r>
              <a:rPr lang="en-US" altLang="zh-CN" sz="8000" b="1" dirty="0">
                <a:solidFill>
                  <a:srgbClr val="5791CD"/>
                </a:solidFill>
                <a:latin typeface="微软雅黑" panose="020B0503020204020204" pitchFamily="34" charset="-122"/>
                <a:ea typeface="微软雅黑" panose="020B0503020204020204" pitchFamily="34" charset="-122"/>
              </a:rPr>
              <a:t>Open Access</a:t>
            </a:r>
            <a:r>
              <a:rPr lang="zh-CN" altLang="en-US" sz="8000" b="1" dirty="0">
                <a:solidFill>
                  <a:srgbClr val="5791CD"/>
                </a:solidFill>
                <a:latin typeface="微软雅黑" panose="020B0503020204020204" pitchFamily="34" charset="-122"/>
                <a:ea typeface="微软雅黑" panose="020B0503020204020204" pitchFamily="34" charset="-122"/>
                <a:sym typeface="微软雅黑" panose="020B0503020204020204" pitchFamily="34" charset="-122"/>
              </a:rPr>
              <a:t>资源</a:t>
            </a:r>
            <a:endParaRPr lang="en-US" altLang="zh-CN" sz="8000" b="1" dirty="0">
              <a:solidFill>
                <a:srgbClr val="5791C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9"/>
          <p:cNvSpPr/>
          <p:nvPr/>
        </p:nvSpPr>
        <p:spPr>
          <a:xfrm>
            <a:off x="260452" y="5264282"/>
            <a:ext cx="7675403" cy="861945"/>
          </a:xfrm>
          <a:prstGeom prst="rect">
            <a:avLst/>
          </a:prstGeom>
        </p:spPr>
        <p:txBody>
          <a:bodyPr wrap="square" lIns="121917" tIns="60958" rIns="121917" bIns="60958">
            <a:spAutoFit/>
          </a:bodyPr>
          <a:lstStyle/>
          <a:p>
            <a:pPr>
              <a:lnSpc>
                <a:spcPct val="90000"/>
              </a:lnSpc>
              <a:spcBef>
                <a:spcPct val="0"/>
              </a:spcBef>
            </a:pPr>
            <a:r>
              <a:rPr lang="zh-CN" altLang="en-US" sz="5300" b="1" dirty="0">
                <a:solidFill>
                  <a:srgbClr val="5791CD"/>
                </a:solidFill>
                <a:latin typeface="微软雅黑" panose="020B0503020204020204" pitchFamily="34" charset="-122"/>
                <a:ea typeface="微软雅黑" panose="020B0503020204020204" pitchFamily="34" charset="-122"/>
                <a:sym typeface="微软雅黑" panose="020B0503020204020204" pitchFamily="34" charset="-122"/>
              </a:rPr>
              <a:t>随时随地免费获取</a:t>
            </a: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0256" y="274003"/>
            <a:ext cx="3475851" cy="281543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99"/>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900752" y="327546"/>
            <a:ext cx="11291248" cy="6114197"/>
          </a:xfrm>
          <a:prstGeom prst="rect">
            <a:avLst/>
          </a:prstGeom>
          <a:noFill/>
          <a:ln w="9525">
            <a:noFill/>
            <a:miter lim="800000"/>
            <a:headEnd/>
            <a:tailEnd/>
          </a:ln>
        </p:spPr>
      </p:pic>
      <p:sp>
        <p:nvSpPr>
          <p:cNvPr id="9" name="矩形 8"/>
          <p:cNvSpPr/>
          <p:nvPr/>
        </p:nvSpPr>
        <p:spPr>
          <a:xfrm>
            <a:off x="0" y="0"/>
            <a:ext cx="6119447" cy="6858000"/>
          </a:xfrm>
          <a:prstGeom prst="rect">
            <a:avLst/>
          </a:prstGeom>
          <a:noFill/>
          <a:ln>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26" name="Rectangle 2"/>
          <p:cNvSpPr>
            <a:spLocks noGrp="1" noChangeArrowheads="1"/>
          </p:cNvSpPr>
          <p:nvPr/>
        </p:nvSpPr>
        <p:spPr bwMode="auto">
          <a:xfrm>
            <a:off x="101759" y="164638"/>
            <a:ext cx="908019" cy="6116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eaLnBrk="1" hangingPunct="1"/>
            <a:r>
              <a:rPr lang="en-US" altLang="zh-CN" sz="32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OA</a:t>
            </a:r>
            <a:r>
              <a:rPr lang="zh-CN" altLang="en-US" sz="32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资源随时随地免费获取</a:t>
            </a:r>
          </a:p>
        </p:txBody>
      </p:sp>
      <p:sp>
        <p:nvSpPr>
          <p:cNvPr id="27" name="长方形 312"/>
          <p:cNvSpPr>
            <a:spLocks noChangeArrowheads="1"/>
          </p:cNvSpPr>
          <p:nvPr/>
        </p:nvSpPr>
        <p:spPr bwMode="auto">
          <a:xfrm>
            <a:off x="988702" y="1750502"/>
            <a:ext cx="2133599" cy="480053"/>
          </a:xfrm>
          <a:prstGeom prst="rect">
            <a:avLst/>
          </a:prstGeom>
          <a:noFill/>
          <a:ln w="25400">
            <a:solidFill>
              <a:schemeClr val="accent1"/>
            </a:solidFill>
            <a:miter lim="800000"/>
          </a:ln>
          <a:extLst>
            <a:ext uri="{909E8E84-426E-40DD-AFC4-6F175D3DCCD1}">
              <a14:hiddenFill xmlns:a14="http://schemas.microsoft.com/office/drawing/2010/main">
                <a:solidFill>
                  <a:srgbClr val="FFFFFF"/>
                </a:solidFill>
              </a14:hiddenFill>
            </a:ext>
          </a:extLst>
        </p:spPr>
        <p:txBody>
          <a:bodyPr lIns="160297" tIns="83535" rIns="160297" bIns="83535"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514350" indent="-1714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zh-CN" sz="5000" dirty="0"/>
          </a:p>
        </p:txBody>
      </p:sp>
      <p:sp>
        <p:nvSpPr>
          <p:cNvPr id="28" name="矩形 62467"/>
          <p:cNvSpPr>
            <a:spLocks noChangeArrowheads="1"/>
          </p:cNvSpPr>
          <p:nvPr/>
        </p:nvSpPr>
        <p:spPr bwMode="auto">
          <a:xfrm>
            <a:off x="8400256" y="2350577"/>
            <a:ext cx="3360373" cy="622105"/>
          </a:xfrm>
          <a:prstGeom prst="rect">
            <a:avLst/>
          </a:prstGeom>
          <a:solidFill>
            <a:srgbClr val="5791CD"/>
          </a:solidFill>
          <a:ln w="28575">
            <a:solidFill>
              <a:srgbClr val="5791CD"/>
            </a:solidFill>
            <a:miter lim="800000"/>
          </a:ln>
        </p:spPr>
        <p:txBody>
          <a:bodyPr wrap="none" lIns="121917" tIns="60958" rIns="121917" bIns="60958"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514350" indent="-1714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en-US" altLang="zh-CN"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12</a:t>
            </a:r>
            <a:r>
              <a:rPr lang="zh-CN" altLang="en-US"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00万</a:t>
            </a:r>
            <a:r>
              <a:rPr lang="en-US" altLang="zh-CN"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OA</a:t>
            </a:r>
            <a:r>
              <a:rPr lang="zh-CN" altLang="en-US"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资源</a:t>
            </a:r>
          </a:p>
        </p:txBody>
      </p:sp>
      <p:sp>
        <p:nvSpPr>
          <p:cNvPr id="32" name="矩形 62467"/>
          <p:cNvSpPr>
            <a:spLocks noChangeArrowheads="1"/>
          </p:cNvSpPr>
          <p:nvPr/>
        </p:nvSpPr>
        <p:spPr bwMode="auto">
          <a:xfrm>
            <a:off x="5772282" y="3717033"/>
            <a:ext cx="5880271" cy="622105"/>
          </a:xfrm>
          <a:prstGeom prst="rect">
            <a:avLst/>
          </a:prstGeom>
          <a:solidFill>
            <a:srgbClr val="5791CD"/>
          </a:solidFill>
          <a:ln w="28575">
            <a:solidFill>
              <a:srgbClr val="5791CD"/>
            </a:solidFill>
            <a:miter lim="800000"/>
          </a:ln>
        </p:spPr>
        <p:txBody>
          <a:bodyPr wrap="none" lIns="121917" tIns="60958" rIns="121917" bIns="60958"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514350" indent="-1714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开放资源，随时随地，免费获取</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3"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linds(horizontal)">
                                      <p:cBhvr>
                                        <p:cTn id="13" dur="500"/>
                                        <p:tgtEl>
                                          <p:spTgt spid="2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linds(horizont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bldLvl="0" animBg="1"/>
      <p:bldP spid="28" grpId="0" bldLvl="0" animBg="1"/>
      <p:bldP spid="32"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18" name="直角三角形 17"/>
          <p:cNvSpPr/>
          <p:nvPr/>
        </p:nvSpPr>
        <p:spPr>
          <a:xfrm flipH="1" flipV="1">
            <a:off x="11125199" y="147545"/>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7" name="Oval 22"/>
          <p:cNvSpPr>
            <a:spLocks noChangeArrowheads="1"/>
          </p:cNvSpPr>
          <p:nvPr/>
        </p:nvSpPr>
        <p:spPr bwMode="auto">
          <a:xfrm>
            <a:off x="1172930" y="488779"/>
            <a:ext cx="1411393" cy="1393613"/>
          </a:xfrm>
          <a:prstGeom prst="ellipse">
            <a:avLst/>
          </a:prstGeom>
          <a:gradFill flip="none" rotWithShape="1">
            <a:gsLst>
              <a:gs pos="0">
                <a:schemeClr val="bg2">
                  <a:lumMod val="25000"/>
                  <a:tint val="66000"/>
                  <a:satMod val="160000"/>
                </a:schemeClr>
              </a:gs>
              <a:gs pos="35000">
                <a:schemeClr val="bg2">
                  <a:lumMod val="25000"/>
                  <a:tint val="44500"/>
                  <a:satMod val="160000"/>
                </a:schemeClr>
              </a:gs>
              <a:gs pos="75000">
                <a:schemeClr val="bg1"/>
              </a:gs>
            </a:gsLst>
            <a:lin ang="1800000" scaled="0"/>
            <a:tileRect/>
          </a:gradFill>
          <a:ln>
            <a:solidFill>
              <a:schemeClr val="bg1">
                <a:lumMod val="95000"/>
              </a:schemeClr>
            </a:solidFill>
          </a:ln>
          <a:effectLst>
            <a:outerShdw blurRad="393700" dist="215900" dir="2700000" sx="108000" sy="108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r>
              <a:rPr lang="zh-CN" altLang="en-US" sz="2400" b="1" dirty="0">
                <a:solidFill>
                  <a:schemeClr val="tx1"/>
                </a:solidFill>
                <a:latin typeface="微软雅黑" panose="020B0503020204020204" pitchFamily="34" charset="-122"/>
                <a:ea typeface="微软雅黑" panose="020B0503020204020204" pitchFamily="34" charset="-122"/>
              </a:rPr>
              <a:t>广泛文献来源</a:t>
            </a:r>
          </a:p>
        </p:txBody>
      </p:sp>
      <p:sp>
        <p:nvSpPr>
          <p:cNvPr id="8" name="Oval 22"/>
          <p:cNvSpPr>
            <a:spLocks noChangeArrowheads="1"/>
          </p:cNvSpPr>
          <p:nvPr/>
        </p:nvSpPr>
        <p:spPr bwMode="auto">
          <a:xfrm>
            <a:off x="1172930" y="2886791"/>
            <a:ext cx="1302980" cy="1302141"/>
          </a:xfrm>
          <a:prstGeom prst="ellipse">
            <a:avLst/>
          </a:prstGeom>
          <a:gradFill flip="none" rotWithShape="1">
            <a:gsLst>
              <a:gs pos="0">
                <a:schemeClr val="bg2">
                  <a:lumMod val="25000"/>
                  <a:tint val="66000"/>
                  <a:satMod val="160000"/>
                </a:schemeClr>
              </a:gs>
              <a:gs pos="35000">
                <a:schemeClr val="bg2">
                  <a:lumMod val="25000"/>
                  <a:tint val="44500"/>
                  <a:satMod val="160000"/>
                </a:schemeClr>
              </a:gs>
              <a:gs pos="75000">
                <a:schemeClr val="bg1"/>
              </a:gs>
            </a:gsLst>
            <a:lin ang="1800000" scaled="0"/>
            <a:tileRect/>
          </a:gradFill>
          <a:ln>
            <a:solidFill>
              <a:schemeClr val="bg1">
                <a:lumMod val="95000"/>
              </a:schemeClr>
            </a:solidFill>
          </a:ln>
          <a:effectLst>
            <a:outerShdw blurRad="393700" dist="215900" dir="2700000" sx="108000" sy="108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r>
              <a:rPr lang="zh-CN" altLang="en-US" sz="2400" b="1" dirty="0">
                <a:solidFill>
                  <a:srgbClr val="C00000"/>
                </a:solidFill>
                <a:latin typeface="微软雅黑" panose="020B0503020204020204" pitchFamily="34" charset="-122"/>
                <a:ea typeface="微软雅黑" panose="020B0503020204020204" pitchFamily="34" charset="-122"/>
              </a:rPr>
              <a:t>多种文献类型</a:t>
            </a:r>
          </a:p>
        </p:txBody>
      </p:sp>
      <p:sp>
        <p:nvSpPr>
          <p:cNvPr id="9" name="Oval 22"/>
          <p:cNvSpPr>
            <a:spLocks noChangeArrowheads="1"/>
          </p:cNvSpPr>
          <p:nvPr/>
        </p:nvSpPr>
        <p:spPr bwMode="auto">
          <a:xfrm>
            <a:off x="1172929" y="5165306"/>
            <a:ext cx="1302980" cy="1302141"/>
          </a:xfrm>
          <a:prstGeom prst="ellipse">
            <a:avLst/>
          </a:prstGeom>
          <a:gradFill flip="none" rotWithShape="1">
            <a:gsLst>
              <a:gs pos="0">
                <a:schemeClr val="bg2">
                  <a:lumMod val="25000"/>
                  <a:tint val="66000"/>
                  <a:satMod val="160000"/>
                </a:schemeClr>
              </a:gs>
              <a:gs pos="35000">
                <a:schemeClr val="bg2">
                  <a:lumMod val="25000"/>
                  <a:tint val="44500"/>
                  <a:satMod val="160000"/>
                </a:schemeClr>
              </a:gs>
              <a:gs pos="75000">
                <a:schemeClr val="bg1"/>
              </a:gs>
            </a:gsLst>
            <a:lin ang="1800000" scaled="0"/>
            <a:tileRect/>
          </a:gradFill>
          <a:ln>
            <a:solidFill>
              <a:schemeClr val="bg1">
                <a:lumMod val="95000"/>
              </a:schemeClr>
            </a:solidFill>
          </a:ln>
          <a:effectLst>
            <a:outerShdw blurRad="393700" dist="215900" dir="2700000" sx="108000" sy="108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r>
              <a:rPr lang="en-US" altLang="zh-CN" sz="2400" b="1" dirty="0">
                <a:solidFill>
                  <a:schemeClr val="tx1"/>
                </a:solidFill>
                <a:latin typeface="微软雅黑" panose="020B0503020204020204" pitchFamily="34" charset="-122"/>
                <a:ea typeface="微软雅黑" panose="020B0503020204020204" pitchFamily="34" charset="-122"/>
              </a:rPr>
              <a:t>40</a:t>
            </a:r>
            <a:r>
              <a:rPr lang="zh-CN" altLang="en-US" sz="2400" b="1" dirty="0">
                <a:solidFill>
                  <a:schemeClr val="tx1"/>
                </a:solidFill>
                <a:latin typeface="微软雅黑" panose="020B0503020204020204" pitchFamily="34" charset="-122"/>
                <a:ea typeface="微软雅黑" panose="020B0503020204020204" pitchFamily="34" charset="-122"/>
              </a:rPr>
              <a:t>多种语言</a:t>
            </a:r>
          </a:p>
        </p:txBody>
      </p:sp>
      <p:sp>
        <p:nvSpPr>
          <p:cNvPr id="10" name="圆角矩形 11"/>
          <p:cNvSpPr/>
          <p:nvPr/>
        </p:nvSpPr>
        <p:spPr>
          <a:xfrm>
            <a:off x="8784299" y="885241"/>
            <a:ext cx="2016224"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同行评议论文</a:t>
            </a:r>
          </a:p>
        </p:txBody>
      </p:sp>
      <p:sp>
        <p:nvSpPr>
          <p:cNvPr id="11" name="圆角矩形 11"/>
          <p:cNvSpPr/>
          <p:nvPr/>
        </p:nvSpPr>
        <p:spPr>
          <a:xfrm>
            <a:off x="8798092" y="5322617"/>
            <a:ext cx="2016224"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综述</a:t>
            </a:r>
          </a:p>
        </p:txBody>
      </p:sp>
      <p:sp>
        <p:nvSpPr>
          <p:cNvPr id="12" name="圆角矩形 11"/>
          <p:cNvSpPr/>
          <p:nvPr/>
        </p:nvSpPr>
        <p:spPr>
          <a:xfrm>
            <a:off x="3978387" y="5399209"/>
            <a:ext cx="2784309"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未公开发表的灰色文献</a:t>
            </a:r>
          </a:p>
        </p:txBody>
      </p:sp>
      <p:sp>
        <p:nvSpPr>
          <p:cNvPr id="13" name="圆角矩形 11"/>
          <p:cNvSpPr/>
          <p:nvPr/>
        </p:nvSpPr>
        <p:spPr>
          <a:xfrm>
            <a:off x="8784299" y="3103929"/>
            <a:ext cx="2016224"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会议论文</a:t>
            </a:r>
          </a:p>
        </p:txBody>
      </p:sp>
      <p:sp>
        <p:nvSpPr>
          <p:cNvPr id="14" name="圆角矩形 11"/>
          <p:cNvSpPr/>
          <p:nvPr/>
        </p:nvSpPr>
        <p:spPr>
          <a:xfrm>
            <a:off x="4362429" y="3142225"/>
            <a:ext cx="2016224"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学位论文</a:t>
            </a:r>
          </a:p>
        </p:txBody>
      </p:sp>
      <p:sp>
        <p:nvSpPr>
          <p:cNvPr id="15" name="圆角矩形 11"/>
          <p:cNvSpPr/>
          <p:nvPr/>
        </p:nvSpPr>
        <p:spPr>
          <a:xfrm>
            <a:off x="4362429" y="885241"/>
            <a:ext cx="2016224"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期刊论文</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par>
                          <p:cTn id="27" fill="hold">
                            <p:stCondLst>
                              <p:cond delay="500"/>
                            </p:stCondLst>
                            <p:childTnLst>
                              <p:par>
                                <p:cTn id="28" presetID="3" presetClass="entr" presetSubtype="1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par>
                          <p:cTn id="35" fill="hold">
                            <p:stCondLst>
                              <p:cond delay="1500"/>
                            </p:stCondLst>
                            <p:childTnLst>
                              <p:par>
                                <p:cTn id="36" presetID="3" presetClass="entr" presetSubtype="1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childTnLst>
                          </p:cTn>
                        </p:par>
                        <p:par>
                          <p:cTn id="39" fill="hold">
                            <p:stCondLst>
                              <p:cond delay="2000"/>
                            </p:stCondLst>
                            <p:childTnLst>
                              <p:par>
                                <p:cTn id="40" presetID="3" presetClass="entr" presetSubtype="1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par>
                          <p:cTn id="43" fill="hold">
                            <p:stCondLst>
                              <p:cond delay="2500"/>
                            </p:stCondLst>
                            <p:childTnLst>
                              <p:par>
                                <p:cTn id="44" presetID="3" presetClass="entr" presetSubtype="1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linds(horizont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18" name="直角三角形 17"/>
          <p:cNvSpPr/>
          <p:nvPr/>
        </p:nvSpPr>
        <p:spPr>
          <a:xfrm flipH="1" flipV="1">
            <a:off x="11125199" y="147545"/>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7" name="Oval 22"/>
          <p:cNvSpPr>
            <a:spLocks noChangeArrowheads="1"/>
          </p:cNvSpPr>
          <p:nvPr/>
        </p:nvSpPr>
        <p:spPr bwMode="auto">
          <a:xfrm>
            <a:off x="1172925" y="358758"/>
            <a:ext cx="1411393" cy="1393613"/>
          </a:xfrm>
          <a:prstGeom prst="ellipse">
            <a:avLst/>
          </a:prstGeom>
          <a:gradFill flip="none" rotWithShape="1">
            <a:gsLst>
              <a:gs pos="0">
                <a:schemeClr val="bg2">
                  <a:lumMod val="25000"/>
                  <a:tint val="66000"/>
                  <a:satMod val="160000"/>
                </a:schemeClr>
              </a:gs>
              <a:gs pos="35000">
                <a:schemeClr val="bg2">
                  <a:lumMod val="25000"/>
                  <a:tint val="44500"/>
                  <a:satMod val="160000"/>
                </a:schemeClr>
              </a:gs>
              <a:gs pos="75000">
                <a:schemeClr val="bg1"/>
              </a:gs>
            </a:gsLst>
            <a:lin ang="1800000" scaled="0"/>
            <a:tileRect/>
          </a:gradFill>
          <a:ln>
            <a:solidFill>
              <a:schemeClr val="bg1">
                <a:lumMod val="95000"/>
              </a:schemeClr>
            </a:solidFill>
          </a:ln>
          <a:effectLst>
            <a:outerShdw blurRad="393700" dist="215900" dir="2700000" sx="108000" sy="108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r>
              <a:rPr lang="zh-CN" altLang="en-US" sz="2400" b="1" dirty="0">
                <a:solidFill>
                  <a:schemeClr val="tx1"/>
                </a:solidFill>
                <a:latin typeface="微软雅黑" panose="020B0503020204020204" pitchFamily="34" charset="-122"/>
                <a:ea typeface="微软雅黑" panose="020B0503020204020204" pitchFamily="34" charset="-122"/>
              </a:rPr>
              <a:t>广泛文献来源</a:t>
            </a:r>
          </a:p>
        </p:txBody>
      </p:sp>
      <p:sp>
        <p:nvSpPr>
          <p:cNvPr id="8" name="Oval 22"/>
          <p:cNvSpPr>
            <a:spLocks noChangeArrowheads="1"/>
          </p:cNvSpPr>
          <p:nvPr/>
        </p:nvSpPr>
        <p:spPr bwMode="auto">
          <a:xfrm>
            <a:off x="1227133" y="2276872"/>
            <a:ext cx="1302980" cy="1302141"/>
          </a:xfrm>
          <a:prstGeom prst="ellipse">
            <a:avLst/>
          </a:prstGeom>
          <a:gradFill flip="none" rotWithShape="1">
            <a:gsLst>
              <a:gs pos="0">
                <a:schemeClr val="bg2">
                  <a:lumMod val="25000"/>
                  <a:tint val="66000"/>
                  <a:satMod val="160000"/>
                </a:schemeClr>
              </a:gs>
              <a:gs pos="35000">
                <a:schemeClr val="bg2">
                  <a:lumMod val="25000"/>
                  <a:tint val="44500"/>
                  <a:satMod val="160000"/>
                </a:schemeClr>
              </a:gs>
              <a:gs pos="75000">
                <a:schemeClr val="bg1"/>
              </a:gs>
            </a:gsLst>
            <a:lin ang="1800000" scaled="0"/>
            <a:tileRect/>
          </a:gradFill>
          <a:ln>
            <a:solidFill>
              <a:schemeClr val="bg1">
                <a:lumMod val="95000"/>
              </a:schemeClr>
            </a:solidFill>
          </a:ln>
          <a:effectLst>
            <a:outerShdw blurRad="393700" dist="215900" dir="2700000" sx="108000" sy="108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r>
              <a:rPr lang="zh-CN" altLang="en-US" sz="2400" b="1" dirty="0">
                <a:solidFill>
                  <a:schemeClr val="tx1"/>
                </a:solidFill>
                <a:latin typeface="微软雅黑" panose="020B0503020204020204" pitchFamily="34" charset="-122"/>
                <a:ea typeface="微软雅黑" panose="020B0503020204020204" pitchFamily="34" charset="-122"/>
              </a:rPr>
              <a:t>多种文献类型</a:t>
            </a:r>
          </a:p>
        </p:txBody>
      </p:sp>
      <p:sp>
        <p:nvSpPr>
          <p:cNvPr id="9" name="Oval 22"/>
          <p:cNvSpPr>
            <a:spLocks noChangeArrowheads="1"/>
          </p:cNvSpPr>
          <p:nvPr/>
        </p:nvSpPr>
        <p:spPr bwMode="auto">
          <a:xfrm>
            <a:off x="1172925" y="4454560"/>
            <a:ext cx="1302980" cy="1302141"/>
          </a:xfrm>
          <a:prstGeom prst="ellipse">
            <a:avLst/>
          </a:prstGeom>
          <a:gradFill flip="none" rotWithShape="1">
            <a:gsLst>
              <a:gs pos="0">
                <a:schemeClr val="bg2">
                  <a:lumMod val="25000"/>
                  <a:tint val="66000"/>
                  <a:satMod val="160000"/>
                </a:schemeClr>
              </a:gs>
              <a:gs pos="35000">
                <a:schemeClr val="bg2">
                  <a:lumMod val="25000"/>
                  <a:tint val="44500"/>
                  <a:satMod val="160000"/>
                </a:schemeClr>
              </a:gs>
              <a:gs pos="75000">
                <a:schemeClr val="bg1"/>
              </a:gs>
            </a:gsLst>
            <a:lin ang="1800000" scaled="0"/>
            <a:tileRect/>
          </a:gradFill>
          <a:ln>
            <a:solidFill>
              <a:schemeClr val="bg1">
                <a:lumMod val="95000"/>
              </a:schemeClr>
            </a:solidFill>
          </a:ln>
          <a:effectLst>
            <a:outerShdw blurRad="393700" dist="215900" dir="2700000" sx="108000" sy="108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r>
              <a:rPr lang="en-US" altLang="zh-CN" sz="2400" b="1" dirty="0">
                <a:solidFill>
                  <a:srgbClr val="C00000"/>
                </a:solidFill>
                <a:latin typeface="微软雅黑" panose="020B0503020204020204" pitchFamily="34" charset="-122"/>
                <a:ea typeface="微软雅黑" panose="020B0503020204020204" pitchFamily="34" charset="-122"/>
              </a:rPr>
              <a:t>40</a:t>
            </a:r>
            <a:r>
              <a:rPr lang="zh-CN" altLang="en-US" sz="2400" b="1" dirty="0">
                <a:solidFill>
                  <a:srgbClr val="C00000"/>
                </a:solidFill>
                <a:latin typeface="微软雅黑" panose="020B0503020204020204" pitchFamily="34" charset="-122"/>
                <a:ea typeface="微软雅黑" panose="020B0503020204020204" pitchFamily="34" charset="-122"/>
              </a:rPr>
              <a:t>多种语言</a:t>
            </a:r>
          </a:p>
        </p:txBody>
      </p:sp>
      <p:sp>
        <p:nvSpPr>
          <p:cNvPr id="12" name="圆角矩形 11"/>
          <p:cNvSpPr/>
          <p:nvPr/>
        </p:nvSpPr>
        <p:spPr>
          <a:xfrm>
            <a:off x="4429968" y="4677139"/>
            <a:ext cx="2016224"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日语</a:t>
            </a:r>
          </a:p>
        </p:txBody>
      </p:sp>
      <p:sp>
        <p:nvSpPr>
          <p:cNvPr id="13" name="圆角矩形 11"/>
          <p:cNvSpPr/>
          <p:nvPr/>
        </p:nvSpPr>
        <p:spPr>
          <a:xfrm>
            <a:off x="8400256" y="4677139"/>
            <a:ext cx="2016224"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韩语</a:t>
            </a:r>
          </a:p>
        </p:txBody>
      </p:sp>
      <p:sp>
        <p:nvSpPr>
          <p:cNvPr id="14" name="圆角矩形 11"/>
          <p:cNvSpPr/>
          <p:nvPr/>
        </p:nvSpPr>
        <p:spPr>
          <a:xfrm>
            <a:off x="4464728" y="2627599"/>
            <a:ext cx="2016224"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俄语</a:t>
            </a:r>
          </a:p>
        </p:txBody>
      </p:sp>
      <p:sp>
        <p:nvSpPr>
          <p:cNvPr id="15" name="圆角矩形 11"/>
          <p:cNvSpPr/>
          <p:nvPr/>
        </p:nvSpPr>
        <p:spPr>
          <a:xfrm>
            <a:off x="8400256" y="2591553"/>
            <a:ext cx="2016224"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法语</a:t>
            </a:r>
          </a:p>
        </p:txBody>
      </p:sp>
      <p:sp>
        <p:nvSpPr>
          <p:cNvPr id="11" name="圆角矩形 11"/>
          <p:cNvSpPr/>
          <p:nvPr/>
        </p:nvSpPr>
        <p:spPr>
          <a:xfrm>
            <a:off x="4464728" y="650640"/>
            <a:ext cx="2016224"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中文</a:t>
            </a:r>
          </a:p>
        </p:txBody>
      </p:sp>
      <p:sp>
        <p:nvSpPr>
          <p:cNvPr id="16" name="圆角矩形 11"/>
          <p:cNvSpPr/>
          <p:nvPr/>
        </p:nvSpPr>
        <p:spPr>
          <a:xfrm>
            <a:off x="8413647" y="650640"/>
            <a:ext cx="2016224" cy="60068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1218565" eaLnBrk="0" fontAlgn="base" hangingPunct="0">
              <a:spcBef>
                <a:spcPct val="0"/>
              </a:spcBef>
              <a:spcAft>
                <a:spcPct val="0"/>
              </a:spcAft>
              <a:defRPr/>
            </a:pPr>
            <a:r>
              <a:rPr lang="zh-CN" altLang="en-US" sz="1900" b="1" noProof="1">
                <a:solidFill>
                  <a:srgbClr val="FFFFFF"/>
                </a:solidFill>
                <a:latin typeface="微软雅黑" panose="020B0503020204020204" pitchFamily="34" charset="-122"/>
                <a:ea typeface="微软雅黑" panose="020B0503020204020204" pitchFamily="34" charset="-122"/>
                <a:cs typeface="+mn-ea"/>
              </a:rPr>
              <a:t>英文</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par>
                          <p:cTn id="27" fill="hold">
                            <p:stCondLst>
                              <p:cond delay="500"/>
                            </p:stCondLst>
                            <p:childTnLst>
                              <p:par>
                                <p:cTn id="28" presetID="3" presetClass="entr" presetSubtype="1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linds(horizontal)">
                                      <p:cBhvr>
                                        <p:cTn id="30" dur="500"/>
                                        <p:tgtEl>
                                          <p:spTgt spid="16"/>
                                        </p:tgtEl>
                                      </p:cBhvr>
                                    </p:animEffect>
                                  </p:child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par>
                          <p:cTn id="35" fill="hold">
                            <p:stCondLst>
                              <p:cond delay="1500"/>
                            </p:stCondLst>
                            <p:childTnLst>
                              <p:par>
                                <p:cTn id="36" presetID="3" presetClass="entr" presetSubtype="1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linds(horizontal)">
                                      <p:cBhvr>
                                        <p:cTn id="38" dur="500"/>
                                        <p:tgtEl>
                                          <p:spTgt spid="15"/>
                                        </p:tgtEl>
                                      </p:cBhvr>
                                    </p:animEffect>
                                  </p:childTnLst>
                                </p:cTn>
                              </p:par>
                            </p:childTnLst>
                          </p:cTn>
                        </p:par>
                        <p:par>
                          <p:cTn id="39" fill="hold">
                            <p:stCondLst>
                              <p:cond delay="2000"/>
                            </p:stCondLst>
                            <p:childTnLst>
                              <p:par>
                                <p:cTn id="40" presetID="3" presetClass="entr" presetSubtype="1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par>
                          <p:cTn id="43" fill="hold">
                            <p:stCondLst>
                              <p:cond delay="2500"/>
                            </p:stCondLst>
                            <p:childTnLst>
                              <p:par>
                                <p:cTn id="44" presetID="3" presetClass="entr" presetSubtype="1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2" grpId="0" bldLvl="0" animBg="1"/>
      <p:bldP spid="13" grpId="0" bldLvl="0" animBg="1"/>
      <p:bldP spid="14" grpId="0" bldLvl="0" animBg="1"/>
      <p:bldP spid="15" grpId="0" bldLvl="0" animBg="1"/>
      <p:bldP spid="11" grpId="0" bldLvl="0" animBg="1"/>
      <p:bldP spid="16"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436728" y="799814"/>
            <a:ext cx="11532359" cy="5962650"/>
          </a:xfrm>
          <a:prstGeom prst="rect">
            <a:avLst/>
          </a:prstGeom>
          <a:noFill/>
          <a:ln w="9525">
            <a:noFill/>
            <a:miter lim="800000"/>
            <a:headEnd/>
            <a:tailEnd/>
          </a:ln>
        </p:spPr>
      </p:pic>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24" name="原创设计师QQ598969553        _9"/>
          <p:cNvSpPr txBox="1"/>
          <p:nvPr/>
        </p:nvSpPr>
        <p:spPr>
          <a:xfrm>
            <a:off x="1323108" y="176701"/>
            <a:ext cx="2669956" cy="538605"/>
          </a:xfrm>
          <a:prstGeom prst="rect">
            <a:avLst/>
          </a:prstGeom>
          <a:noFill/>
        </p:spPr>
        <p:txBody>
          <a:bodyPr wrap="none" lIns="121917" tIns="60958" rIns="121917" bIns="60958" rtlCol="0">
            <a:spAutoFit/>
          </a:bodyPr>
          <a:lstStyle/>
          <a:p>
            <a:r>
              <a:rPr lang="zh-CN" altLang="en-US" sz="2700" b="1" dirty="0">
                <a:solidFill>
                  <a:schemeClr val="tx1">
                    <a:lumMod val="75000"/>
                    <a:lumOff val="25000"/>
                  </a:schemeClr>
                </a:solidFill>
                <a:latin typeface="微软雅黑" panose="020B0503020204020204" pitchFamily="34" charset="-122"/>
                <a:ea typeface="微软雅黑" panose="020B0503020204020204" pitchFamily="34" charset="-122"/>
              </a:rPr>
              <a:t>精确的检索结果</a:t>
            </a:r>
          </a:p>
        </p:txBody>
      </p:sp>
      <p:sp>
        <p:nvSpPr>
          <p:cNvPr id="2" name="矩形 1"/>
          <p:cNvSpPr/>
          <p:nvPr/>
        </p:nvSpPr>
        <p:spPr>
          <a:xfrm>
            <a:off x="10686197" y="1877660"/>
            <a:ext cx="805216" cy="34212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n>
                <a:solidFill>
                  <a:srgbClr val="C00000"/>
                </a:solidFill>
              </a:ln>
              <a:noFill/>
            </a:endParaRPr>
          </a:p>
        </p:txBody>
      </p:sp>
      <p:sp>
        <p:nvSpPr>
          <p:cNvPr id="25" name="圆角矩形标注 8"/>
          <p:cNvSpPr/>
          <p:nvPr/>
        </p:nvSpPr>
        <p:spPr>
          <a:xfrm>
            <a:off x="7997588" y="2551470"/>
            <a:ext cx="2862781" cy="867838"/>
          </a:xfrm>
          <a:prstGeom prst="wedgeRoundRectCallout">
            <a:avLst>
              <a:gd name="adj1" fmla="val 46322"/>
              <a:gd name="adj2" fmla="val -76134"/>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l">
              <a:defRPr/>
            </a:pPr>
            <a:r>
              <a:rPr lang="zh-CN" altLang="en-US" sz="20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被引用次数、作者、</a:t>
            </a:r>
          </a:p>
          <a:p>
            <a:pPr algn="l">
              <a:defRPr/>
            </a:pPr>
            <a:r>
              <a:rPr lang="zh-CN" altLang="en-US" sz="20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发表刊物</a:t>
            </a:r>
          </a:p>
        </p:txBody>
      </p:sp>
      <p:grpSp>
        <p:nvGrpSpPr>
          <p:cNvPr id="21" name="组合 2"/>
          <p:cNvGrpSpPr/>
          <p:nvPr/>
        </p:nvGrpSpPr>
        <p:grpSpPr>
          <a:xfrm>
            <a:off x="284838" y="0"/>
            <a:ext cx="1012268" cy="965260"/>
            <a:chOff x="1385458" y="991717"/>
            <a:chExt cx="4603751" cy="4389967"/>
          </a:xfrm>
        </p:grpSpPr>
        <p:grpSp>
          <p:nvGrpSpPr>
            <p:cNvPr id="22" name="组合 4"/>
            <p:cNvGrpSpPr/>
            <p:nvPr/>
          </p:nvGrpSpPr>
          <p:grpSpPr>
            <a:xfrm>
              <a:off x="1385458" y="991717"/>
              <a:ext cx="4603751" cy="4389967"/>
              <a:chOff x="1039093" y="743787"/>
              <a:chExt cx="3452813" cy="3292475"/>
            </a:xfrm>
          </p:grpSpPr>
          <p:sp>
            <p:nvSpPr>
              <p:cNvPr id="26"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27"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28"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29"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0"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23"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02</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heel(1)">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p:cNvSpPr/>
          <p:nvPr/>
        </p:nvSpPr>
        <p:spPr>
          <a:xfrm>
            <a:off x="952546" y="617686"/>
            <a:ext cx="4734321" cy="584775"/>
          </a:xfrm>
          <a:prstGeom prst="rect">
            <a:avLst/>
          </a:prstGeom>
        </p:spPr>
        <p:txBody>
          <a:bodyPr wrap="square">
            <a:spAutoFit/>
          </a:bodyPr>
          <a:lstStyle/>
          <a:p>
            <a:pPr algn="ctr" fontAlgn="auto">
              <a:spcBef>
                <a:spcPts val="0"/>
              </a:spcBef>
              <a:spcAft>
                <a:spcPts val="0"/>
              </a:spcAft>
              <a:defRPr/>
            </a:pPr>
            <a:r>
              <a:rPr lang="en-US" altLang="zh-CN" sz="3200" b="1" dirty="0" err="1">
                <a:solidFill>
                  <a:schemeClr val="tx1">
                    <a:lumMod val="85000"/>
                    <a:lumOff val="15000"/>
                  </a:schemeClr>
                </a:solidFill>
                <a:latin typeface="微软雅黑" panose="020B0503020204020204" pitchFamily="34" charset="-122"/>
                <a:ea typeface="微软雅黑" panose="020B0503020204020204" pitchFamily="34" charset="-122"/>
              </a:rPr>
              <a:t>SpiScholar</a:t>
            </a:r>
            <a:r>
              <a:rPr lang="zh-CN" altLang="en-US" sz="3200" b="1" spc="300" dirty="0">
                <a:solidFill>
                  <a:srgbClr val="333333"/>
                </a:solidFill>
                <a:latin typeface="微软雅黑" panose="020B0503020204020204" pitchFamily="34" charset="-122"/>
                <a:ea typeface="微软雅黑" panose="020B0503020204020204" pitchFamily="34" charset="-122"/>
                <a:cs typeface="+mn-ea"/>
                <a:sym typeface="+mn-lt"/>
              </a:rPr>
              <a:t>简介</a:t>
            </a:r>
          </a:p>
        </p:txBody>
      </p:sp>
      <p:sp>
        <p:nvSpPr>
          <p:cNvPr id="57" name="Rectángulo 12"/>
          <p:cNvSpPr/>
          <p:nvPr/>
        </p:nvSpPr>
        <p:spPr>
          <a:xfrm>
            <a:off x="289169" y="1758504"/>
            <a:ext cx="4064400" cy="411480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矩形 57"/>
          <p:cNvSpPr/>
          <p:nvPr/>
        </p:nvSpPr>
        <p:spPr>
          <a:xfrm>
            <a:off x="4544704" y="2032437"/>
            <a:ext cx="7647296" cy="2308324"/>
          </a:xfrm>
          <a:prstGeom prst="rect">
            <a:avLst/>
          </a:prstGeom>
        </p:spPr>
        <p:txBody>
          <a:bodyPr wrap="square">
            <a:spAutoFit/>
          </a:bodyPr>
          <a:lstStyle/>
          <a:p>
            <a:pPr>
              <a:lnSpc>
                <a:spcPct val="150000"/>
              </a:lnSpc>
            </a:pPr>
            <a:r>
              <a:rPr lang="en-US" altLang="zh-CN" sz="2400" dirty="0" err="1">
                <a:solidFill>
                  <a:srgbClr val="002060"/>
                </a:solidFill>
                <a:latin typeface="微软雅黑" panose="020B0503020204020204" pitchFamily="34" charset="-122"/>
                <a:ea typeface="微软雅黑" panose="020B0503020204020204" pitchFamily="34" charset="-122"/>
              </a:rPr>
              <a:t>Spischolar</a:t>
            </a:r>
            <a:r>
              <a:rPr lang="zh-CN" altLang="en-US" sz="2400" dirty="0">
                <a:solidFill>
                  <a:srgbClr val="002060"/>
                </a:solidFill>
                <a:latin typeface="微软雅黑" panose="020B0503020204020204" pitchFamily="34" charset="-122"/>
                <a:ea typeface="微软雅黑" panose="020B0503020204020204" pitchFamily="34" charset="-122"/>
              </a:rPr>
              <a:t>是集期刊与文献为一体的一站式检索平台。将主流的</a:t>
            </a:r>
            <a:r>
              <a:rPr lang="zh-CN" altLang="en-US" sz="2400" dirty="0">
                <a:solidFill>
                  <a:srgbClr val="FF0000"/>
                </a:solidFill>
                <a:latin typeface="微软雅黑" panose="020B0503020204020204" pitchFamily="34" charset="-122"/>
                <a:ea typeface="微软雅黑" panose="020B0503020204020204" pitchFamily="34" charset="-122"/>
              </a:rPr>
              <a:t>期刊评价体系</a:t>
            </a:r>
            <a:r>
              <a:rPr lang="zh-CN" altLang="en-US" sz="2400" dirty="0">
                <a:solidFill>
                  <a:srgbClr val="002060"/>
                </a:solidFill>
                <a:latin typeface="微软雅黑" panose="020B0503020204020204" pitchFamily="34" charset="-122"/>
                <a:ea typeface="微软雅黑" panose="020B0503020204020204" pitchFamily="34" charset="-122"/>
              </a:rPr>
              <a:t>关联到期刊资源，实现不同类型学术资源之间的无缝链接，从而有针对性的</a:t>
            </a:r>
            <a:r>
              <a:rPr lang="zh-CN" altLang="en-US" sz="2400" dirty="0">
                <a:solidFill>
                  <a:srgbClr val="FF0000"/>
                </a:solidFill>
                <a:latin typeface="微软雅黑" panose="020B0503020204020204" pitchFamily="34" charset="-122"/>
                <a:ea typeface="微软雅黑" panose="020B0503020204020204" pitchFamily="34" charset="-122"/>
              </a:rPr>
              <a:t>获取期刊论文和了解学术期刊影响力。</a:t>
            </a:r>
          </a:p>
        </p:txBody>
      </p:sp>
      <p:grpSp>
        <p:nvGrpSpPr>
          <p:cNvPr id="13" name="组合 2"/>
          <p:cNvGrpSpPr/>
          <p:nvPr/>
        </p:nvGrpSpPr>
        <p:grpSpPr>
          <a:xfrm>
            <a:off x="626032" y="482964"/>
            <a:ext cx="1012268" cy="965260"/>
            <a:chOff x="1385458" y="991717"/>
            <a:chExt cx="4603751" cy="4389967"/>
          </a:xfrm>
        </p:grpSpPr>
        <p:grpSp>
          <p:nvGrpSpPr>
            <p:cNvPr id="14" name="组合 4"/>
            <p:cNvGrpSpPr/>
            <p:nvPr/>
          </p:nvGrpSpPr>
          <p:grpSpPr>
            <a:xfrm>
              <a:off x="1385458" y="991717"/>
              <a:ext cx="4603751" cy="4389967"/>
              <a:chOff x="1039093" y="743787"/>
              <a:chExt cx="3452813" cy="3292475"/>
            </a:xfrm>
          </p:grpSpPr>
          <p:sp>
            <p:nvSpPr>
              <p:cNvPr id="16"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7"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8"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9"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20"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15"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01</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1000" fill="hold"/>
                                        <p:tgtEl>
                                          <p:spTgt spid="58"/>
                                        </p:tgtEl>
                                        <p:attrNameLst>
                                          <p:attrName>ppt_w</p:attrName>
                                        </p:attrNameLst>
                                      </p:cBhvr>
                                      <p:tavLst>
                                        <p:tav tm="0">
                                          <p:val>
                                            <p:fltVal val="0"/>
                                          </p:val>
                                        </p:tav>
                                        <p:tav tm="100000">
                                          <p:val>
                                            <p:strVal val="#ppt_w"/>
                                          </p:val>
                                        </p:tav>
                                      </p:tavLst>
                                    </p:anim>
                                    <p:anim calcmode="lin" valueType="num">
                                      <p:cBhvr>
                                        <p:cTn id="13" dur="1000" fill="hold"/>
                                        <p:tgtEl>
                                          <p:spTgt spid="58"/>
                                        </p:tgtEl>
                                        <p:attrNameLst>
                                          <p:attrName>ppt_h</p:attrName>
                                        </p:attrNameLst>
                                      </p:cBhvr>
                                      <p:tavLst>
                                        <p:tav tm="0">
                                          <p:val>
                                            <p:fltVal val="0"/>
                                          </p:val>
                                        </p:tav>
                                        <p:tav tm="100000">
                                          <p:val>
                                            <p:strVal val="#ppt_h"/>
                                          </p:val>
                                        </p:tav>
                                      </p:tavLst>
                                    </p:anim>
                                    <p:animEffect transition="in" filter="fade">
                                      <p:cBhvr>
                                        <p:cTn id="14"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382137" y="444973"/>
            <a:ext cx="11532359" cy="5962650"/>
          </a:xfrm>
          <a:prstGeom prst="rect">
            <a:avLst/>
          </a:prstGeom>
          <a:noFill/>
          <a:ln w="9525">
            <a:noFill/>
            <a:miter lim="800000"/>
            <a:headEnd/>
            <a:tailEnd/>
          </a:ln>
        </p:spPr>
      </p:pic>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pic>
        <p:nvPicPr>
          <p:cNvPr id="12290" name="Picture 2"/>
          <p:cNvPicPr>
            <a:picLocks noChangeAspect="1" noChangeArrowheads="1"/>
          </p:cNvPicPr>
          <p:nvPr/>
        </p:nvPicPr>
        <p:blipFill>
          <a:blip r:embed="rId3" cstate="print"/>
          <a:srcRect/>
          <a:stretch>
            <a:fillRect/>
          </a:stretch>
        </p:blipFill>
        <p:spPr bwMode="auto">
          <a:xfrm>
            <a:off x="873458" y="538163"/>
            <a:ext cx="7042884" cy="4129371"/>
          </a:xfrm>
          <a:prstGeom prst="rect">
            <a:avLst/>
          </a:prstGeom>
          <a:noFill/>
          <a:ln w="9525">
            <a:noFill/>
            <a:miter lim="800000"/>
            <a:headEnd/>
            <a:tailEnd/>
          </a:ln>
        </p:spPr>
      </p:pic>
      <p:sp>
        <p:nvSpPr>
          <p:cNvPr id="7" name="矩形 6"/>
          <p:cNvSpPr/>
          <p:nvPr/>
        </p:nvSpPr>
        <p:spPr>
          <a:xfrm>
            <a:off x="7670042" y="532263"/>
            <a:ext cx="272955" cy="50496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655093" y="218368"/>
            <a:ext cx="11095629" cy="63103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4" name="Text Box 3"/>
          <p:cNvSpPr txBox="1">
            <a:spLocks noChangeArrowheads="1"/>
          </p:cNvSpPr>
          <p:nvPr/>
        </p:nvSpPr>
        <p:spPr bwMode="auto">
          <a:xfrm>
            <a:off x="6096001" y="949589"/>
            <a:ext cx="5925641" cy="477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p>
            <a:r>
              <a:rPr lang="zh-CN" altLang="en-US" sz="1900" b="1" dirty="0">
                <a:solidFill>
                  <a:srgbClr val="5791CD"/>
                </a:solidFill>
                <a:latin typeface="微软雅黑" panose="020B0503020204020204" pitchFamily="34" charset="-122"/>
                <a:ea typeface="微软雅黑" panose="020B0503020204020204" pitchFamily="34" charset="-122"/>
                <a:sym typeface="Arial" panose="020B0604020202020204" pitchFamily="34" charset="0"/>
              </a:rPr>
              <a:t>布尔逻辑运算符</a:t>
            </a:r>
          </a:p>
          <a:p>
            <a:endParaRPr lang="zh-CN" altLang="en-US" sz="1900"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endParaRPr>
          </a:p>
          <a:p>
            <a:r>
              <a:rPr lang="zh-CN" altLang="en-US" sz="1900"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900" dirty="0">
                <a:solidFill>
                  <a:schemeClr val="bg2">
                    <a:lumMod val="25000"/>
                  </a:schemeClr>
                </a:solidFill>
                <a:latin typeface="微软雅黑" panose="020B0503020204020204" pitchFamily="34" charset="-122"/>
                <a:ea typeface="微软雅黑" panose="020B0503020204020204" pitchFamily="34" charset="-122"/>
              </a:rPr>
              <a:t>intitle/标题：如 [intitle:</a:t>
            </a:r>
            <a:r>
              <a:rPr lang="zh-CN" altLang="en-US" sz="1900"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rPr>
              <a:t>polymer composites</a:t>
            </a:r>
            <a:r>
              <a:rPr lang="zh-CN" altLang="en-US" sz="1900" dirty="0">
                <a:solidFill>
                  <a:schemeClr val="bg2">
                    <a:lumMod val="25000"/>
                  </a:schemeClr>
                </a:solidFill>
                <a:latin typeface="微软雅黑" panose="020B0503020204020204" pitchFamily="34" charset="-122"/>
                <a:ea typeface="微软雅黑" panose="020B0503020204020204" pitchFamily="34" charset="-122"/>
              </a:rPr>
              <a:t> </a:t>
            </a:r>
            <a:r>
              <a:rPr lang="zh-CN" altLang="en-US" sz="1900"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900" dirty="0">
                <a:solidFill>
                  <a:schemeClr val="bg2">
                    <a:lumMod val="25000"/>
                  </a:schemeClr>
                </a:solidFill>
                <a:latin typeface="微软雅黑" panose="020B0503020204020204" pitchFamily="34" charset="-122"/>
                <a:ea typeface="微软雅黑" panose="020B0503020204020204" pitchFamily="34" charset="-122"/>
              </a:rPr>
              <a:t>;</a:t>
            </a:r>
          </a:p>
          <a:p>
            <a:endParaRPr lang="en-US" altLang="zh-CN" sz="1900" dirty="0">
              <a:solidFill>
                <a:schemeClr val="bg2">
                  <a:lumMod val="25000"/>
                </a:schemeClr>
              </a:solidFill>
              <a:latin typeface="微软雅黑" panose="020B0503020204020204" pitchFamily="34" charset="-122"/>
              <a:ea typeface="微软雅黑" panose="020B0503020204020204" pitchFamily="34" charset="-122"/>
            </a:endParaRPr>
          </a:p>
          <a:p>
            <a:r>
              <a:rPr lang="zh-CN" altLang="en-US" sz="1900" dirty="0">
                <a:solidFill>
                  <a:schemeClr val="bg2">
                    <a:lumMod val="25000"/>
                  </a:schemeClr>
                </a:solidFill>
                <a:latin typeface="微软雅黑" panose="020B0503020204020204" pitchFamily="34" charset="-122"/>
                <a:ea typeface="微软雅黑" panose="020B0503020204020204" pitchFamily="34" charset="-122"/>
              </a:rPr>
              <a:t>“author/作者：如 [作者:邱均平] </a:t>
            </a:r>
            <a:r>
              <a:rPr lang="en-US" altLang="zh-CN" sz="1900" dirty="0">
                <a:solidFill>
                  <a:schemeClr val="bg2">
                    <a:lumMod val="25000"/>
                  </a:schemeClr>
                </a:solidFill>
                <a:latin typeface="微软雅黑" panose="020B0503020204020204" pitchFamily="34" charset="-122"/>
                <a:ea typeface="微软雅黑" panose="020B0503020204020204" pitchFamily="34" charset="-122"/>
              </a:rPr>
              <a:t>;</a:t>
            </a:r>
          </a:p>
          <a:p>
            <a:endParaRPr lang="en-US" altLang="zh-CN" sz="1900" dirty="0">
              <a:solidFill>
                <a:schemeClr val="bg2">
                  <a:lumMod val="25000"/>
                </a:schemeClr>
              </a:solidFill>
              <a:latin typeface="微软雅黑" panose="020B0503020204020204" pitchFamily="34" charset="-122"/>
              <a:ea typeface="微软雅黑" panose="020B0503020204020204" pitchFamily="34" charset="-122"/>
            </a:endParaRPr>
          </a:p>
          <a:p>
            <a:r>
              <a:rPr lang="zh-CN" altLang="en-US" sz="1900"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1900" dirty="0">
                <a:solidFill>
                  <a:srgbClr val="FF0000"/>
                </a:solidFill>
                <a:latin typeface="微软雅黑" panose="020B0503020204020204" pitchFamily="34" charset="-122"/>
                <a:ea typeface="微软雅黑" panose="020B0503020204020204" pitchFamily="34" charset="-122"/>
              </a:rPr>
              <a:t>+</a:t>
            </a:r>
            <a:r>
              <a:rPr lang="zh-CN" altLang="en-US" sz="1900"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900" dirty="0">
                <a:solidFill>
                  <a:schemeClr val="bg2">
                    <a:lumMod val="25000"/>
                  </a:schemeClr>
                </a:solidFill>
                <a:latin typeface="微软雅黑" panose="020B0503020204020204" pitchFamily="34" charset="-122"/>
                <a:ea typeface="微软雅黑" panose="020B0503020204020204" pitchFamily="34" charset="-122"/>
              </a:rPr>
              <a:t> </a:t>
            </a:r>
            <a:r>
              <a:rPr lang="en-US" altLang="zh-CN" sz="1900" dirty="0">
                <a:solidFill>
                  <a:schemeClr val="bg2">
                    <a:lumMod val="25000"/>
                  </a:schemeClr>
                </a:solidFill>
                <a:latin typeface="微软雅黑" panose="020B0503020204020204" pitchFamily="34" charset="-122"/>
                <a:ea typeface="微软雅黑" panose="020B0503020204020204" pitchFamily="34" charset="-122"/>
              </a:rPr>
              <a:t>: </a:t>
            </a:r>
            <a:r>
              <a:rPr lang="zh-CN" altLang="en-US" sz="1900" dirty="0">
                <a:solidFill>
                  <a:schemeClr val="bg2">
                    <a:lumMod val="25000"/>
                  </a:schemeClr>
                </a:solidFill>
                <a:latin typeface="微软雅黑" panose="020B0503020204020204" pitchFamily="34" charset="-122"/>
                <a:ea typeface="微软雅黑" panose="020B0503020204020204" pitchFamily="34" charset="-122"/>
              </a:rPr>
              <a:t>逻辑与，要求搜索结果同时含查询词;</a:t>
            </a:r>
          </a:p>
          <a:p>
            <a:endParaRPr lang="zh-CN" altLang="en-US" sz="1900" dirty="0">
              <a:solidFill>
                <a:schemeClr val="bg2">
                  <a:lumMod val="25000"/>
                </a:schemeClr>
              </a:solidFill>
              <a:latin typeface="微软雅黑" panose="020B0503020204020204" pitchFamily="34" charset="-122"/>
              <a:ea typeface="微软雅黑" panose="020B0503020204020204" pitchFamily="34" charset="-122"/>
            </a:endParaRPr>
          </a:p>
          <a:p>
            <a:r>
              <a:rPr lang="zh-CN" altLang="en-US" sz="1900"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1900" b="1" dirty="0">
                <a:solidFill>
                  <a:srgbClr val="FF0000"/>
                </a:solidFill>
                <a:latin typeface="微软雅黑" panose="020B0503020204020204" pitchFamily="34" charset="-122"/>
                <a:ea typeface="微软雅黑" panose="020B0503020204020204" pitchFamily="34" charset="-122"/>
              </a:rPr>
              <a:t>-</a:t>
            </a:r>
            <a:r>
              <a:rPr lang="zh-CN" altLang="en-US" sz="1900"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900" dirty="0">
                <a:solidFill>
                  <a:schemeClr val="bg2">
                    <a:lumMod val="25000"/>
                  </a:schemeClr>
                </a:solidFill>
                <a:latin typeface="微软雅黑" panose="020B0503020204020204" pitchFamily="34" charset="-122"/>
                <a:ea typeface="微软雅黑" panose="020B0503020204020204" pitchFamily="34" charset="-122"/>
              </a:rPr>
              <a:t>  </a:t>
            </a:r>
            <a:r>
              <a:rPr lang="en-US" altLang="zh-CN" sz="1900" dirty="0">
                <a:solidFill>
                  <a:schemeClr val="bg2">
                    <a:lumMod val="25000"/>
                  </a:schemeClr>
                </a:solidFill>
                <a:latin typeface="微软雅黑" panose="020B0503020204020204" pitchFamily="34" charset="-122"/>
                <a:ea typeface="微软雅黑" panose="020B0503020204020204" pitchFamily="34" charset="-122"/>
              </a:rPr>
              <a:t>: </a:t>
            </a:r>
            <a:r>
              <a:rPr lang="zh-CN" altLang="en-US" sz="1900" dirty="0">
                <a:solidFill>
                  <a:schemeClr val="bg2">
                    <a:lumMod val="25000"/>
                  </a:schemeClr>
                </a:solidFill>
                <a:latin typeface="微软雅黑" panose="020B0503020204020204" pitchFamily="34" charset="-122"/>
                <a:ea typeface="微软雅黑" panose="020B0503020204020204" pitchFamily="34" charset="-122"/>
              </a:rPr>
              <a:t>逻辑非，要求搜索结果中不含特定查询词；</a:t>
            </a:r>
          </a:p>
          <a:p>
            <a:endParaRPr lang="zh-CN" altLang="en-US" sz="1900" dirty="0">
              <a:solidFill>
                <a:schemeClr val="bg2">
                  <a:lumMod val="25000"/>
                </a:schemeClr>
              </a:solidFill>
              <a:latin typeface="微软雅黑" panose="020B0503020204020204" pitchFamily="34" charset="-122"/>
              <a:ea typeface="微软雅黑" panose="020B0503020204020204" pitchFamily="34" charset="-122"/>
            </a:endParaRPr>
          </a:p>
          <a:p>
            <a:r>
              <a:rPr lang="zh-CN" altLang="en-US" sz="1900"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19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或</a:t>
            </a:r>
            <a:r>
              <a:rPr lang="zh-CN" altLang="en-US" sz="1900"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900" dirty="0">
                <a:solidFill>
                  <a:schemeClr val="bg2">
                    <a:lumMod val="25000"/>
                  </a:schemeClr>
                </a:solidFill>
                <a:latin typeface="微软雅黑" panose="020B0503020204020204" pitchFamily="34" charset="-122"/>
                <a:ea typeface="微软雅黑" panose="020B0503020204020204" pitchFamily="34" charset="-122"/>
              </a:rPr>
              <a:t> </a:t>
            </a:r>
            <a:r>
              <a:rPr lang="en-US" altLang="zh-CN" sz="1900" dirty="0">
                <a:solidFill>
                  <a:schemeClr val="bg2">
                    <a:lumMod val="25000"/>
                  </a:schemeClr>
                </a:solidFill>
                <a:latin typeface="微软雅黑" panose="020B0503020204020204" pitchFamily="34" charset="-122"/>
                <a:ea typeface="微软雅黑" panose="020B0503020204020204" pitchFamily="34" charset="-122"/>
              </a:rPr>
              <a:t>: </a:t>
            </a:r>
            <a:r>
              <a:rPr lang="zh-CN" altLang="en-US" sz="1900" dirty="0">
                <a:solidFill>
                  <a:schemeClr val="bg2">
                    <a:lumMod val="25000"/>
                  </a:schemeClr>
                </a:solidFill>
                <a:latin typeface="微软雅黑" panose="020B0503020204020204" pitchFamily="34" charset="-122"/>
                <a:ea typeface="微软雅黑" panose="020B0503020204020204" pitchFamily="34" charset="-122"/>
              </a:rPr>
              <a:t>逻辑或， 包括搜索字词之一的结果；</a:t>
            </a:r>
          </a:p>
          <a:p>
            <a:r>
              <a:rPr lang="zh-CN" altLang="en-US" sz="1900" dirty="0">
                <a:solidFill>
                  <a:schemeClr val="bg2">
                    <a:lumMod val="25000"/>
                  </a:schemeClr>
                </a:solidFill>
                <a:latin typeface="微软雅黑" panose="020B0503020204020204" pitchFamily="34" charset="-122"/>
                <a:ea typeface="微软雅黑" panose="020B0503020204020204" pitchFamily="34" charset="-122"/>
              </a:rPr>
              <a:t>    </a:t>
            </a:r>
          </a:p>
          <a:p>
            <a:endParaRPr lang="zh-CN" altLang="en-US" sz="1900" dirty="0">
              <a:solidFill>
                <a:schemeClr val="bg2">
                  <a:lumMod val="25000"/>
                </a:schemeClr>
              </a:solidFill>
              <a:latin typeface="微软雅黑" panose="020B0503020204020204" pitchFamily="34" charset="-122"/>
              <a:ea typeface="微软雅黑" panose="020B0503020204020204" pitchFamily="34" charset="-122"/>
            </a:endParaRPr>
          </a:p>
          <a:p>
            <a:r>
              <a:rPr lang="zh-CN" altLang="en-US" sz="1900" dirty="0">
                <a:solidFill>
                  <a:schemeClr val="bg2">
                    <a:lumMod val="25000"/>
                  </a:schemeClr>
                </a:solidFill>
                <a:latin typeface="微软雅黑" panose="020B0503020204020204" pitchFamily="34" charset="-122"/>
                <a:ea typeface="微软雅黑" panose="020B0503020204020204" pitchFamily="34" charset="-122"/>
              </a:rPr>
              <a:t>  </a:t>
            </a:r>
          </a:p>
          <a:p>
            <a:endParaRPr lang="zh-CN" altLang="en-US"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dirty="0">
              <a:solidFill>
                <a:srgbClr val="FD9944"/>
              </a:solidFill>
              <a:latin typeface="微软雅黑" panose="020B0503020204020204" pitchFamily="34" charset="-122"/>
              <a:ea typeface="微软雅黑" panose="020B0503020204020204" pitchFamily="34" charset="-122"/>
            </a:endParaRPr>
          </a:p>
        </p:txBody>
      </p:sp>
      <p:sp>
        <p:nvSpPr>
          <p:cNvPr id="8" name="原创设计师QQ598969553        _9"/>
          <p:cNvSpPr txBox="1"/>
          <p:nvPr/>
        </p:nvSpPr>
        <p:spPr>
          <a:xfrm>
            <a:off x="1132159" y="261252"/>
            <a:ext cx="2323707" cy="538605"/>
          </a:xfrm>
          <a:prstGeom prst="rect">
            <a:avLst/>
          </a:prstGeom>
          <a:noFill/>
        </p:spPr>
        <p:txBody>
          <a:bodyPr wrap="none" lIns="121917" tIns="60958" rIns="121917" bIns="60958" rtlCol="0">
            <a:spAutoFit/>
          </a:bodyPr>
          <a:lstStyle/>
          <a:p>
            <a:r>
              <a:rPr lang="zh-CN" altLang="en-US" sz="2700" b="1" dirty="0">
                <a:solidFill>
                  <a:schemeClr val="tx1">
                    <a:lumMod val="75000"/>
                    <a:lumOff val="25000"/>
                  </a:schemeClr>
                </a:solidFill>
                <a:latin typeface="微软雅黑" panose="020B0503020204020204" pitchFamily="34" charset="-122"/>
                <a:ea typeface="微软雅黑" panose="020B0503020204020204" pitchFamily="34" charset="-122"/>
              </a:rPr>
              <a:t>精确检索结果</a:t>
            </a:r>
          </a:p>
        </p:txBody>
      </p:sp>
      <p:grpSp>
        <p:nvGrpSpPr>
          <p:cNvPr id="2" name="组合 12"/>
          <p:cNvGrpSpPr/>
          <p:nvPr/>
        </p:nvGrpSpPr>
        <p:grpSpPr>
          <a:xfrm>
            <a:off x="101598" y="0"/>
            <a:ext cx="1012268" cy="965260"/>
            <a:chOff x="1385458" y="991717"/>
            <a:chExt cx="4603751" cy="4389967"/>
          </a:xfrm>
        </p:grpSpPr>
        <p:grpSp>
          <p:nvGrpSpPr>
            <p:cNvPr id="3" name="组合 14"/>
            <p:cNvGrpSpPr/>
            <p:nvPr/>
          </p:nvGrpSpPr>
          <p:grpSpPr>
            <a:xfrm>
              <a:off x="1385458" y="991717"/>
              <a:ext cx="4603751" cy="4389967"/>
              <a:chOff x="1039093" y="743787"/>
              <a:chExt cx="3452813" cy="3292475"/>
            </a:xfrm>
          </p:grpSpPr>
          <p:sp>
            <p:nvSpPr>
              <p:cNvPr id="13"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4"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5"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6"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18"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12"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03</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pic>
        <p:nvPicPr>
          <p:cNvPr id="14338" name="Picture 2"/>
          <p:cNvPicPr>
            <a:picLocks noChangeAspect="1" noChangeArrowheads="1"/>
          </p:cNvPicPr>
          <p:nvPr/>
        </p:nvPicPr>
        <p:blipFill>
          <a:blip r:embed="rId2" cstate="print"/>
          <a:srcRect/>
          <a:stretch>
            <a:fillRect/>
          </a:stretch>
        </p:blipFill>
        <p:spPr bwMode="auto">
          <a:xfrm>
            <a:off x="169317" y="1168589"/>
            <a:ext cx="5848350" cy="3429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477673" y="286604"/>
            <a:ext cx="11327641" cy="6127844"/>
          </a:xfrm>
          <a:prstGeom prst="rect">
            <a:avLst/>
          </a:prstGeom>
          <a:noFill/>
          <a:ln w="9525">
            <a:noFill/>
            <a:miter lim="800000"/>
            <a:headEnd/>
            <a:tailEnd/>
          </a:ln>
        </p:spPr>
      </p:pic>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2" name="矩形 1"/>
          <p:cNvSpPr/>
          <p:nvPr/>
        </p:nvSpPr>
        <p:spPr>
          <a:xfrm>
            <a:off x="9347668" y="2882612"/>
            <a:ext cx="1106517" cy="384043"/>
          </a:xfrm>
          <a:prstGeom prst="rect">
            <a:avLst/>
          </a:prstGeom>
          <a:noFill/>
          <a:ln w="28575">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15363" name="Picture 3"/>
          <p:cNvPicPr>
            <a:picLocks noChangeAspect="1" noChangeArrowheads="1"/>
          </p:cNvPicPr>
          <p:nvPr/>
        </p:nvPicPr>
        <p:blipFill>
          <a:blip r:embed="rId3" cstate="print"/>
          <a:srcRect/>
          <a:stretch>
            <a:fillRect/>
          </a:stretch>
        </p:blipFill>
        <p:spPr bwMode="auto">
          <a:xfrm>
            <a:off x="3414926" y="3144886"/>
            <a:ext cx="5962650" cy="2124075"/>
          </a:xfrm>
          <a:prstGeom prst="rect">
            <a:avLst/>
          </a:prstGeom>
          <a:noFill/>
          <a:ln w="9525">
            <a:noFill/>
            <a:miter lim="800000"/>
            <a:headEnd/>
            <a:tailEnd/>
          </a:ln>
        </p:spPr>
      </p:pic>
      <p:pic>
        <p:nvPicPr>
          <p:cNvPr id="15364" name="Picture 4"/>
          <p:cNvPicPr>
            <a:picLocks noChangeAspect="1" noChangeArrowheads="1"/>
          </p:cNvPicPr>
          <p:nvPr/>
        </p:nvPicPr>
        <p:blipFill>
          <a:blip r:embed="rId4" cstate="print"/>
          <a:srcRect/>
          <a:stretch>
            <a:fillRect/>
          </a:stretch>
        </p:blipFill>
        <p:spPr bwMode="auto">
          <a:xfrm>
            <a:off x="3778653" y="3637485"/>
            <a:ext cx="5972175" cy="20669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354842" y="286603"/>
            <a:ext cx="11382233" cy="6155140"/>
          </a:xfrm>
          <a:prstGeom prst="rect">
            <a:avLst/>
          </a:prstGeom>
          <a:noFill/>
          <a:ln w="9525">
            <a:noFill/>
            <a:miter lim="800000"/>
            <a:headEnd/>
            <a:tailEnd/>
          </a:ln>
        </p:spPr>
      </p:pic>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10" name="矩形 62467"/>
          <p:cNvSpPr>
            <a:spLocks noChangeArrowheads="1"/>
          </p:cNvSpPr>
          <p:nvPr/>
        </p:nvSpPr>
        <p:spPr bwMode="auto">
          <a:xfrm>
            <a:off x="4120719" y="3437185"/>
            <a:ext cx="5136571" cy="649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21917" tIns="60958" rIns="121917" bIns="60958" numCol="1" spcCol="0" rtlCol="0" fromWordArt="0" anchor="ctr" anchorCtr="0" forceAA="0" compatLnSpc="1">
            <a:noAutofit/>
          </a:bodyPr>
          <a:lstStyle/>
          <a:p>
            <a:pPr lvl="0" algn="l">
              <a:defRPr/>
            </a:pPr>
            <a:r>
              <a:rPr lang="zh-CN" altLang="en-US" sz="21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被引用次数：引用该篇文章的其他文章</a:t>
            </a:r>
          </a:p>
        </p:txBody>
      </p:sp>
      <p:sp>
        <p:nvSpPr>
          <p:cNvPr id="11" name="矩形 62467"/>
          <p:cNvSpPr>
            <a:spLocks noChangeArrowheads="1"/>
          </p:cNvSpPr>
          <p:nvPr/>
        </p:nvSpPr>
        <p:spPr bwMode="auto">
          <a:xfrm>
            <a:off x="4134367" y="4364512"/>
            <a:ext cx="5136571" cy="5760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21917" tIns="60958" rIns="121917" bIns="60958" numCol="1" spcCol="0" rtlCol="0" fromWordArt="0" anchor="ctr" anchorCtr="0" forceAA="0" compatLnSpc="1">
            <a:noAutofit/>
          </a:bodyPr>
          <a:lstStyle/>
          <a:p>
            <a:pPr lvl="0" algn="l">
              <a:defRPr/>
            </a:pPr>
            <a:r>
              <a:rPr lang="zh-CN" altLang="en-US" sz="21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相关文章：和该篇文献相关性较大的文章</a:t>
            </a:r>
          </a:p>
        </p:txBody>
      </p:sp>
      <p:sp>
        <p:nvSpPr>
          <p:cNvPr id="3" name="矩形 2"/>
          <p:cNvSpPr/>
          <p:nvPr/>
        </p:nvSpPr>
        <p:spPr>
          <a:xfrm>
            <a:off x="2858932" y="2813897"/>
            <a:ext cx="2016224" cy="459512"/>
          </a:xfrm>
          <a:prstGeom prst="rect">
            <a:avLst/>
          </a:prstGeom>
          <a:noFill/>
          <a:ln w="28575">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linds(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oSfullrec"/>
          <p:cNvPicPr>
            <a:picLocks noChangeAspect="1"/>
          </p:cNvPicPr>
          <p:nvPr/>
        </p:nvPicPr>
        <p:blipFill>
          <a:blip r:embed="rId3" cstate="print"/>
          <a:stretch>
            <a:fillRect/>
          </a:stretch>
        </p:blipFill>
        <p:spPr>
          <a:xfrm>
            <a:off x="8508049" y="653733"/>
            <a:ext cx="998537" cy="1143000"/>
          </a:xfrm>
          <a:prstGeom prst="rect">
            <a:avLst/>
          </a:prstGeom>
          <a:noFill/>
          <a:ln w="3175" cap="flat" cmpd="sng">
            <a:solidFill>
              <a:schemeClr val="accent1"/>
            </a:solidFill>
            <a:prstDash val="solid"/>
            <a:miter/>
            <a:headEnd type="none" w="med" len="med"/>
            <a:tailEnd type="none" w="med" len="med"/>
          </a:ln>
        </p:spPr>
      </p:pic>
      <p:sp>
        <p:nvSpPr>
          <p:cNvPr id="7" name="Text Box 3"/>
          <p:cNvSpPr txBox="1"/>
          <p:nvPr/>
        </p:nvSpPr>
        <p:spPr>
          <a:xfrm>
            <a:off x="8744585" y="1034734"/>
            <a:ext cx="457200" cy="215053"/>
          </a:xfrm>
          <a:prstGeom prst="rect">
            <a:avLst/>
          </a:prstGeom>
          <a:noFill/>
          <a:ln w="9525">
            <a:noFill/>
          </a:ln>
        </p:spPr>
        <p:txBody>
          <a:bodyPr lIns="0" tIns="0" rIns="0" bIns="0">
            <a:spAutoFit/>
          </a:bodyPr>
          <a:lstStyle>
            <a:lvl1pPr marL="361950" indent="-361950" algn="just" rtl="0" eaLnBrk="0" fontAlgn="base" hangingPunct="0">
              <a:spcBef>
                <a:spcPct val="0"/>
              </a:spcBef>
              <a:spcAft>
                <a:spcPct val="0"/>
              </a:spcAft>
              <a:buSzPct val="60000"/>
              <a:buFont typeface="黑体" panose="02010609060101010101" charset="-122"/>
              <a:buChar char="〉"/>
              <a:defRPr sz="2400" kern="1200">
                <a:solidFill>
                  <a:schemeClr val="tx1"/>
                </a:solidFill>
                <a:latin typeface="+mn-ea"/>
                <a:ea typeface="+mn-ea"/>
                <a:cs typeface="+mn-cs"/>
              </a:defRPr>
            </a:lvl1pPr>
            <a:lvl2pPr marL="713105" indent="-268605" algn="just" defTabSz="0" rtl="0" eaLnBrk="0" fontAlgn="base" hangingPunct="0">
              <a:spcBef>
                <a:spcPct val="0"/>
              </a:spcBef>
              <a:spcAft>
                <a:spcPct val="0"/>
              </a:spcAft>
              <a:buClr>
                <a:schemeClr val="tx2"/>
              </a:buClr>
              <a:buFont typeface="Arial" panose="020B0604020202020204" pitchFamily="34" charset="0"/>
              <a:buChar char="•"/>
              <a:tabLst>
                <a:tab pos="712470" algn="l"/>
              </a:tabLst>
              <a:defRPr sz="2000" kern="1200">
                <a:solidFill>
                  <a:schemeClr val="tx1"/>
                </a:solidFill>
                <a:latin typeface="+mn-ea"/>
                <a:ea typeface="+mn-ea"/>
                <a:cs typeface="+mn-cs"/>
              </a:defRPr>
            </a:lvl2pPr>
            <a:lvl3pPr marL="11430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3pPr>
            <a:lvl4pPr marL="16002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4pPr>
            <a:lvl5pPr marL="20574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5pPr>
          </a:lstStyle>
          <a:p>
            <a:pPr marL="0" indent="0" algn="l">
              <a:spcBef>
                <a:spcPct val="50000"/>
              </a:spcBef>
              <a:buNone/>
            </a:pPr>
            <a:r>
              <a:rPr lang="en-US" altLang="zh-CN" sz="1400" b="1" dirty="0">
                <a:solidFill>
                  <a:schemeClr val="accent3"/>
                </a:solidFill>
                <a:latin typeface="Times New Roman" panose="02020603050405020304" pitchFamily="18" charset="0"/>
                <a:ea typeface="宋体" panose="02010600030101010101" pitchFamily="2" charset="-122"/>
              </a:rPr>
              <a:t>2002</a:t>
            </a:r>
          </a:p>
        </p:txBody>
      </p:sp>
      <p:sp>
        <p:nvSpPr>
          <p:cNvPr id="8" name="Line 4"/>
          <p:cNvSpPr/>
          <p:nvPr/>
        </p:nvSpPr>
        <p:spPr>
          <a:xfrm flipV="1">
            <a:off x="4983481" y="1948817"/>
            <a:ext cx="2522220" cy="1054735"/>
          </a:xfrm>
          <a:prstGeom prst="line">
            <a:avLst/>
          </a:prstGeom>
          <a:ln w="76200" cap="flat" cmpd="sng">
            <a:solidFill>
              <a:schemeClr val="tx1">
                <a:lumMod val="65000"/>
                <a:lumOff val="35000"/>
              </a:schemeClr>
            </a:solidFill>
            <a:prstDash val="solid"/>
            <a:headEnd type="none" w="med" len="med"/>
            <a:tailEnd type="triangle" w="med" len="med"/>
          </a:ln>
        </p:spPr>
      </p:sp>
      <p:pic>
        <p:nvPicPr>
          <p:cNvPr id="9" name="Picture 7" descr="WoSfullrec"/>
          <p:cNvPicPr>
            <a:picLocks noChangeAspect="1"/>
          </p:cNvPicPr>
          <p:nvPr/>
        </p:nvPicPr>
        <p:blipFill>
          <a:blip r:embed="rId3" cstate="print"/>
          <a:stretch>
            <a:fillRect/>
          </a:stretch>
        </p:blipFill>
        <p:spPr>
          <a:xfrm>
            <a:off x="8034974" y="1339533"/>
            <a:ext cx="998537" cy="1143000"/>
          </a:xfrm>
          <a:prstGeom prst="rect">
            <a:avLst/>
          </a:prstGeom>
          <a:noFill/>
          <a:ln w="3175" cap="flat" cmpd="sng">
            <a:solidFill>
              <a:schemeClr val="accent1"/>
            </a:solidFill>
            <a:prstDash val="solid"/>
            <a:miter/>
            <a:headEnd type="none" w="med" len="med"/>
            <a:tailEnd type="none" w="med" len="med"/>
          </a:ln>
        </p:spPr>
      </p:pic>
      <p:pic>
        <p:nvPicPr>
          <p:cNvPr id="10" name="Picture 8" descr="WoSfullrec"/>
          <p:cNvPicPr>
            <a:picLocks noChangeAspect="1"/>
          </p:cNvPicPr>
          <p:nvPr/>
        </p:nvPicPr>
        <p:blipFill>
          <a:blip r:embed="rId3" cstate="print"/>
          <a:stretch>
            <a:fillRect/>
          </a:stretch>
        </p:blipFill>
        <p:spPr>
          <a:xfrm>
            <a:off x="7514274" y="4470083"/>
            <a:ext cx="998537" cy="1143000"/>
          </a:xfrm>
          <a:prstGeom prst="rect">
            <a:avLst/>
          </a:prstGeom>
          <a:noFill/>
          <a:ln w="3175" cap="flat" cmpd="sng">
            <a:solidFill>
              <a:schemeClr val="accent1"/>
            </a:solidFill>
            <a:prstDash val="solid"/>
            <a:miter/>
            <a:headEnd type="none" w="med" len="med"/>
            <a:tailEnd type="none" w="med" len="med"/>
          </a:ln>
        </p:spPr>
      </p:pic>
      <p:pic>
        <p:nvPicPr>
          <p:cNvPr id="11" name="Picture 9" descr="WoSfullrec"/>
          <p:cNvPicPr>
            <a:picLocks noChangeAspect="1"/>
          </p:cNvPicPr>
          <p:nvPr/>
        </p:nvPicPr>
        <p:blipFill>
          <a:blip r:embed="rId3" cstate="print"/>
          <a:stretch>
            <a:fillRect/>
          </a:stretch>
        </p:blipFill>
        <p:spPr>
          <a:xfrm>
            <a:off x="8428674" y="4089083"/>
            <a:ext cx="998537" cy="1143000"/>
          </a:xfrm>
          <a:prstGeom prst="rect">
            <a:avLst/>
          </a:prstGeom>
          <a:noFill/>
          <a:ln w="3175" cap="flat" cmpd="sng">
            <a:solidFill>
              <a:schemeClr val="accent1"/>
            </a:solidFill>
            <a:prstDash val="solid"/>
            <a:miter/>
            <a:headEnd type="none" w="med" len="med"/>
            <a:tailEnd type="none" w="med" len="med"/>
          </a:ln>
        </p:spPr>
      </p:pic>
      <p:pic>
        <p:nvPicPr>
          <p:cNvPr id="12" name="Picture 18" descr="WoSfullrec"/>
          <p:cNvPicPr>
            <a:picLocks noChangeAspect="1"/>
          </p:cNvPicPr>
          <p:nvPr/>
        </p:nvPicPr>
        <p:blipFill>
          <a:blip r:embed="rId4" cstate="print"/>
          <a:stretch>
            <a:fillRect/>
          </a:stretch>
        </p:blipFill>
        <p:spPr>
          <a:xfrm>
            <a:off x="3282951" y="2242820"/>
            <a:ext cx="1503363" cy="1676400"/>
          </a:xfrm>
          <a:prstGeom prst="rect">
            <a:avLst/>
          </a:prstGeom>
          <a:noFill/>
          <a:ln w="28575" cap="flat" cmpd="sng">
            <a:solidFill>
              <a:schemeClr val="accent1"/>
            </a:solidFill>
            <a:prstDash val="solid"/>
            <a:miter/>
            <a:headEnd type="none" w="med" len="med"/>
            <a:tailEnd type="none" w="med" len="med"/>
          </a:ln>
        </p:spPr>
      </p:pic>
      <p:sp>
        <p:nvSpPr>
          <p:cNvPr id="13" name="Text Box 19"/>
          <p:cNvSpPr txBox="1"/>
          <p:nvPr/>
        </p:nvSpPr>
        <p:spPr>
          <a:xfrm>
            <a:off x="8203248" y="2101534"/>
            <a:ext cx="457200" cy="215053"/>
          </a:xfrm>
          <a:prstGeom prst="rect">
            <a:avLst/>
          </a:prstGeom>
          <a:noFill/>
          <a:ln w="9525">
            <a:noFill/>
          </a:ln>
        </p:spPr>
        <p:txBody>
          <a:bodyPr lIns="0" tIns="0" rIns="0" bIns="0">
            <a:spAutoFit/>
          </a:bodyPr>
          <a:lstStyle>
            <a:lvl1pPr marL="361950" indent="-361950" algn="just" rtl="0" eaLnBrk="0" fontAlgn="base" hangingPunct="0">
              <a:spcBef>
                <a:spcPct val="0"/>
              </a:spcBef>
              <a:spcAft>
                <a:spcPct val="0"/>
              </a:spcAft>
              <a:buSzPct val="60000"/>
              <a:buFont typeface="黑体" panose="02010609060101010101" charset="-122"/>
              <a:buChar char="〉"/>
              <a:defRPr sz="2400" kern="1200">
                <a:solidFill>
                  <a:schemeClr val="tx1"/>
                </a:solidFill>
                <a:latin typeface="+mn-ea"/>
                <a:ea typeface="+mn-ea"/>
                <a:cs typeface="+mn-cs"/>
              </a:defRPr>
            </a:lvl1pPr>
            <a:lvl2pPr marL="713105" indent="-268605" algn="just" defTabSz="0" rtl="0" eaLnBrk="0" fontAlgn="base" hangingPunct="0">
              <a:spcBef>
                <a:spcPct val="0"/>
              </a:spcBef>
              <a:spcAft>
                <a:spcPct val="0"/>
              </a:spcAft>
              <a:buClr>
                <a:schemeClr val="tx2"/>
              </a:buClr>
              <a:buFont typeface="Arial" panose="020B0604020202020204" pitchFamily="34" charset="0"/>
              <a:buChar char="•"/>
              <a:tabLst>
                <a:tab pos="712470" algn="l"/>
              </a:tabLst>
              <a:defRPr sz="2000" kern="1200">
                <a:solidFill>
                  <a:schemeClr val="tx1"/>
                </a:solidFill>
                <a:latin typeface="+mn-ea"/>
                <a:ea typeface="+mn-ea"/>
                <a:cs typeface="+mn-cs"/>
              </a:defRPr>
            </a:lvl2pPr>
            <a:lvl3pPr marL="11430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3pPr>
            <a:lvl4pPr marL="16002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4pPr>
            <a:lvl5pPr marL="20574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5pPr>
          </a:lstStyle>
          <a:p>
            <a:pPr marL="0" indent="0" algn="l">
              <a:spcBef>
                <a:spcPct val="50000"/>
              </a:spcBef>
              <a:buNone/>
            </a:pPr>
            <a:r>
              <a:rPr lang="en-US" altLang="zh-CN" sz="1400" b="1" dirty="0">
                <a:solidFill>
                  <a:schemeClr val="accent3"/>
                </a:solidFill>
                <a:latin typeface="Times New Roman" panose="02020603050405020304" pitchFamily="18" charset="0"/>
                <a:ea typeface="宋体" panose="02010600030101010101" pitchFamily="2" charset="-122"/>
              </a:rPr>
              <a:t>1999</a:t>
            </a:r>
          </a:p>
        </p:txBody>
      </p:sp>
      <p:sp>
        <p:nvSpPr>
          <p:cNvPr id="14" name="Text Box 20"/>
          <p:cNvSpPr txBox="1"/>
          <p:nvPr/>
        </p:nvSpPr>
        <p:spPr>
          <a:xfrm>
            <a:off x="5739766" y="2170431"/>
            <a:ext cx="1073151" cy="342900"/>
          </a:xfrm>
          <a:prstGeom prst="rect">
            <a:avLst/>
          </a:prstGeom>
          <a:solidFill>
            <a:schemeClr val="tx1">
              <a:lumMod val="65000"/>
              <a:lumOff val="35000"/>
            </a:schemeClr>
          </a:solidFill>
          <a:ln w="28575" cap="flat" cmpd="sng">
            <a:noFill/>
            <a:prstDash val="solid"/>
            <a:miter/>
            <a:headEnd type="none" w="med" len="med"/>
            <a:tailEnd type="none" w="med" len="med"/>
          </a:ln>
        </p:spPr>
        <p:txBody>
          <a:bodyPr wrap="square" lIns="0" tIns="60958" rIns="0" bIns="60958">
            <a:spAutoFit/>
          </a:bodyPr>
          <a:lstStyle>
            <a:lvl1pPr marL="361950" indent="-361950" algn="just" rtl="0" eaLnBrk="0" fontAlgn="base" hangingPunct="0">
              <a:spcBef>
                <a:spcPct val="0"/>
              </a:spcBef>
              <a:spcAft>
                <a:spcPct val="0"/>
              </a:spcAft>
              <a:buSzPct val="60000"/>
              <a:buFont typeface="黑体" panose="02010609060101010101" charset="-122"/>
              <a:buChar char="〉"/>
              <a:defRPr sz="2400" kern="1200">
                <a:solidFill>
                  <a:schemeClr val="tx1"/>
                </a:solidFill>
                <a:latin typeface="+mn-ea"/>
                <a:ea typeface="+mn-ea"/>
                <a:cs typeface="+mn-cs"/>
              </a:defRPr>
            </a:lvl1pPr>
            <a:lvl2pPr marL="713105" indent="-268605" algn="just" defTabSz="0" rtl="0" eaLnBrk="0" fontAlgn="base" hangingPunct="0">
              <a:spcBef>
                <a:spcPct val="0"/>
              </a:spcBef>
              <a:spcAft>
                <a:spcPct val="0"/>
              </a:spcAft>
              <a:buClr>
                <a:schemeClr val="tx2"/>
              </a:buClr>
              <a:buFont typeface="Arial" panose="020B0604020202020204" pitchFamily="34" charset="0"/>
              <a:buChar char="•"/>
              <a:tabLst>
                <a:tab pos="712470" algn="l"/>
              </a:tabLst>
              <a:defRPr sz="2000" kern="1200">
                <a:solidFill>
                  <a:schemeClr val="tx1"/>
                </a:solidFill>
                <a:latin typeface="+mn-ea"/>
                <a:ea typeface="+mn-ea"/>
                <a:cs typeface="+mn-cs"/>
              </a:defRPr>
            </a:lvl2pPr>
            <a:lvl3pPr marL="11430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3pPr>
            <a:lvl4pPr marL="16002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4pPr>
            <a:lvl5pPr marL="20574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5pPr>
          </a:lstStyle>
          <a:p>
            <a:pPr marL="0" indent="0" algn="l">
              <a:lnSpc>
                <a:spcPct val="80000"/>
              </a:lnSpc>
              <a:spcBef>
                <a:spcPct val="50000"/>
              </a:spcBef>
              <a:buNone/>
            </a:pPr>
            <a:r>
              <a:rPr lang="en-US" altLang="zh-CN" sz="1800" b="1" dirty="0">
                <a:solidFill>
                  <a:schemeClr val="bg1"/>
                </a:solidFill>
                <a:latin typeface="微软雅黑" panose="020B0503020204020204" pitchFamily="34" charset="-122"/>
                <a:ea typeface="微软雅黑" panose="020B0503020204020204" pitchFamily="34" charset="-122"/>
              </a:rPr>
              <a:t> </a:t>
            </a:r>
            <a:r>
              <a:rPr lang="zh-CN" altLang="en-US" sz="1800" b="1" dirty="0">
                <a:solidFill>
                  <a:schemeClr val="bg1"/>
                </a:solidFill>
                <a:latin typeface="微软雅黑" panose="020B0503020204020204" pitchFamily="34" charset="-122"/>
                <a:ea typeface="微软雅黑" panose="020B0503020204020204" pitchFamily="34" charset="-122"/>
              </a:rPr>
              <a:t>施引文献</a:t>
            </a:r>
          </a:p>
        </p:txBody>
      </p:sp>
      <p:sp>
        <p:nvSpPr>
          <p:cNvPr id="15" name="Line 21"/>
          <p:cNvSpPr/>
          <p:nvPr/>
        </p:nvSpPr>
        <p:spPr>
          <a:xfrm rot="-1200000" flipH="1" flipV="1">
            <a:off x="5239385" y="2994661"/>
            <a:ext cx="1629411" cy="2211071"/>
          </a:xfrm>
          <a:prstGeom prst="line">
            <a:avLst/>
          </a:prstGeom>
          <a:ln w="76200" cap="flat" cmpd="sng">
            <a:solidFill>
              <a:schemeClr val="tx1">
                <a:lumMod val="65000"/>
                <a:lumOff val="35000"/>
              </a:schemeClr>
            </a:solidFill>
            <a:prstDash val="solid"/>
            <a:headEnd type="triangle" w="med" len="med"/>
            <a:tailEnd type="triangle" w="med" len="med"/>
          </a:ln>
        </p:spPr>
      </p:sp>
      <p:sp>
        <p:nvSpPr>
          <p:cNvPr id="16" name="Text Box 22"/>
          <p:cNvSpPr txBox="1"/>
          <p:nvPr/>
        </p:nvSpPr>
        <p:spPr>
          <a:xfrm>
            <a:off x="5739554" y="3873501"/>
            <a:ext cx="1073573" cy="398780"/>
          </a:xfrm>
          <a:prstGeom prst="rect">
            <a:avLst/>
          </a:prstGeom>
          <a:solidFill>
            <a:schemeClr val="tx1">
              <a:lumMod val="65000"/>
              <a:lumOff val="35000"/>
            </a:schemeClr>
          </a:solidFill>
          <a:ln w="28575" cap="flat" cmpd="sng">
            <a:noFill/>
            <a:prstDash val="solid"/>
            <a:miter/>
            <a:headEnd type="none" w="med" len="med"/>
            <a:tailEnd type="none" w="med" len="med"/>
          </a:ln>
        </p:spPr>
        <p:txBody>
          <a:bodyPr wrap="square" lIns="0" tIns="60958" rIns="0" bIns="60958">
            <a:spAutoFit/>
          </a:bodyPr>
          <a:lstStyle>
            <a:lvl1pPr marL="361950" indent="-361950" algn="just" rtl="0" eaLnBrk="0" fontAlgn="base" hangingPunct="0">
              <a:spcBef>
                <a:spcPct val="0"/>
              </a:spcBef>
              <a:spcAft>
                <a:spcPct val="0"/>
              </a:spcAft>
              <a:buSzPct val="60000"/>
              <a:buFont typeface="黑体" panose="02010609060101010101" charset="-122"/>
              <a:buChar char="〉"/>
              <a:defRPr sz="2400" kern="1200">
                <a:solidFill>
                  <a:schemeClr val="tx1"/>
                </a:solidFill>
                <a:latin typeface="+mn-ea"/>
                <a:ea typeface="+mn-ea"/>
                <a:cs typeface="+mn-cs"/>
              </a:defRPr>
            </a:lvl1pPr>
            <a:lvl2pPr marL="713105" indent="-268605" algn="just" defTabSz="0" rtl="0" eaLnBrk="0" fontAlgn="base" hangingPunct="0">
              <a:spcBef>
                <a:spcPct val="0"/>
              </a:spcBef>
              <a:spcAft>
                <a:spcPct val="0"/>
              </a:spcAft>
              <a:buClr>
                <a:schemeClr val="tx2"/>
              </a:buClr>
              <a:buFont typeface="Arial" panose="020B0604020202020204" pitchFamily="34" charset="0"/>
              <a:buChar char="•"/>
              <a:tabLst>
                <a:tab pos="712470" algn="l"/>
              </a:tabLst>
              <a:defRPr sz="2000" kern="1200">
                <a:solidFill>
                  <a:schemeClr val="tx1"/>
                </a:solidFill>
                <a:latin typeface="+mn-ea"/>
                <a:ea typeface="+mn-ea"/>
                <a:cs typeface="+mn-cs"/>
              </a:defRPr>
            </a:lvl2pPr>
            <a:lvl3pPr marL="11430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3pPr>
            <a:lvl4pPr marL="16002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4pPr>
            <a:lvl5pPr marL="20574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5pPr>
          </a:lstStyle>
          <a:p>
            <a:pPr marL="0" indent="0" algn="l">
              <a:spcBef>
                <a:spcPct val="50000"/>
              </a:spcBef>
              <a:buNone/>
            </a:pPr>
            <a:r>
              <a:rPr lang="en-US" altLang="zh-CN" sz="1800" b="1" dirty="0">
                <a:solidFill>
                  <a:schemeClr val="bg1"/>
                </a:solidFill>
                <a:latin typeface="微软雅黑" panose="020B0503020204020204" pitchFamily="34" charset="-122"/>
                <a:ea typeface="微软雅黑" panose="020B0503020204020204" pitchFamily="34" charset="-122"/>
              </a:rPr>
              <a:t> </a:t>
            </a:r>
            <a:r>
              <a:rPr lang="zh-CN" altLang="en-US" sz="1800" b="1" dirty="0">
                <a:solidFill>
                  <a:schemeClr val="bg1"/>
                </a:solidFill>
                <a:latin typeface="微软雅黑" panose="020B0503020204020204" pitchFamily="34" charset="-122"/>
                <a:ea typeface="微软雅黑" panose="020B0503020204020204" pitchFamily="34" charset="-122"/>
              </a:rPr>
              <a:t>相关文章</a:t>
            </a:r>
          </a:p>
        </p:txBody>
      </p:sp>
      <p:pic>
        <p:nvPicPr>
          <p:cNvPr id="17" name="Picture 23" descr="WoSfullrec"/>
          <p:cNvPicPr>
            <a:picLocks noChangeAspect="1"/>
          </p:cNvPicPr>
          <p:nvPr/>
        </p:nvPicPr>
        <p:blipFill>
          <a:blip r:embed="rId3" cstate="print"/>
          <a:stretch>
            <a:fillRect/>
          </a:stretch>
        </p:blipFill>
        <p:spPr>
          <a:xfrm>
            <a:off x="9338309" y="958533"/>
            <a:ext cx="998539" cy="1143000"/>
          </a:xfrm>
          <a:prstGeom prst="rect">
            <a:avLst/>
          </a:prstGeom>
          <a:noFill/>
          <a:ln w="3175" cap="flat" cmpd="sng">
            <a:solidFill>
              <a:schemeClr val="accent1"/>
            </a:solidFill>
            <a:prstDash val="solid"/>
            <a:miter/>
            <a:headEnd type="none" w="med" len="med"/>
            <a:tailEnd type="none" w="med" len="med"/>
          </a:ln>
        </p:spPr>
      </p:pic>
      <p:sp>
        <p:nvSpPr>
          <p:cNvPr id="20" name="Text Box 25"/>
          <p:cNvSpPr txBox="1"/>
          <p:nvPr/>
        </p:nvSpPr>
        <p:spPr>
          <a:xfrm>
            <a:off x="8657273" y="4317684"/>
            <a:ext cx="457200" cy="215053"/>
          </a:xfrm>
          <a:prstGeom prst="rect">
            <a:avLst/>
          </a:prstGeom>
          <a:noFill/>
          <a:ln w="9525">
            <a:noFill/>
          </a:ln>
        </p:spPr>
        <p:txBody>
          <a:bodyPr lIns="0" tIns="0" rIns="0" bIns="0">
            <a:spAutoFit/>
          </a:bodyPr>
          <a:lstStyle>
            <a:lvl1pPr marL="361950" indent="-361950" algn="just" rtl="0" eaLnBrk="0" fontAlgn="base" hangingPunct="0">
              <a:spcBef>
                <a:spcPct val="0"/>
              </a:spcBef>
              <a:spcAft>
                <a:spcPct val="0"/>
              </a:spcAft>
              <a:buSzPct val="60000"/>
              <a:buFont typeface="黑体" panose="02010609060101010101" charset="-122"/>
              <a:buChar char="〉"/>
              <a:defRPr sz="2400" kern="1200">
                <a:solidFill>
                  <a:schemeClr val="tx1"/>
                </a:solidFill>
                <a:latin typeface="+mn-ea"/>
                <a:ea typeface="+mn-ea"/>
                <a:cs typeface="+mn-cs"/>
              </a:defRPr>
            </a:lvl1pPr>
            <a:lvl2pPr marL="713105" indent="-268605" algn="just" defTabSz="0" rtl="0" eaLnBrk="0" fontAlgn="base" hangingPunct="0">
              <a:spcBef>
                <a:spcPct val="0"/>
              </a:spcBef>
              <a:spcAft>
                <a:spcPct val="0"/>
              </a:spcAft>
              <a:buClr>
                <a:schemeClr val="tx2"/>
              </a:buClr>
              <a:buFont typeface="Arial" panose="020B0604020202020204" pitchFamily="34" charset="0"/>
              <a:buChar char="•"/>
              <a:tabLst>
                <a:tab pos="712470" algn="l"/>
              </a:tabLst>
              <a:defRPr sz="2000" kern="1200">
                <a:solidFill>
                  <a:schemeClr val="tx1"/>
                </a:solidFill>
                <a:latin typeface="+mn-ea"/>
                <a:ea typeface="+mn-ea"/>
                <a:cs typeface="+mn-cs"/>
              </a:defRPr>
            </a:lvl2pPr>
            <a:lvl3pPr marL="11430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3pPr>
            <a:lvl4pPr marL="16002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4pPr>
            <a:lvl5pPr marL="20574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5pPr>
          </a:lstStyle>
          <a:p>
            <a:pPr marL="0" indent="0" algn="l">
              <a:spcBef>
                <a:spcPct val="50000"/>
              </a:spcBef>
              <a:buNone/>
            </a:pPr>
            <a:r>
              <a:rPr lang="en-US" altLang="zh-CN" sz="1400" b="1" dirty="0">
                <a:solidFill>
                  <a:schemeClr val="accent3"/>
                </a:solidFill>
                <a:latin typeface="Times New Roman" panose="02020603050405020304" pitchFamily="18" charset="0"/>
                <a:ea typeface="宋体" panose="02010600030101010101" pitchFamily="2" charset="-122"/>
              </a:rPr>
              <a:t>2003</a:t>
            </a:r>
          </a:p>
        </p:txBody>
      </p:sp>
      <p:sp>
        <p:nvSpPr>
          <p:cNvPr id="21" name="Text Box 26"/>
          <p:cNvSpPr txBox="1"/>
          <p:nvPr/>
        </p:nvSpPr>
        <p:spPr>
          <a:xfrm>
            <a:off x="7827011" y="5201922"/>
            <a:ext cx="457200" cy="215053"/>
          </a:xfrm>
          <a:prstGeom prst="rect">
            <a:avLst/>
          </a:prstGeom>
          <a:noFill/>
          <a:ln w="9525">
            <a:noFill/>
          </a:ln>
        </p:spPr>
        <p:txBody>
          <a:bodyPr lIns="0" tIns="0" rIns="0" bIns="0">
            <a:spAutoFit/>
          </a:bodyPr>
          <a:lstStyle>
            <a:lvl1pPr marL="361950" indent="-361950" algn="just" rtl="0" eaLnBrk="0" fontAlgn="base" hangingPunct="0">
              <a:spcBef>
                <a:spcPct val="0"/>
              </a:spcBef>
              <a:spcAft>
                <a:spcPct val="0"/>
              </a:spcAft>
              <a:buSzPct val="60000"/>
              <a:buFont typeface="黑体" panose="02010609060101010101" charset="-122"/>
              <a:buChar char="〉"/>
              <a:defRPr sz="2400" kern="1200">
                <a:solidFill>
                  <a:schemeClr val="tx1"/>
                </a:solidFill>
                <a:latin typeface="+mn-ea"/>
                <a:ea typeface="+mn-ea"/>
                <a:cs typeface="+mn-cs"/>
              </a:defRPr>
            </a:lvl1pPr>
            <a:lvl2pPr marL="713105" indent="-268605" algn="just" defTabSz="0" rtl="0" eaLnBrk="0" fontAlgn="base" hangingPunct="0">
              <a:spcBef>
                <a:spcPct val="0"/>
              </a:spcBef>
              <a:spcAft>
                <a:spcPct val="0"/>
              </a:spcAft>
              <a:buClr>
                <a:schemeClr val="tx2"/>
              </a:buClr>
              <a:buFont typeface="Arial" panose="020B0604020202020204" pitchFamily="34" charset="0"/>
              <a:buChar char="•"/>
              <a:tabLst>
                <a:tab pos="712470" algn="l"/>
              </a:tabLst>
              <a:defRPr sz="2000" kern="1200">
                <a:solidFill>
                  <a:schemeClr val="tx1"/>
                </a:solidFill>
                <a:latin typeface="+mn-ea"/>
                <a:ea typeface="+mn-ea"/>
                <a:cs typeface="+mn-cs"/>
              </a:defRPr>
            </a:lvl2pPr>
            <a:lvl3pPr marL="11430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3pPr>
            <a:lvl4pPr marL="16002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4pPr>
            <a:lvl5pPr marL="20574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5pPr>
          </a:lstStyle>
          <a:p>
            <a:pPr marL="0" indent="0" algn="l">
              <a:spcBef>
                <a:spcPct val="50000"/>
              </a:spcBef>
              <a:buNone/>
            </a:pPr>
            <a:r>
              <a:rPr lang="en-US" altLang="zh-CN" sz="1400" b="1" dirty="0">
                <a:solidFill>
                  <a:schemeClr val="accent3"/>
                </a:solidFill>
                <a:latin typeface="Times New Roman" panose="02020603050405020304" pitchFamily="18" charset="0"/>
                <a:ea typeface="宋体" panose="02010600030101010101" pitchFamily="2" charset="-122"/>
              </a:rPr>
              <a:t>1997</a:t>
            </a:r>
          </a:p>
        </p:txBody>
      </p:sp>
      <p:pic>
        <p:nvPicPr>
          <p:cNvPr id="22" name="Picture 27" descr="WoSfullrec"/>
          <p:cNvPicPr>
            <a:picLocks noChangeAspect="1"/>
          </p:cNvPicPr>
          <p:nvPr/>
        </p:nvPicPr>
        <p:blipFill>
          <a:blip r:embed="rId3" cstate="print"/>
          <a:stretch>
            <a:fillRect/>
          </a:stretch>
        </p:blipFill>
        <p:spPr>
          <a:xfrm>
            <a:off x="9343074" y="4241483"/>
            <a:ext cx="998537" cy="1143000"/>
          </a:xfrm>
          <a:prstGeom prst="rect">
            <a:avLst/>
          </a:prstGeom>
          <a:noFill/>
          <a:ln w="3175" cap="flat" cmpd="sng">
            <a:solidFill>
              <a:schemeClr val="accent1"/>
            </a:solidFill>
            <a:prstDash val="solid"/>
            <a:miter/>
            <a:headEnd type="none" w="med" len="med"/>
            <a:tailEnd type="none" w="med" len="med"/>
          </a:ln>
        </p:spPr>
      </p:pic>
      <p:sp>
        <p:nvSpPr>
          <p:cNvPr id="23" name="Text Box 28"/>
          <p:cNvSpPr txBox="1"/>
          <p:nvPr/>
        </p:nvSpPr>
        <p:spPr>
          <a:xfrm>
            <a:off x="9571673" y="4668522"/>
            <a:ext cx="457200" cy="215053"/>
          </a:xfrm>
          <a:prstGeom prst="rect">
            <a:avLst/>
          </a:prstGeom>
          <a:noFill/>
          <a:ln w="9525">
            <a:noFill/>
          </a:ln>
        </p:spPr>
        <p:txBody>
          <a:bodyPr lIns="0" tIns="0" rIns="0" bIns="0">
            <a:spAutoFit/>
          </a:bodyPr>
          <a:lstStyle>
            <a:lvl1pPr marL="361950" indent="-361950" algn="just" rtl="0" eaLnBrk="0" fontAlgn="base" hangingPunct="0">
              <a:spcBef>
                <a:spcPct val="0"/>
              </a:spcBef>
              <a:spcAft>
                <a:spcPct val="0"/>
              </a:spcAft>
              <a:buSzPct val="60000"/>
              <a:buFont typeface="黑体" panose="02010609060101010101" charset="-122"/>
              <a:buChar char="〉"/>
              <a:defRPr sz="2400" kern="1200">
                <a:solidFill>
                  <a:schemeClr val="tx1"/>
                </a:solidFill>
                <a:latin typeface="+mn-ea"/>
                <a:ea typeface="+mn-ea"/>
                <a:cs typeface="+mn-cs"/>
              </a:defRPr>
            </a:lvl1pPr>
            <a:lvl2pPr marL="713105" indent="-268605" algn="just" defTabSz="0" rtl="0" eaLnBrk="0" fontAlgn="base" hangingPunct="0">
              <a:spcBef>
                <a:spcPct val="0"/>
              </a:spcBef>
              <a:spcAft>
                <a:spcPct val="0"/>
              </a:spcAft>
              <a:buClr>
                <a:schemeClr val="tx2"/>
              </a:buClr>
              <a:buFont typeface="Arial" panose="020B0604020202020204" pitchFamily="34" charset="0"/>
              <a:buChar char="•"/>
              <a:tabLst>
                <a:tab pos="712470" algn="l"/>
              </a:tabLst>
              <a:defRPr sz="2000" kern="1200">
                <a:solidFill>
                  <a:schemeClr val="tx1"/>
                </a:solidFill>
                <a:latin typeface="+mn-ea"/>
                <a:ea typeface="+mn-ea"/>
                <a:cs typeface="+mn-cs"/>
              </a:defRPr>
            </a:lvl2pPr>
            <a:lvl3pPr marL="11430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3pPr>
            <a:lvl4pPr marL="16002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4pPr>
            <a:lvl5pPr marL="20574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5pPr>
          </a:lstStyle>
          <a:p>
            <a:pPr marL="0" indent="0" algn="l">
              <a:spcBef>
                <a:spcPct val="50000"/>
              </a:spcBef>
              <a:buNone/>
            </a:pPr>
            <a:r>
              <a:rPr lang="en-US" altLang="zh-CN" sz="1400" b="1" dirty="0">
                <a:solidFill>
                  <a:schemeClr val="accent3"/>
                </a:solidFill>
                <a:latin typeface="Times New Roman" panose="02020603050405020304" pitchFamily="18" charset="0"/>
                <a:ea typeface="宋体" panose="02010600030101010101" pitchFamily="2" charset="-122"/>
              </a:rPr>
              <a:t>2002</a:t>
            </a:r>
          </a:p>
        </p:txBody>
      </p:sp>
      <p:pic>
        <p:nvPicPr>
          <p:cNvPr id="24" name="Picture 31" descr="WoSfullrec"/>
          <p:cNvPicPr>
            <a:picLocks noChangeAspect="1"/>
          </p:cNvPicPr>
          <p:nvPr/>
        </p:nvPicPr>
        <p:blipFill>
          <a:blip r:embed="rId3" cstate="print"/>
          <a:stretch>
            <a:fillRect/>
          </a:stretch>
        </p:blipFill>
        <p:spPr>
          <a:xfrm>
            <a:off x="8665209" y="5308283"/>
            <a:ext cx="998539" cy="1143000"/>
          </a:xfrm>
          <a:prstGeom prst="rect">
            <a:avLst/>
          </a:prstGeom>
          <a:noFill/>
          <a:ln w="3175" cap="flat" cmpd="sng">
            <a:solidFill>
              <a:schemeClr val="accent1"/>
            </a:solidFill>
            <a:prstDash val="solid"/>
            <a:miter/>
            <a:headEnd type="none" w="med" len="med"/>
            <a:tailEnd type="none" w="med" len="med"/>
          </a:ln>
        </p:spPr>
      </p:pic>
      <p:pic>
        <p:nvPicPr>
          <p:cNvPr id="25" name="Picture 33" descr="WoSfullrec"/>
          <p:cNvPicPr>
            <a:picLocks noChangeAspect="1"/>
          </p:cNvPicPr>
          <p:nvPr/>
        </p:nvPicPr>
        <p:blipFill>
          <a:blip r:embed="rId3" cstate="print"/>
          <a:stretch>
            <a:fillRect/>
          </a:stretch>
        </p:blipFill>
        <p:spPr>
          <a:xfrm>
            <a:off x="8881109" y="1949133"/>
            <a:ext cx="998539" cy="1143000"/>
          </a:xfrm>
          <a:prstGeom prst="rect">
            <a:avLst/>
          </a:prstGeom>
          <a:noFill/>
          <a:ln w="3175" cap="flat" cmpd="sng">
            <a:solidFill>
              <a:schemeClr val="accent1"/>
            </a:solidFill>
            <a:prstDash val="solid"/>
            <a:miter/>
            <a:headEnd type="none" w="med" len="med"/>
            <a:tailEnd type="none" w="med" len="med"/>
          </a:ln>
        </p:spPr>
      </p:pic>
      <p:sp>
        <p:nvSpPr>
          <p:cNvPr id="26" name="Text Box 34"/>
          <p:cNvSpPr txBox="1"/>
          <p:nvPr/>
        </p:nvSpPr>
        <p:spPr>
          <a:xfrm>
            <a:off x="9117648" y="2680971"/>
            <a:ext cx="457200" cy="215053"/>
          </a:xfrm>
          <a:prstGeom prst="rect">
            <a:avLst/>
          </a:prstGeom>
          <a:noFill/>
          <a:ln w="9525">
            <a:noFill/>
          </a:ln>
        </p:spPr>
        <p:txBody>
          <a:bodyPr lIns="0" tIns="0" rIns="0" bIns="0">
            <a:spAutoFit/>
          </a:bodyPr>
          <a:lstStyle>
            <a:lvl1pPr marL="361950" indent="-361950" algn="just" rtl="0" eaLnBrk="0" fontAlgn="base" hangingPunct="0">
              <a:spcBef>
                <a:spcPct val="0"/>
              </a:spcBef>
              <a:spcAft>
                <a:spcPct val="0"/>
              </a:spcAft>
              <a:buSzPct val="60000"/>
              <a:buFont typeface="黑体" panose="02010609060101010101" charset="-122"/>
              <a:buChar char="〉"/>
              <a:defRPr sz="2400" kern="1200">
                <a:solidFill>
                  <a:schemeClr val="tx1"/>
                </a:solidFill>
                <a:latin typeface="+mn-ea"/>
                <a:ea typeface="+mn-ea"/>
                <a:cs typeface="+mn-cs"/>
              </a:defRPr>
            </a:lvl1pPr>
            <a:lvl2pPr marL="713105" indent="-268605" algn="just" defTabSz="0" rtl="0" eaLnBrk="0" fontAlgn="base" hangingPunct="0">
              <a:spcBef>
                <a:spcPct val="0"/>
              </a:spcBef>
              <a:spcAft>
                <a:spcPct val="0"/>
              </a:spcAft>
              <a:buClr>
                <a:schemeClr val="tx2"/>
              </a:buClr>
              <a:buFont typeface="Arial" panose="020B0604020202020204" pitchFamily="34" charset="0"/>
              <a:buChar char="•"/>
              <a:tabLst>
                <a:tab pos="712470" algn="l"/>
              </a:tabLst>
              <a:defRPr sz="2000" kern="1200">
                <a:solidFill>
                  <a:schemeClr val="tx1"/>
                </a:solidFill>
                <a:latin typeface="+mn-ea"/>
                <a:ea typeface="+mn-ea"/>
                <a:cs typeface="+mn-cs"/>
              </a:defRPr>
            </a:lvl2pPr>
            <a:lvl3pPr marL="11430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3pPr>
            <a:lvl4pPr marL="16002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4pPr>
            <a:lvl5pPr marL="20574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5pPr>
          </a:lstStyle>
          <a:p>
            <a:pPr marL="0" indent="0" algn="l">
              <a:spcBef>
                <a:spcPct val="50000"/>
              </a:spcBef>
              <a:buNone/>
            </a:pPr>
            <a:r>
              <a:rPr lang="en-US" altLang="zh-CN" sz="1400" b="1" dirty="0">
                <a:solidFill>
                  <a:schemeClr val="accent3"/>
                </a:solidFill>
                <a:latin typeface="Times New Roman" panose="02020603050405020304" pitchFamily="18" charset="0"/>
                <a:ea typeface="宋体" panose="02010600030101010101" pitchFamily="2" charset="-122"/>
              </a:rPr>
              <a:t>2002</a:t>
            </a:r>
          </a:p>
        </p:txBody>
      </p:sp>
      <p:sp>
        <p:nvSpPr>
          <p:cNvPr id="27" name="Text Box 38"/>
          <p:cNvSpPr txBox="1"/>
          <p:nvPr/>
        </p:nvSpPr>
        <p:spPr>
          <a:xfrm>
            <a:off x="3714751" y="3152459"/>
            <a:ext cx="457200" cy="215053"/>
          </a:xfrm>
          <a:prstGeom prst="rect">
            <a:avLst/>
          </a:prstGeom>
          <a:noFill/>
          <a:ln w="9525">
            <a:noFill/>
          </a:ln>
        </p:spPr>
        <p:txBody>
          <a:bodyPr lIns="0" tIns="0" rIns="0" bIns="0">
            <a:spAutoFit/>
          </a:bodyPr>
          <a:lstStyle>
            <a:lvl1pPr marL="361950" indent="-361950" algn="just" rtl="0" eaLnBrk="0" fontAlgn="base" hangingPunct="0">
              <a:spcBef>
                <a:spcPct val="0"/>
              </a:spcBef>
              <a:spcAft>
                <a:spcPct val="0"/>
              </a:spcAft>
              <a:buSzPct val="60000"/>
              <a:buFont typeface="黑体" panose="02010609060101010101" charset="-122"/>
              <a:buChar char="〉"/>
              <a:defRPr sz="2400" kern="1200">
                <a:solidFill>
                  <a:schemeClr val="tx1"/>
                </a:solidFill>
                <a:latin typeface="+mn-ea"/>
                <a:ea typeface="+mn-ea"/>
                <a:cs typeface="+mn-cs"/>
              </a:defRPr>
            </a:lvl1pPr>
            <a:lvl2pPr marL="713105" indent="-268605" algn="just" defTabSz="0" rtl="0" eaLnBrk="0" fontAlgn="base" hangingPunct="0">
              <a:spcBef>
                <a:spcPct val="0"/>
              </a:spcBef>
              <a:spcAft>
                <a:spcPct val="0"/>
              </a:spcAft>
              <a:buClr>
                <a:schemeClr val="tx2"/>
              </a:buClr>
              <a:buFont typeface="Arial" panose="020B0604020202020204" pitchFamily="34" charset="0"/>
              <a:buChar char="•"/>
              <a:tabLst>
                <a:tab pos="712470" algn="l"/>
              </a:tabLst>
              <a:defRPr sz="2000" kern="1200">
                <a:solidFill>
                  <a:schemeClr val="tx1"/>
                </a:solidFill>
                <a:latin typeface="+mn-ea"/>
                <a:ea typeface="+mn-ea"/>
                <a:cs typeface="+mn-cs"/>
              </a:defRPr>
            </a:lvl2pPr>
            <a:lvl3pPr marL="11430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3pPr>
            <a:lvl4pPr marL="16002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4pPr>
            <a:lvl5pPr marL="20574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5pPr>
          </a:lstStyle>
          <a:p>
            <a:pPr marL="0" indent="0" algn="l">
              <a:spcBef>
                <a:spcPct val="50000"/>
              </a:spcBef>
              <a:buNone/>
            </a:pPr>
            <a:r>
              <a:rPr lang="en-US" altLang="zh-CN" sz="1400" b="1" dirty="0">
                <a:solidFill>
                  <a:schemeClr val="accent3"/>
                </a:solidFill>
                <a:latin typeface="Times New Roman" panose="02020603050405020304" pitchFamily="18" charset="0"/>
                <a:ea typeface="宋体" panose="02010600030101010101" pitchFamily="2" charset="-122"/>
              </a:rPr>
              <a:t>1997</a:t>
            </a:r>
          </a:p>
        </p:txBody>
      </p:sp>
      <p:sp>
        <p:nvSpPr>
          <p:cNvPr id="28" name="Text Box 39"/>
          <p:cNvSpPr txBox="1"/>
          <p:nvPr/>
        </p:nvSpPr>
        <p:spPr>
          <a:xfrm>
            <a:off x="1691958" y="4883469"/>
            <a:ext cx="3003551" cy="1304969"/>
          </a:xfrm>
          <a:prstGeom prst="rect">
            <a:avLst/>
          </a:prstGeom>
          <a:noFill/>
          <a:ln w="9525">
            <a:noFill/>
          </a:ln>
        </p:spPr>
        <p:txBody>
          <a:bodyPr lIns="121917" tIns="60958" rIns="121917" bIns="60958">
            <a:spAutoFit/>
            <a:scene3d>
              <a:camera prst="orthographicFront"/>
              <a:lightRig rig="threePt" dir="t"/>
            </a:scene3d>
          </a:bodyPr>
          <a:lstStyle>
            <a:lvl1pPr marL="361950" indent="-361950" algn="just" rtl="0" eaLnBrk="0" fontAlgn="base" hangingPunct="0">
              <a:spcBef>
                <a:spcPct val="0"/>
              </a:spcBef>
              <a:spcAft>
                <a:spcPct val="0"/>
              </a:spcAft>
              <a:buSzPct val="60000"/>
              <a:buFont typeface="黑体" panose="02010609060101010101" charset="-122"/>
              <a:buChar char="〉"/>
              <a:defRPr sz="2400" kern="1200">
                <a:solidFill>
                  <a:schemeClr val="tx1"/>
                </a:solidFill>
                <a:latin typeface="+mn-ea"/>
                <a:ea typeface="+mn-ea"/>
                <a:cs typeface="+mn-cs"/>
              </a:defRPr>
            </a:lvl1pPr>
            <a:lvl2pPr marL="713105" indent="-268605" algn="just" defTabSz="0" rtl="0" eaLnBrk="0" fontAlgn="base" hangingPunct="0">
              <a:spcBef>
                <a:spcPct val="0"/>
              </a:spcBef>
              <a:spcAft>
                <a:spcPct val="0"/>
              </a:spcAft>
              <a:buClr>
                <a:schemeClr val="tx2"/>
              </a:buClr>
              <a:buFont typeface="Arial" panose="020B0604020202020204" pitchFamily="34" charset="0"/>
              <a:buChar char="•"/>
              <a:tabLst>
                <a:tab pos="712470" algn="l"/>
              </a:tabLst>
              <a:defRPr sz="2000" kern="1200">
                <a:solidFill>
                  <a:schemeClr val="tx1"/>
                </a:solidFill>
                <a:latin typeface="+mn-ea"/>
                <a:ea typeface="+mn-ea"/>
                <a:cs typeface="+mn-cs"/>
              </a:defRPr>
            </a:lvl2pPr>
            <a:lvl3pPr marL="11430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3pPr>
            <a:lvl4pPr marL="16002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4pPr>
            <a:lvl5pPr marL="20574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5pPr>
          </a:lstStyle>
          <a:p>
            <a:pPr marL="0" indent="0" algn="l">
              <a:lnSpc>
                <a:spcPct val="90000"/>
              </a:lnSpc>
              <a:spcBef>
                <a:spcPct val="50000"/>
              </a:spcBef>
              <a:buNone/>
            </a:pPr>
            <a:r>
              <a:rPr lang="zh-CN" altLang="en-US"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分析：</a:t>
            </a:r>
          </a:p>
          <a:p>
            <a:pPr marL="0" indent="0" algn="l">
              <a:lnSpc>
                <a:spcPct val="90000"/>
              </a:lnSpc>
              <a:spcBef>
                <a:spcPct val="50000"/>
              </a:spcBef>
              <a:buNone/>
            </a:pPr>
            <a:r>
              <a:rPr lang="zh-CN" altLang="en-US"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课题发展趋势、研究方向、机构</a:t>
            </a:r>
            <a:r>
              <a:rPr lang="en-US" altLang="zh-CN"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t>
            </a:r>
            <a:r>
              <a:rPr lang="zh-CN" altLang="en-US"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作者等</a:t>
            </a:r>
          </a:p>
        </p:txBody>
      </p:sp>
      <p:sp>
        <p:nvSpPr>
          <p:cNvPr id="29" name="Text Box 24"/>
          <p:cNvSpPr txBox="1"/>
          <p:nvPr/>
        </p:nvSpPr>
        <p:spPr>
          <a:xfrm>
            <a:off x="9613583" y="1437959"/>
            <a:ext cx="457200" cy="215053"/>
          </a:xfrm>
          <a:prstGeom prst="rect">
            <a:avLst/>
          </a:prstGeom>
          <a:noFill/>
          <a:ln w="9525">
            <a:noFill/>
          </a:ln>
        </p:spPr>
        <p:txBody>
          <a:bodyPr lIns="0" tIns="0" rIns="0" bIns="0">
            <a:spAutoFit/>
          </a:bodyPr>
          <a:lstStyle>
            <a:lvl1pPr marL="361950" indent="-361950" algn="just" rtl="0" eaLnBrk="0" fontAlgn="base" hangingPunct="0">
              <a:spcBef>
                <a:spcPct val="0"/>
              </a:spcBef>
              <a:spcAft>
                <a:spcPct val="0"/>
              </a:spcAft>
              <a:buSzPct val="60000"/>
              <a:buFont typeface="黑体" panose="02010609060101010101" charset="-122"/>
              <a:buChar char="〉"/>
              <a:defRPr sz="2400" kern="1200">
                <a:solidFill>
                  <a:schemeClr val="tx1"/>
                </a:solidFill>
                <a:latin typeface="+mn-ea"/>
                <a:ea typeface="+mn-ea"/>
                <a:cs typeface="+mn-cs"/>
              </a:defRPr>
            </a:lvl1pPr>
            <a:lvl2pPr marL="713105" indent="-268605" algn="just" defTabSz="0" rtl="0" eaLnBrk="0" fontAlgn="base" hangingPunct="0">
              <a:spcBef>
                <a:spcPct val="0"/>
              </a:spcBef>
              <a:spcAft>
                <a:spcPct val="0"/>
              </a:spcAft>
              <a:buClr>
                <a:schemeClr val="tx2"/>
              </a:buClr>
              <a:buFont typeface="Arial" panose="020B0604020202020204" pitchFamily="34" charset="0"/>
              <a:buChar char="•"/>
              <a:tabLst>
                <a:tab pos="712470" algn="l"/>
              </a:tabLst>
              <a:defRPr sz="2000" kern="1200">
                <a:solidFill>
                  <a:schemeClr val="tx1"/>
                </a:solidFill>
                <a:latin typeface="+mn-ea"/>
                <a:ea typeface="+mn-ea"/>
                <a:cs typeface="+mn-cs"/>
              </a:defRPr>
            </a:lvl2pPr>
            <a:lvl3pPr marL="11430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3pPr>
            <a:lvl4pPr marL="16002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4pPr>
            <a:lvl5pPr marL="20574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5pPr>
          </a:lstStyle>
          <a:p>
            <a:pPr marL="0" indent="0" algn="l">
              <a:spcBef>
                <a:spcPct val="50000"/>
              </a:spcBef>
              <a:buNone/>
            </a:pPr>
            <a:r>
              <a:rPr lang="en-US" altLang="zh-CN" sz="1400" b="1" dirty="0">
                <a:solidFill>
                  <a:schemeClr val="accent3"/>
                </a:solidFill>
                <a:latin typeface="Times New Roman" panose="02020603050405020304" pitchFamily="18" charset="0"/>
                <a:ea typeface="宋体" panose="02010600030101010101" pitchFamily="2" charset="-122"/>
              </a:rPr>
              <a:t>2003</a:t>
            </a:r>
          </a:p>
        </p:txBody>
      </p:sp>
      <p:sp>
        <p:nvSpPr>
          <p:cNvPr id="30" name="Text Box 32"/>
          <p:cNvSpPr txBox="1"/>
          <p:nvPr/>
        </p:nvSpPr>
        <p:spPr>
          <a:xfrm>
            <a:off x="8935720" y="5887722"/>
            <a:ext cx="457200" cy="215053"/>
          </a:xfrm>
          <a:prstGeom prst="rect">
            <a:avLst/>
          </a:prstGeom>
          <a:noFill/>
          <a:ln w="9525">
            <a:noFill/>
          </a:ln>
        </p:spPr>
        <p:txBody>
          <a:bodyPr lIns="0" tIns="0" rIns="0" bIns="0">
            <a:spAutoFit/>
          </a:bodyPr>
          <a:lstStyle>
            <a:lvl1pPr marL="361950" indent="-361950" algn="just" rtl="0" eaLnBrk="0" fontAlgn="base" hangingPunct="0">
              <a:spcBef>
                <a:spcPct val="0"/>
              </a:spcBef>
              <a:spcAft>
                <a:spcPct val="0"/>
              </a:spcAft>
              <a:buSzPct val="60000"/>
              <a:buFont typeface="黑体" panose="02010609060101010101" charset="-122"/>
              <a:buChar char="〉"/>
              <a:defRPr sz="2400" kern="1200">
                <a:solidFill>
                  <a:schemeClr val="tx1"/>
                </a:solidFill>
                <a:latin typeface="+mn-ea"/>
                <a:ea typeface="+mn-ea"/>
                <a:cs typeface="+mn-cs"/>
              </a:defRPr>
            </a:lvl1pPr>
            <a:lvl2pPr marL="713105" indent="-268605" algn="just" defTabSz="0" rtl="0" eaLnBrk="0" fontAlgn="base" hangingPunct="0">
              <a:spcBef>
                <a:spcPct val="0"/>
              </a:spcBef>
              <a:spcAft>
                <a:spcPct val="0"/>
              </a:spcAft>
              <a:buClr>
                <a:schemeClr val="tx2"/>
              </a:buClr>
              <a:buFont typeface="Arial" panose="020B0604020202020204" pitchFamily="34" charset="0"/>
              <a:buChar char="•"/>
              <a:tabLst>
                <a:tab pos="712470" algn="l"/>
              </a:tabLst>
              <a:defRPr sz="2000" kern="1200">
                <a:solidFill>
                  <a:schemeClr val="tx1"/>
                </a:solidFill>
                <a:latin typeface="+mn-ea"/>
                <a:ea typeface="+mn-ea"/>
                <a:cs typeface="+mn-cs"/>
              </a:defRPr>
            </a:lvl2pPr>
            <a:lvl3pPr marL="11430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3pPr>
            <a:lvl4pPr marL="16002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4pPr>
            <a:lvl5pPr marL="2057400" indent="-228600" algn="l" defTabSz="0" rtl="0" eaLnBrk="0" fontAlgn="base" hangingPunct="0">
              <a:lnSpc>
                <a:spcPct val="90000"/>
              </a:lnSpc>
              <a:spcBef>
                <a:spcPts val="500"/>
              </a:spcBef>
              <a:spcAft>
                <a:spcPct val="0"/>
              </a:spcAft>
              <a:buFont typeface="Arial" panose="020B0604020202020204" pitchFamily="34" charset="0"/>
              <a:buChar char="•"/>
              <a:tabLst>
                <a:tab pos="712470" algn="l"/>
              </a:tabLst>
              <a:defRPr sz="2000" kern="1200">
                <a:solidFill>
                  <a:schemeClr val="tx1"/>
                </a:solidFill>
                <a:latin typeface="+mn-ea"/>
                <a:ea typeface="+mn-ea"/>
                <a:cs typeface="+mn-cs"/>
              </a:defRPr>
            </a:lvl5pPr>
          </a:lstStyle>
          <a:p>
            <a:pPr marL="0" indent="0" algn="l">
              <a:spcBef>
                <a:spcPct val="50000"/>
              </a:spcBef>
              <a:buNone/>
            </a:pPr>
            <a:r>
              <a:rPr lang="en-US" altLang="zh-CN" sz="1400" b="1" dirty="0">
                <a:solidFill>
                  <a:schemeClr val="accent3"/>
                </a:solidFill>
                <a:latin typeface="Times New Roman" panose="02020603050405020304" pitchFamily="18" charset="0"/>
                <a:ea typeface="宋体" panose="02010600030101010101" pitchFamily="2" charset="-122"/>
              </a:rPr>
              <a:t>1993</a:t>
            </a:r>
          </a:p>
        </p:txBody>
      </p:sp>
      <p:sp>
        <p:nvSpPr>
          <p:cNvPr id="32" name="原创设计师QQ598969553        _9"/>
          <p:cNvSpPr txBox="1"/>
          <p:nvPr/>
        </p:nvSpPr>
        <p:spPr>
          <a:xfrm>
            <a:off x="1369750" y="226752"/>
            <a:ext cx="2669956" cy="538605"/>
          </a:xfrm>
          <a:prstGeom prst="rect">
            <a:avLst/>
          </a:prstGeom>
          <a:noFill/>
        </p:spPr>
        <p:txBody>
          <a:bodyPr wrap="none" lIns="121917" tIns="60958" rIns="121917" bIns="60958" rtlCol="0">
            <a:spAutoFit/>
          </a:bodyPr>
          <a:lstStyle/>
          <a:p>
            <a:r>
              <a:rPr lang="zh-CN" altLang="en-US" sz="2700" b="1" dirty="0">
                <a:solidFill>
                  <a:schemeClr val="tx1">
                    <a:lumMod val="75000"/>
                    <a:lumOff val="25000"/>
                  </a:schemeClr>
                </a:solidFill>
                <a:latin typeface="微软雅黑" panose="020B0503020204020204" pitchFamily="34" charset="-122"/>
                <a:ea typeface="微软雅黑" panose="020B0503020204020204" pitchFamily="34" charset="-122"/>
              </a:rPr>
              <a:t>精确的检索结果</a:t>
            </a:r>
          </a:p>
        </p:txBody>
      </p:sp>
      <p:grpSp>
        <p:nvGrpSpPr>
          <p:cNvPr id="40" name="组合 2"/>
          <p:cNvGrpSpPr/>
          <p:nvPr/>
        </p:nvGrpSpPr>
        <p:grpSpPr>
          <a:xfrm>
            <a:off x="284838" y="0"/>
            <a:ext cx="1012268" cy="965260"/>
            <a:chOff x="1385458" y="991717"/>
            <a:chExt cx="4603751" cy="4389967"/>
          </a:xfrm>
        </p:grpSpPr>
        <p:grpSp>
          <p:nvGrpSpPr>
            <p:cNvPr id="41" name="组合 4"/>
            <p:cNvGrpSpPr/>
            <p:nvPr/>
          </p:nvGrpSpPr>
          <p:grpSpPr>
            <a:xfrm>
              <a:off x="1385458" y="991717"/>
              <a:ext cx="4603751" cy="4389967"/>
              <a:chOff x="1039093" y="743787"/>
              <a:chExt cx="3452813" cy="3292475"/>
            </a:xfrm>
          </p:grpSpPr>
          <p:sp>
            <p:nvSpPr>
              <p:cNvPr id="43"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44"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45"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46"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47"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42"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02</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7"/>
                                        </p:tgtEl>
                                        <p:attrNameLst>
                                          <p:attrName>style.visibility</p:attrName>
                                        </p:attrNameLst>
                                      </p:cBhvr>
                                      <p:to>
                                        <p:strVal val="visible"/>
                                      </p:to>
                                    </p:set>
                                  </p:childTnLst>
                                </p:cTn>
                              </p:par>
                            </p:childTnLst>
                          </p:cTn>
                        </p:par>
                        <p:par>
                          <p:cTn id="11" fill="hold">
                            <p:stCondLst>
                              <p:cond delay="1000"/>
                            </p:stCondLst>
                            <p:childTnLst>
                              <p:par>
                                <p:cTn id="12" presetID="9" presetClass="entr" presetSubtype="0" fill="hold" grpId="0" nodeType="after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500"/>
                                        <p:tgtEl>
                                          <p:spTgt spid="14"/>
                                        </p:tgtEl>
                                      </p:cBhvr>
                                    </p:animEffect>
                                  </p:childTnLst>
                                </p:cTn>
                              </p:par>
                            </p:childTnLst>
                          </p:cTn>
                        </p:par>
                        <p:par>
                          <p:cTn id="15" fill="hold">
                            <p:stCondLst>
                              <p:cond delay="2000"/>
                            </p:stCondLst>
                            <p:childTnLst>
                              <p:par>
                                <p:cTn id="16" presetID="9"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par>
                          <p:cTn id="19" fill="hold">
                            <p:stCondLst>
                              <p:cond delay="2500"/>
                            </p:stCondLst>
                            <p:childTnLst>
                              <p:par>
                                <p:cTn id="20" presetID="1" presetClass="entr" presetSubtype="0" fill="hold" nodeType="afterEffect">
                                  <p:stCondLst>
                                    <p:cond delay="0"/>
                                  </p:stCondLst>
                                  <p:childTnLst>
                                    <p:set>
                                      <p:cBhvr>
                                        <p:cTn id="21" dur="1" fill="hold">
                                          <p:stCondLst>
                                            <p:cond delay="499"/>
                                          </p:stCondLst>
                                        </p:cTn>
                                        <p:tgtEl>
                                          <p:spTgt spid="25"/>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26"/>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0"/>
                                  </p:stCondLst>
                                  <p:childTnLst>
                                    <p:set>
                                      <p:cBhvr>
                                        <p:cTn id="27" dur="1" fill="hold">
                                          <p:stCondLst>
                                            <p:cond delay="499"/>
                                          </p:stCondLst>
                                        </p:cTn>
                                        <p:tgtEl>
                                          <p:spTgt spid="9"/>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13"/>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0"/>
                                  </p:stCondLst>
                                  <p:childTnLst>
                                    <p:set>
                                      <p:cBhvr>
                                        <p:cTn id="33" dur="1" fill="hold">
                                          <p:stCondLst>
                                            <p:cond delay="499"/>
                                          </p:stCondLst>
                                        </p:cTn>
                                        <p:tgtEl>
                                          <p:spTgt spid="17"/>
                                        </p:tgtEl>
                                        <p:attrNameLst>
                                          <p:attrName>style.visibility</p:attrName>
                                        </p:attrNameLst>
                                      </p:cBhvr>
                                      <p:to>
                                        <p:strVal val="visible"/>
                                      </p:to>
                                    </p:set>
                                  </p:childTnLst>
                                </p:cTn>
                              </p:par>
                            </p:childTnLst>
                          </p:cTn>
                        </p:par>
                        <p:par>
                          <p:cTn id="34" fill="hold">
                            <p:stCondLst>
                              <p:cond delay="5000"/>
                            </p:stCondLst>
                            <p:childTnLst>
                              <p:par>
                                <p:cTn id="35" presetID="3" presetClass="entr" presetSubtype="1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linds(horizontal)">
                                      <p:cBhvr>
                                        <p:cTn id="37" dur="500"/>
                                        <p:tgtEl>
                                          <p:spTgt spid="29"/>
                                        </p:tgtEl>
                                      </p:cBhvr>
                                    </p:animEffect>
                                  </p:childTnLst>
                                </p:cTn>
                              </p:par>
                            </p:childTnLst>
                          </p:cTn>
                        </p:par>
                        <p:par>
                          <p:cTn id="38" fill="hold">
                            <p:stCondLst>
                              <p:cond delay="5500"/>
                            </p:stCondLst>
                            <p:childTnLst>
                              <p:par>
                                <p:cTn id="39" presetID="1" presetClass="entr" presetSubtype="0" fill="hold" nodeType="afterEffect">
                                  <p:stCondLst>
                                    <p:cond delay="0"/>
                                  </p:stCondLst>
                                  <p:childTnLst>
                                    <p:set>
                                      <p:cBhvr>
                                        <p:cTn id="40" dur="1" fill="hold">
                                          <p:stCondLst>
                                            <p:cond delay="499"/>
                                          </p:stCondLst>
                                        </p:cTn>
                                        <p:tgtEl>
                                          <p:spTgt spid="6"/>
                                        </p:tgtEl>
                                        <p:attrNameLst>
                                          <p:attrName>style.visibility</p:attrName>
                                        </p:attrNameLst>
                                      </p:cBhvr>
                                      <p:to>
                                        <p:strVal val="visible"/>
                                      </p:to>
                                    </p:set>
                                  </p:childTnLst>
                                </p:cTn>
                              </p:par>
                            </p:childTnLst>
                          </p:cTn>
                        </p:par>
                        <p:par>
                          <p:cTn id="41" fill="hold">
                            <p:stCondLst>
                              <p:cond delay="6000"/>
                            </p:stCondLst>
                            <p:childTnLst>
                              <p:par>
                                <p:cTn id="42" presetID="1" presetClass="entr" presetSubtype="0" fill="hold" grpId="0" nodeType="afterEffect">
                                  <p:stCondLst>
                                    <p:cond delay="0"/>
                                  </p:stCondLst>
                                  <p:childTnLst>
                                    <p:set>
                                      <p:cBhvr>
                                        <p:cTn id="43" dur="1" fill="hold">
                                          <p:stCondLst>
                                            <p:cond delay="499"/>
                                          </p:stCondLst>
                                        </p:cTn>
                                        <p:tgtEl>
                                          <p:spTgt spid="7"/>
                                        </p:tgtEl>
                                        <p:attrNameLst>
                                          <p:attrName>style.visibility</p:attrName>
                                        </p:attrNameLst>
                                      </p:cBhvr>
                                      <p:to>
                                        <p:strVal val="visible"/>
                                      </p:to>
                                    </p:set>
                                  </p:childTnLst>
                                </p:cTn>
                              </p:par>
                            </p:childTnLst>
                          </p:cTn>
                        </p:par>
                        <p:par>
                          <p:cTn id="44" fill="hold">
                            <p:stCondLst>
                              <p:cond delay="6500"/>
                            </p:stCondLst>
                            <p:childTnLst>
                              <p:par>
                                <p:cTn id="45" presetID="9" presetClass="entr" presetSubtype="0" fill="hold" nodeType="afterEffect">
                                  <p:stCondLst>
                                    <p:cond delay="100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childTnLst>
                          </p:cTn>
                        </p:par>
                        <p:par>
                          <p:cTn id="48" fill="hold">
                            <p:stCondLst>
                              <p:cond delay="8000"/>
                            </p:stCondLst>
                            <p:childTnLst>
                              <p:par>
                                <p:cTn id="49" presetID="9"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ssolve">
                                      <p:cBhvr>
                                        <p:cTn id="51" dur="500"/>
                                        <p:tgtEl>
                                          <p:spTgt spid="16"/>
                                        </p:tgtEl>
                                      </p:cBhvr>
                                    </p:animEffect>
                                  </p:childTnLst>
                                </p:cTn>
                              </p:par>
                            </p:childTnLst>
                          </p:cTn>
                        </p:par>
                        <p:par>
                          <p:cTn id="52" fill="hold">
                            <p:stCondLst>
                              <p:cond delay="8500"/>
                            </p:stCondLst>
                            <p:childTnLst>
                              <p:par>
                                <p:cTn id="53" presetID="9" presetClass="entr" presetSubtype="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dissolve">
                                      <p:cBhvr>
                                        <p:cTn id="55" dur="500"/>
                                        <p:tgtEl>
                                          <p:spTgt spid="10"/>
                                        </p:tgtEl>
                                      </p:cBhvr>
                                    </p:animEffect>
                                  </p:childTnLst>
                                </p:cTn>
                              </p:par>
                            </p:childTnLst>
                          </p:cTn>
                        </p:par>
                        <p:par>
                          <p:cTn id="56" fill="hold">
                            <p:stCondLst>
                              <p:cond delay="9000"/>
                            </p:stCondLst>
                            <p:childTnLst>
                              <p:par>
                                <p:cTn id="57" presetID="9"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dissolve">
                                      <p:cBhvr>
                                        <p:cTn id="59" dur="500"/>
                                        <p:tgtEl>
                                          <p:spTgt spid="21"/>
                                        </p:tgtEl>
                                      </p:cBhvr>
                                    </p:animEffect>
                                  </p:childTnLst>
                                </p:cTn>
                              </p:par>
                            </p:childTnLst>
                          </p:cTn>
                        </p:par>
                        <p:par>
                          <p:cTn id="60" fill="hold">
                            <p:stCondLst>
                              <p:cond delay="9500"/>
                            </p:stCondLst>
                            <p:childTnLst>
                              <p:par>
                                <p:cTn id="61" presetID="9"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dissolve">
                                      <p:cBhvr>
                                        <p:cTn id="63" dur="500"/>
                                        <p:tgtEl>
                                          <p:spTgt spid="11"/>
                                        </p:tgtEl>
                                      </p:cBhvr>
                                    </p:animEffect>
                                  </p:childTnLst>
                                </p:cTn>
                              </p:par>
                            </p:childTnLst>
                          </p:cTn>
                        </p:par>
                        <p:par>
                          <p:cTn id="64" fill="hold">
                            <p:stCondLst>
                              <p:cond delay="10000"/>
                            </p:stCondLst>
                            <p:childTnLst>
                              <p:par>
                                <p:cTn id="65" presetID="9"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dissolve">
                                      <p:cBhvr>
                                        <p:cTn id="67" dur="500"/>
                                        <p:tgtEl>
                                          <p:spTgt spid="20"/>
                                        </p:tgtEl>
                                      </p:cBhvr>
                                    </p:animEffect>
                                  </p:childTnLst>
                                </p:cTn>
                              </p:par>
                            </p:childTnLst>
                          </p:cTn>
                        </p:par>
                        <p:par>
                          <p:cTn id="68" fill="hold">
                            <p:stCondLst>
                              <p:cond delay="10500"/>
                            </p:stCondLst>
                            <p:childTnLst>
                              <p:par>
                                <p:cTn id="69" presetID="9" presetClass="entr" presetSubtype="0"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dissolve">
                                      <p:cBhvr>
                                        <p:cTn id="71" dur="500"/>
                                        <p:tgtEl>
                                          <p:spTgt spid="24"/>
                                        </p:tgtEl>
                                      </p:cBhvr>
                                    </p:animEffect>
                                  </p:childTnLst>
                                </p:cTn>
                              </p:par>
                            </p:childTnLst>
                          </p:cTn>
                        </p:par>
                        <p:par>
                          <p:cTn id="72" fill="hold">
                            <p:stCondLst>
                              <p:cond delay="11000"/>
                            </p:stCondLst>
                            <p:childTnLst>
                              <p:par>
                                <p:cTn id="73" presetID="9" presetClass="entr" presetSubtype="0" fill="hold" grpId="0" nodeType="after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dissolve">
                                      <p:cBhvr>
                                        <p:cTn id="75" dur="500"/>
                                        <p:tgtEl>
                                          <p:spTgt spid="30"/>
                                        </p:tgtEl>
                                      </p:cBhvr>
                                    </p:animEffect>
                                  </p:childTnLst>
                                </p:cTn>
                              </p:par>
                            </p:childTnLst>
                          </p:cTn>
                        </p:par>
                        <p:par>
                          <p:cTn id="76" fill="hold">
                            <p:stCondLst>
                              <p:cond delay="11500"/>
                            </p:stCondLst>
                            <p:childTnLst>
                              <p:par>
                                <p:cTn id="77" presetID="9" presetClass="entr" presetSubtype="0" fill="hold"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dissolve">
                                      <p:cBhvr>
                                        <p:cTn id="79" dur="500"/>
                                        <p:tgtEl>
                                          <p:spTgt spid="22"/>
                                        </p:tgtEl>
                                      </p:cBhvr>
                                    </p:animEffect>
                                  </p:childTnLst>
                                </p:cTn>
                              </p:par>
                            </p:childTnLst>
                          </p:cTn>
                        </p:par>
                        <p:par>
                          <p:cTn id="80" fill="hold">
                            <p:stCondLst>
                              <p:cond delay="12000"/>
                            </p:stCondLst>
                            <p:childTnLst>
                              <p:par>
                                <p:cTn id="81" presetID="9" presetClass="entr" presetSubtype="0"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dissolve">
                                      <p:cBhvr>
                                        <p:cTn id="83" dur="500"/>
                                        <p:tgtEl>
                                          <p:spTgt spid="23"/>
                                        </p:tgtEl>
                                      </p:cBhvr>
                                    </p:animEffect>
                                  </p:childTnLst>
                                </p:cTn>
                              </p:par>
                            </p:childTnLst>
                          </p:cTn>
                        </p:par>
                        <p:par>
                          <p:cTn id="84" fill="hold">
                            <p:stCondLst>
                              <p:cond delay="12500"/>
                            </p:stCondLst>
                            <p:childTnLst>
                              <p:par>
                                <p:cTn id="85" presetID="9" presetClass="entr" presetSubtype="0" fill="hold" grpId="0"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dissolve">
                                      <p:cBhvr>
                                        <p:cTn id="8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p:bldP spid="13" grpId="0" bldLvl="0"/>
      <p:bldP spid="14" grpId="0" bldLvl="0" animBg="1"/>
      <p:bldP spid="16" grpId="0" bldLvl="0" animBg="1"/>
      <p:bldP spid="20" grpId="0" bldLvl="0"/>
      <p:bldP spid="21" grpId="0" bldLvl="0"/>
      <p:bldP spid="23" grpId="0" bldLvl="0"/>
      <p:bldP spid="26" grpId="0" bldLvl="0"/>
      <p:bldP spid="27" grpId="0" bldLvl="0"/>
      <p:bldP spid="28" grpId="0" bldLvl="0"/>
      <p:bldP spid="29" grpId="0"/>
      <p:bldP spid="30" grpId="0" bldLvl="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68489" y="423081"/>
            <a:ext cx="11382233" cy="6155140"/>
          </a:xfrm>
          <a:prstGeom prst="rect">
            <a:avLst/>
          </a:prstGeom>
          <a:noFill/>
          <a:ln w="9525">
            <a:noFill/>
            <a:miter lim="800000"/>
            <a:headEnd/>
            <a:tailEnd/>
          </a:ln>
        </p:spPr>
      </p:pic>
      <p:sp>
        <p:nvSpPr>
          <p:cNvPr id="3" name="矩形 2"/>
          <p:cNvSpPr/>
          <p:nvPr/>
        </p:nvSpPr>
        <p:spPr>
          <a:xfrm>
            <a:off x="4981433" y="3002507"/>
            <a:ext cx="1078173" cy="40943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91069" y="881063"/>
            <a:ext cx="11682483" cy="5976937"/>
          </a:xfrm>
          <a:prstGeom prst="rect">
            <a:avLst/>
          </a:prstGeom>
          <a:noFill/>
          <a:ln w="9525">
            <a:noFill/>
            <a:miter lim="800000"/>
            <a:headEnd/>
            <a:tailEnd/>
          </a:ln>
        </p:spPr>
      </p:pic>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4" name="原创设计师QQ598969553        _9"/>
          <p:cNvSpPr txBox="1"/>
          <p:nvPr/>
        </p:nvSpPr>
        <p:spPr>
          <a:xfrm>
            <a:off x="1320848" y="162748"/>
            <a:ext cx="2669956" cy="538605"/>
          </a:xfrm>
          <a:prstGeom prst="rect">
            <a:avLst/>
          </a:prstGeom>
          <a:noFill/>
        </p:spPr>
        <p:txBody>
          <a:bodyPr wrap="none" lIns="121917" tIns="60958" rIns="121917" bIns="60958" rtlCol="0">
            <a:spAutoFit/>
          </a:bodyPr>
          <a:lstStyle/>
          <a:p>
            <a:r>
              <a:rPr lang="zh-CN" altLang="en-US" sz="2700" b="1" dirty="0">
                <a:solidFill>
                  <a:schemeClr val="tx1">
                    <a:lumMod val="75000"/>
                    <a:lumOff val="25000"/>
                  </a:schemeClr>
                </a:solidFill>
                <a:latin typeface="微软雅黑" panose="020B0503020204020204" pitchFamily="34" charset="-122"/>
                <a:ea typeface="微软雅黑" panose="020B0503020204020204" pitchFamily="34" charset="-122"/>
              </a:rPr>
              <a:t>多样的获取方式</a:t>
            </a:r>
          </a:p>
        </p:txBody>
      </p:sp>
      <p:sp>
        <p:nvSpPr>
          <p:cNvPr id="10" name="圆角矩形标注 36"/>
          <p:cNvSpPr/>
          <p:nvPr/>
        </p:nvSpPr>
        <p:spPr>
          <a:xfrm>
            <a:off x="6029669" y="3892555"/>
            <a:ext cx="1661795" cy="462280"/>
          </a:xfrm>
          <a:prstGeom prst="wedgeRoundRectCallout">
            <a:avLst>
              <a:gd name="adj1" fmla="val 68299"/>
              <a:gd name="adj2" fmla="val 49311"/>
              <a:gd name="adj3" fmla="val 16667"/>
            </a:avLst>
          </a:prstGeom>
          <a:solidFill>
            <a:srgbClr val="5791CD"/>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zh-CN" sz="2400" b="1" noProof="1">
                <a:solidFill>
                  <a:schemeClr val="bg1"/>
                </a:solidFill>
                <a:latin typeface="微软雅黑" panose="020B0503020204020204" pitchFamily="34" charset="-122"/>
                <a:ea typeface="微软雅黑" panose="020B0503020204020204" pitchFamily="34" charset="-122"/>
              </a:rPr>
              <a:t>直接下载</a:t>
            </a:r>
          </a:p>
        </p:txBody>
      </p:sp>
      <p:sp>
        <p:nvSpPr>
          <p:cNvPr id="12" name="圆角矩形标注 38"/>
          <p:cNvSpPr/>
          <p:nvPr/>
        </p:nvSpPr>
        <p:spPr>
          <a:xfrm>
            <a:off x="5859218" y="2404583"/>
            <a:ext cx="2592288" cy="462280"/>
          </a:xfrm>
          <a:prstGeom prst="wedgeRoundRectCallout">
            <a:avLst>
              <a:gd name="adj1" fmla="val -44116"/>
              <a:gd name="adj2" fmla="val -97601"/>
              <a:gd name="adj3" fmla="val 16667"/>
            </a:avLst>
          </a:prstGeom>
          <a:solidFill>
            <a:srgbClr val="5791CD"/>
          </a:solidFill>
          <a:ln w="25400">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zh-CN" sz="2400" b="1" noProof="1">
                <a:solidFill>
                  <a:schemeClr val="bg1"/>
                </a:solidFill>
                <a:latin typeface="微软雅黑" panose="020B0503020204020204" pitchFamily="34" charset="-122"/>
                <a:ea typeface="微软雅黑" panose="020B0503020204020204" pitchFamily="34" charset="-122"/>
              </a:rPr>
              <a:t>进入数据库下载</a:t>
            </a:r>
          </a:p>
        </p:txBody>
      </p:sp>
      <p:sp>
        <p:nvSpPr>
          <p:cNvPr id="14" name="圆角矩形标注 32"/>
          <p:cNvSpPr/>
          <p:nvPr/>
        </p:nvSpPr>
        <p:spPr>
          <a:xfrm>
            <a:off x="6131169" y="5544586"/>
            <a:ext cx="1646381" cy="461963"/>
          </a:xfrm>
          <a:prstGeom prst="wedgeRoundRectCallout">
            <a:avLst>
              <a:gd name="adj1" fmla="val 49533"/>
              <a:gd name="adj2" fmla="val 109832"/>
              <a:gd name="adj3" fmla="val 16667"/>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zh-CN" sz="2400" b="1" noProof="1">
                <a:solidFill>
                  <a:schemeClr val="bg1"/>
                </a:solidFill>
                <a:latin typeface="微软雅黑" panose="020B0503020204020204" pitchFamily="34" charset="-122"/>
                <a:ea typeface="微软雅黑" panose="020B0503020204020204" pitchFamily="34" charset="-122"/>
              </a:rPr>
              <a:t>文献传递</a:t>
            </a:r>
          </a:p>
        </p:txBody>
      </p:sp>
      <p:sp>
        <p:nvSpPr>
          <p:cNvPr id="20" name="矩形 62467"/>
          <p:cNvSpPr>
            <a:spLocks noChangeArrowheads="1"/>
          </p:cNvSpPr>
          <p:nvPr/>
        </p:nvSpPr>
        <p:spPr bwMode="auto">
          <a:xfrm>
            <a:off x="7477371" y="877932"/>
            <a:ext cx="3644900" cy="598193"/>
          </a:xfrm>
          <a:prstGeom prst="rect">
            <a:avLst/>
          </a:prstGeom>
          <a:solidFill>
            <a:srgbClr val="5791CD"/>
          </a:solidFill>
          <a:ln w="28575">
            <a:solidFill>
              <a:srgbClr val="5791CD"/>
            </a:solidFill>
            <a:miter lim="800000"/>
          </a:ln>
        </p:spPr>
        <p:txBody>
          <a:bodyPr wrap="none" lIns="121917" tIns="60958" rIns="121917" bIns="60958"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0" hangingPunct="0"/>
            <a:r>
              <a:rPr lang="zh-CN" altLang="en-US"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多个下载文档版本</a:t>
            </a:r>
          </a:p>
        </p:txBody>
      </p:sp>
      <p:sp>
        <p:nvSpPr>
          <p:cNvPr id="15" name="矩形 14"/>
          <p:cNvSpPr/>
          <p:nvPr/>
        </p:nvSpPr>
        <p:spPr>
          <a:xfrm>
            <a:off x="202074" y="1102204"/>
            <a:ext cx="768085" cy="38404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6" name="矩形 15"/>
          <p:cNvSpPr/>
          <p:nvPr/>
        </p:nvSpPr>
        <p:spPr>
          <a:xfrm>
            <a:off x="7962921" y="4458588"/>
            <a:ext cx="1056117" cy="43388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1" name="矩形 20"/>
          <p:cNvSpPr/>
          <p:nvPr/>
        </p:nvSpPr>
        <p:spPr>
          <a:xfrm>
            <a:off x="7949275" y="6251108"/>
            <a:ext cx="1056117" cy="42817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3" name="矩形 22"/>
          <p:cNvSpPr/>
          <p:nvPr/>
        </p:nvSpPr>
        <p:spPr>
          <a:xfrm>
            <a:off x="2715904" y="1929967"/>
            <a:ext cx="5172501" cy="19908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nvGrpSpPr>
          <p:cNvPr id="30" name="组合 2"/>
          <p:cNvGrpSpPr/>
          <p:nvPr/>
        </p:nvGrpSpPr>
        <p:grpSpPr>
          <a:xfrm>
            <a:off x="284838" y="0"/>
            <a:ext cx="1012268" cy="965260"/>
            <a:chOff x="1385458" y="991717"/>
            <a:chExt cx="4603751" cy="4389967"/>
          </a:xfrm>
        </p:grpSpPr>
        <p:grpSp>
          <p:nvGrpSpPr>
            <p:cNvPr id="31" name="组合 4"/>
            <p:cNvGrpSpPr/>
            <p:nvPr/>
          </p:nvGrpSpPr>
          <p:grpSpPr>
            <a:xfrm>
              <a:off x="1385458" y="991717"/>
              <a:ext cx="4603751" cy="4389967"/>
              <a:chOff x="1039093" y="743787"/>
              <a:chExt cx="3452813" cy="3292475"/>
            </a:xfrm>
          </p:grpSpPr>
          <p:sp>
            <p:nvSpPr>
              <p:cNvPr id="33"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4"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5"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6"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7"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32"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03</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pic>
        <p:nvPicPr>
          <p:cNvPr id="1027" name="Picture 3"/>
          <p:cNvPicPr>
            <a:picLocks noChangeAspect="1" noChangeArrowheads="1"/>
          </p:cNvPicPr>
          <p:nvPr/>
        </p:nvPicPr>
        <p:blipFill>
          <a:blip r:embed="rId3" cstate="print"/>
          <a:srcRect/>
          <a:stretch>
            <a:fillRect/>
          </a:stretch>
        </p:blipFill>
        <p:spPr bwMode="auto">
          <a:xfrm>
            <a:off x="1989232" y="4382424"/>
            <a:ext cx="5838825" cy="19145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2" grpId="0" bldLvl="0" animBg="1"/>
      <p:bldP spid="14" grpId="0" bldLvl="0" animBg="1"/>
      <p:bldP spid="20" grpId="0" animBg="1"/>
      <p:bldP spid="15" grpId="0" animBg="1"/>
      <p:bldP spid="16" grpId="0" animBg="1"/>
      <p:bldP spid="21" grpId="0" animBg="1"/>
      <p:bldP spid="2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390477" y="2584293"/>
            <a:ext cx="4618567" cy="1023353"/>
          </a:xfrm>
          <a:prstGeom prst="rect">
            <a:avLst/>
          </a:prstGeom>
          <a:noFill/>
          <a:ln w="9525">
            <a:noFill/>
          </a:ln>
        </p:spPr>
        <p:txBody>
          <a:bodyPr wrap="square" lIns="121917" tIns="60958" rIns="121917" bIns="60958">
            <a:spAutoFit/>
          </a:bodyPr>
          <a:lstStyle/>
          <a:p>
            <a:pPr>
              <a:lnSpc>
                <a:spcPct val="150000"/>
              </a:lnSpc>
            </a:pPr>
            <a:r>
              <a:rPr lang="en-US" altLang="zh-CN" b="1" dirty="0">
                <a:solidFill>
                  <a:schemeClr val="accent5"/>
                </a:solidFill>
                <a:latin typeface="微软雅黑" panose="020B0503020204020204" pitchFamily="34" charset="-122"/>
                <a:ea typeface="微软雅黑" panose="020B0503020204020204" pitchFamily="34" charset="-122"/>
                <a:cs typeface="Times New Roman" panose="02020603050405020304" pitchFamily="18" charset="0"/>
              </a:rPr>
              <a:t> 8:30-22:30</a:t>
            </a:r>
          </a:p>
          <a:p>
            <a:pPr>
              <a:lnSpc>
                <a:spcPct val="150000"/>
              </a:lnSpc>
            </a:pPr>
            <a:r>
              <a:rPr lang="zh-CN" altLang="en-US" sz="2100" dirty="0">
                <a:solidFill>
                  <a:srgbClr val="43B9B6"/>
                </a:solidFill>
                <a:latin typeface="微软雅黑" panose="020B0503020204020204" pitchFamily="34" charset="-122"/>
                <a:ea typeface="微软雅黑" panose="020B0503020204020204" pitchFamily="34" charset="-122"/>
              </a:rPr>
              <a:t>（</a:t>
            </a:r>
            <a:r>
              <a:rPr lang="zh-CN" altLang="en-US" sz="2100" b="1" dirty="0">
                <a:solidFill>
                  <a:schemeClr val="accent5"/>
                </a:solidFill>
                <a:latin typeface="微软雅黑" panose="020B0503020204020204" pitchFamily="34" charset="-122"/>
                <a:ea typeface="微软雅黑" panose="020B0503020204020204" pitchFamily="34" charset="-122"/>
              </a:rPr>
              <a:t>周末和寒暑假</a:t>
            </a:r>
            <a:r>
              <a:rPr lang="zh-CN" altLang="en-US" sz="2100" b="1" dirty="0">
                <a:solidFill>
                  <a:srgbClr val="C00000"/>
                </a:solidFill>
                <a:latin typeface="微软雅黑" panose="020B0503020204020204" pitchFamily="34" charset="-122"/>
                <a:ea typeface="微软雅黑" panose="020B0503020204020204" pitchFamily="34" charset="-122"/>
              </a:rPr>
              <a:t>正常服务</a:t>
            </a:r>
            <a:r>
              <a:rPr lang="zh-CN" altLang="en-US" sz="2100" dirty="0">
                <a:solidFill>
                  <a:srgbClr val="43B9B6"/>
                </a:solidFill>
                <a:latin typeface="微软雅黑" panose="020B0503020204020204" pitchFamily="34" charset="-122"/>
                <a:ea typeface="微软雅黑" panose="020B0503020204020204" pitchFamily="34" charset="-122"/>
              </a:rPr>
              <a:t>）</a:t>
            </a:r>
          </a:p>
        </p:txBody>
      </p:sp>
      <p:sp>
        <p:nvSpPr>
          <p:cNvPr id="7" name="原创设计师QQ598969553        _9"/>
          <p:cNvSpPr txBox="1"/>
          <p:nvPr/>
        </p:nvSpPr>
        <p:spPr>
          <a:xfrm>
            <a:off x="1312560" y="210506"/>
            <a:ext cx="2669956" cy="538605"/>
          </a:xfrm>
          <a:prstGeom prst="rect">
            <a:avLst/>
          </a:prstGeom>
          <a:noFill/>
        </p:spPr>
        <p:txBody>
          <a:bodyPr wrap="none" lIns="121917" tIns="60958" rIns="121917" bIns="60958" rtlCol="0">
            <a:spAutoFit/>
          </a:bodyPr>
          <a:lstStyle/>
          <a:p>
            <a:r>
              <a:rPr lang="zh-CN" altLang="en-US" sz="2700" b="1" dirty="0">
                <a:solidFill>
                  <a:schemeClr val="tx1">
                    <a:lumMod val="75000"/>
                    <a:lumOff val="25000"/>
                  </a:schemeClr>
                </a:solidFill>
                <a:latin typeface="微软雅黑" panose="020B0503020204020204" pitchFamily="34" charset="-122"/>
                <a:ea typeface="微软雅黑" panose="020B0503020204020204" pitchFamily="34" charset="-122"/>
              </a:rPr>
              <a:t>多样的获取方式</a:t>
            </a:r>
          </a:p>
        </p:txBody>
      </p:sp>
      <p:grpSp>
        <p:nvGrpSpPr>
          <p:cNvPr id="2" name="组合 1"/>
          <p:cNvGrpSpPr/>
          <p:nvPr/>
        </p:nvGrpSpPr>
        <p:grpSpPr>
          <a:xfrm>
            <a:off x="5793528" y="3749675"/>
            <a:ext cx="719667" cy="719667"/>
            <a:chOff x="9299" y="2051"/>
            <a:chExt cx="850" cy="850"/>
          </a:xfrm>
        </p:grpSpPr>
        <p:sp>
          <p:nvSpPr>
            <p:cNvPr id="28" name="Donut 44"/>
            <p:cNvSpPr/>
            <p:nvPr/>
          </p:nvSpPr>
          <p:spPr>
            <a:xfrm>
              <a:off x="9299" y="2051"/>
              <a:ext cx="850" cy="850"/>
            </a:xfrm>
            <a:prstGeom prst="donut">
              <a:avLst>
                <a:gd name="adj" fmla="val 6804"/>
              </a:avLst>
            </a:prstGeom>
            <a:solidFill>
              <a:srgbClr val="5791CD"/>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n-GB" sz="9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45"/>
            <p:cNvSpPr>
              <a:spLocks noEditPoints="1"/>
            </p:cNvSpPr>
            <p:nvPr/>
          </p:nvSpPr>
          <p:spPr bwMode="auto">
            <a:xfrm>
              <a:off x="9549" y="2291"/>
              <a:ext cx="350" cy="369"/>
            </a:xfrm>
            <a:custGeom>
              <a:avLst/>
              <a:gdLst>
                <a:gd name="T0" fmla="*/ 20 w 96"/>
                <a:gd name="T1" fmla="*/ 86 h 101"/>
                <a:gd name="T2" fmla="*/ 7 w 96"/>
                <a:gd name="T3" fmla="*/ 58 h 101"/>
                <a:gd name="T4" fmla="*/ 18 w 96"/>
                <a:gd name="T5" fmla="*/ 29 h 101"/>
                <a:gd name="T6" fmla="*/ 42 w 96"/>
                <a:gd name="T7" fmla="*/ 17 h 101"/>
                <a:gd name="T8" fmla="*/ 41 w 96"/>
                <a:gd name="T9" fmla="*/ 9 h 101"/>
                <a:gd name="T10" fmla="*/ 36 w 96"/>
                <a:gd name="T11" fmla="*/ 10 h 101"/>
                <a:gd name="T12" fmla="*/ 35 w 96"/>
                <a:gd name="T13" fmla="*/ 5 h 101"/>
                <a:gd name="T14" fmla="*/ 48 w 96"/>
                <a:gd name="T15" fmla="*/ 3 h 101"/>
                <a:gd name="T16" fmla="*/ 49 w 96"/>
                <a:gd name="T17" fmla="*/ 8 h 101"/>
                <a:gd name="T18" fmla="*/ 44 w 96"/>
                <a:gd name="T19" fmla="*/ 9 h 101"/>
                <a:gd name="T20" fmla="*/ 46 w 96"/>
                <a:gd name="T21" fmla="*/ 16 h 101"/>
                <a:gd name="T22" fmla="*/ 74 w 96"/>
                <a:gd name="T23" fmla="*/ 27 h 101"/>
                <a:gd name="T24" fmla="*/ 87 w 96"/>
                <a:gd name="T25" fmla="*/ 54 h 101"/>
                <a:gd name="T26" fmla="*/ 77 w 96"/>
                <a:gd name="T27" fmla="*/ 83 h 101"/>
                <a:gd name="T28" fmla="*/ 75 w 96"/>
                <a:gd name="T29" fmla="*/ 85 h 101"/>
                <a:gd name="T30" fmla="*/ 79 w 96"/>
                <a:gd name="T31" fmla="*/ 101 h 101"/>
                <a:gd name="T32" fmla="*/ 74 w 96"/>
                <a:gd name="T33" fmla="*/ 101 h 101"/>
                <a:gd name="T34" fmla="*/ 63 w 96"/>
                <a:gd name="T35" fmla="*/ 93 h 101"/>
                <a:gd name="T36" fmla="*/ 49 w 96"/>
                <a:gd name="T37" fmla="*/ 96 h 101"/>
                <a:gd name="T38" fmla="*/ 32 w 96"/>
                <a:gd name="T39" fmla="*/ 93 h 101"/>
                <a:gd name="T40" fmla="*/ 22 w 96"/>
                <a:gd name="T41" fmla="*/ 101 h 101"/>
                <a:gd name="T42" fmla="*/ 17 w 96"/>
                <a:gd name="T43" fmla="*/ 101 h 101"/>
                <a:gd name="T44" fmla="*/ 21 w 96"/>
                <a:gd name="T45" fmla="*/ 86 h 101"/>
                <a:gd name="T46" fmla="*/ 20 w 96"/>
                <a:gd name="T47" fmla="*/ 86 h 101"/>
                <a:gd name="T48" fmla="*/ 82 w 96"/>
                <a:gd name="T49" fmla="*/ 6 h 101"/>
                <a:gd name="T50" fmla="*/ 60 w 96"/>
                <a:gd name="T51" fmla="*/ 11 h 101"/>
                <a:gd name="T52" fmla="*/ 92 w 96"/>
                <a:gd name="T53" fmla="*/ 31 h 101"/>
                <a:gd name="T54" fmla="*/ 88 w 96"/>
                <a:gd name="T55" fmla="*/ 9 h 101"/>
                <a:gd name="T56" fmla="*/ 92 w 96"/>
                <a:gd name="T57" fmla="*/ 3 h 101"/>
                <a:gd name="T58" fmla="*/ 86 w 96"/>
                <a:gd name="T59" fmla="*/ 0 h 101"/>
                <a:gd name="T60" fmla="*/ 82 w 96"/>
                <a:gd name="T61" fmla="*/ 6 h 101"/>
                <a:gd name="T62" fmla="*/ 14 w 96"/>
                <a:gd name="T63" fmla="*/ 6 h 101"/>
                <a:gd name="T64" fmla="*/ 10 w 96"/>
                <a:gd name="T65" fmla="*/ 0 h 101"/>
                <a:gd name="T66" fmla="*/ 4 w 96"/>
                <a:gd name="T67" fmla="*/ 3 h 101"/>
                <a:gd name="T68" fmla="*/ 8 w 96"/>
                <a:gd name="T69" fmla="*/ 9 h 101"/>
                <a:gd name="T70" fmla="*/ 4 w 96"/>
                <a:gd name="T71" fmla="*/ 31 h 101"/>
                <a:gd name="T72" fmla="*/ 36 w 96"/>
                <a:gd name="T73" fmla="*/ 11 h 101"/>
                <a:gd name="T74" fmla="*/ 14 w 96"/>
                <a:gd name="T75" fmla="*/ 6 h 101"/>
                <a:gd name="T76" fmla="*/ 43 w 96"/>
                <a:gd name="T77" fmla="*/ 54 h 101"/>
                <a:gd name="T78" fmla="*/ 42 w 96"/>
                <a:gd name="T79" fmla="*/ 56 h 101"/>
                <a:gd name="T80" fmla="*/ 22 w 96"/>
                <a:gd name="T81" fmla="*/ 61 h 101"/>
                <a:gd name="T82" fmla="*/ 22 w 96"/>
                <a:gd name="T83" fmla="*/ 64 h 101"/>
                <a:gd name="T84" fmla="*/ 43 w 96"/>
                <a:gd name="T85" fmla="*/ 59 h 101"/>
                <a:gd name="T86" fmla="*/ 46 w 96"/>
                <a:gd name="T87" fmla="*/ 61 h 101"/>
                <a:gd name="T88" fmla="*/ 54 w 96"/>
                <a:gd name="T89" fmla="*/ 58 h 101"/>
                <a:gd name="T90" fmla="*/ 50 w 96"/>
                <a:gd name="T91" fmla="*/ 50 h 101"/>
                <a:gd name="T92" fmla="*/ 49 w 96"/>
                <a:gd name="T93" fmla="*/ 50 h 101"/>
                <a:gd name="T94" fmla="*/ 41 w 96"/>
                <a:gd name="T95" fmla="*/ 37 h 101"/>
                <a:gd name="T96" fmla="*/ 38 w 96"/>
                <a:gd name="T97" fmla="*/ 39 h 101"/>
                <a:gd name="T98" fmla="*/ 44 w 96"/>
                <a:gd name="T99" fmla="*/ 52 h 101"/>
                <a:gd name="T100" fmla="*/ 43 w 96"/>
                <a:gd name="T101" fmla="*/ 54 h 101"/>
                <a:gd name="T102" fmla="*/ 18 w 96"/>
                <a:gd name="T103" fmla="*/ 58 h 101"/>
                <a:gd name="T104" fmla="*/ 28 w 96"/>
                <a:gd name="T105" fmla="*/ 78 h 101"/>
                <a:gd name="T106" fmla="*/ 49 w 96"/>
                <a:gd name="T107" fmla="*/ 85 h 101"/>
                <a:gd name="T108" fmla="*/ 69 w 96"/>
                <a:gd name="T109" fmla="*/ 76 h 101"/>
                <a:gd name="T110" fmla="*/ 76 w 96"/>
                <a:gd name="T111" fmla="*/ 55 h 101"/>
                <a:gd name="T112" fmla="*/ 67 w 96"/>
                <a:gd name="T113" fmla="*/ 35 h 101"/>
                <a:gd name="T114" fmla="*/ 46 w 96"/>
                <a:gd name="T115" fmla="*/ 27 h 101"/>
                <a:gd name="T116" fmla="*/ 26 w 96"/>
                <a:gd name="T117" fmla="*/ 37 h 101"/>
                <a:gd name="T118" fmla="*/ 18 w 96"/>
                <a:gd name="T119" fmla="*/ 5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01">
                  <a:moveTo>
                    <a:pt x="20" y="86"/>
                  </a:moveTo>
                  <a:cubicBezTo>
                    <a:pt x="12" y="78"/>
                    <a:pt x="8" y="68"/>
                    <a:pt x="7" y="58"/>
                  </a:cubicBezTo>
                  <a:cubicBezTo>
                    <a:pt x="7" y="48"/>
                    <a:pt x="10" y="38"/>
                    <a:pt x="18" y="29"/>
                  </a:cubicBezTo>
                  <a:cubicBezTo>
                    <a:pt x="24" y="22"/>
                    <a:pt x="33" y="18"/>
                    <a:pt x="42" y="17"/>
                  </a:cubicBezTo>
                  <a:cubicBezTo>
                    <a:pt x="41" y="9"/>
                    <a:pt x="41" y="9"/>
                    <a:pt x="41" y="9"/>
                  </a:cubicBezTo>
                  <a:cubicBezTo>
                    <a:pt x="36" y="10"/>
                    <a:pt x="36" y="10"/>
                    <a:pt x="36" y="10"/>
                  </a:cubicBezTo>
                  <a:cubicBezTo>
                    <a:pt x="35" y="5"/>
                    <a:pt x="35" y="5"/>
                    <a:pt x="35" y="5"/>
                  </a:cubicBezTo>
                  <a:cubicBezTo>
                    <a:pt x="48" y="3"/>
                    <a:pt x="48" y="3"/>
                    <a:pt x="48" y="3"/>
                  </a:cubicBezTo>
                  <a:cubicBezTo>
                    <a:pt x="49" y="8"/>
                    <a:pt x="49" y="8"/>
                    <a:pt x="49" y="8"/>
                  </a:cubicBezTo>
                  <a:cubicBezTo>
                    <a:pt x="44" y="9"/>
                    <a:pt x="44" y="9"/>
                    <a:pt x="44" y="9"/>
                  </a:cubicBezTo>
                  <a:cubicBezTo>
                    <a:pt x="46" y="16"/>
                    <a:pt x="46" y="16"/>
                    <a:pt x="46" y="16"/>
                  </a:cubicBezTo>
                  <a:cubicBezTo>
                    <a:pt x="56" y="16"/>
                    <a:pt x="66" y="19"/>
                    <a:pt x="74" y="27"/>
                  </a:cubicBezTo>
                  <a:cubicBezTo>
                    <a:pt x="82" y="34"/>
                    <a:pt x="87" y="44"/>
                    <a:pt x="87" y="54"/>
                  </a:cubicBezTo>
                  <a:cubicBezTo>
                    <a:pt x="88" y="65"/>
                    <a:pt x="84" y="75"/>
                    <a:pt x="77" y="83"/>
                  </a:cubicBezTo>
                  <a:cubicBezTo>
                    <a:pt x="76" y="84"/>
                    <a:pt x="76" y="84"/>
                    <a:pt x="75" y="85"/>
                  </a:cubicBezTo>
                  <a:cubicBezTo>
                    <a:pt x="79" y="101"/>
                    <a:pt x="79" y="101"/>
                    <a:pt x="79" y="101"/>
                  </a:cubicBezTo>
                  <a:cubicBezTo>
                    <a:pt x="74" y="101"/>
                    <a:pt x="74" y="101"/>
                    <a:pt x="74" y="101"/>
                  </a:cubicBezTo>
                  <a:cubicBezTo>
                    <a:pt x="63" y="93"/>
                    <a:pt x="63" y="93"/>
                    <a:pt x="63" y="93"/>
                  </a:cubicBezTo>
                  <a:cubicBezTo>
                    <a:pt x="59" y="95"/>
                    <a:pt x="54" y="96"/>
                    <a:pt x="49" y="96"/>
                  </a:cubicBezTo>
                  <a:cubicBezTo>
                    <a:pt x="44" y="96"/>
                    <a:pt x="38" y="95"/>
                    <a:pt x="32" y="93"/>
                  </a:cubicBezTo>
                  <a:cubicBezTo>
                    <a:pt x="22" y="101"/>
                    <a:pt x="22" y="101"/>
                    <a:pt x="22" y="101"/>
                  </a:cubicBezTo>
                  <a:cubicBezTo>
                    <a:pt x="17" y="101"/>
                    <a:pt x="17" y="101"/>
                    <a:pt x="17" y="101"/>
                  </a:cubicBezTo>
                  <a:cubicBezTo>
                    <a:pt x="21" y="86"/>
                    <a:pt x="21" y="86"/>
                    <a:pt x="21" y="86"/>
                  </a:cubicBezTo>
                  <a:cubicBezTo>
                    <a:pt x="20" y="86"/>
                    <a:pt x="20" y="86"/>
                    <a:pt x="20" y="86"/>
                  </a:cubicBezTo>
                  <a:close/>
                  <a:moveTo>
                    <a:pt x="82" y="6"/>
                  </a:moveTo>
                  <a:cubicBezTo>
                    <a:pt x="74" y="3"/>
                    <a:pt x="66" y="5"/>
                    <a:pt x="60" y="11"/>
                  </a:cubicBezTo>
                  <a:cubicBezTo>
                    <a:pt x="92" y="31"/>
                    <a:pt x="92" y="31"/>
                    <a:pt x="92" y="31"/>
                  </a:cubicBezTo>
                  <a:cubicBezTo>
                    <a:pt x="96" y="24"/>
                    <a:pt x="94" y="15"/>
                    <a:pt x="88" y="9"/>
                  </a:cubicBezTo>
                  <a:cubicBezTo>
                    <a:pt x="92" y="3"/>
                    <a:pt x="92" y="3"/>
                    <a:pt x="92" y="3"/>
                  </a:cubicBezTo>
                  <a:cubicBezTo>
                    <a:pt x="86" y="0"/>
                    <a:pt x="86" y="0"/>
                    <a:pt x="86" y="0"/>
                  </a:cubicBezTo>
                  <a:cubicBezTo>
                    <a:pt x="82" y="6"/>
                    <a:pt x="82" y="6"/>
                    <a:pt x="82" y="6"/>
                  </a:cubicBezTo>
                  <a:close/>
                  <a:moveTo>
                    <a:pt x="14" y="6"/>
                  </a:moveTo>
                  <a:cubicBezTo>
                    <a:pt x="10" y="0"/>
                    <a:pt x="10" y="0"/>
                    <a:pt x="10" y="0"/>
                  </a:cubicBezTo>
                  <a:cubicBezTo>
                    <a:pt x="4" y="3"/>
                    <a:pt x="4" y="3"/>
                    <a:pt x="4" y="3"/>
                  </a:cubicBezTo>
                  <a:cubicBezTo>
                    <a:pt x="8" y="9"/>
                    <a:pt x="8" y="9"/>
                    <a:pt x="8" y="9"/>
                  </a:cubicBezTo>
                  <a:cubicBezTo>
                    <a:pt x="2" y="15"/>
                    <a:pt x="0" y="24"/>
                    <a:pt x="4" y="31"/>
                  </a:cubicBezTo>
                  <a:cubicBezTo>
                    <a:pt x="36" y="11"/>
                    <a:pt x="36" y="11"/>
                    <a:pt x="36" y="11"/>
                  </a:cubicBezTo>
                  <a:cubicBezTo>
                    <a:pt x="30" y="5"/>
                    <a:pt x="21" y="3"/>
                    <a:pt x="14" y="6"/>
                  </a:cubicBezTo>
                  <a:close/>
                  <a:moveTo>
                    <a:pt x="43" y="54"/>
                  </a:moveTo>
                  <a:cubicBezTo>
                    <a:pt x="42" y="55"/>
                    <a:pt x="42" y="55"/>
                    <a:pt x="42" y="56"/>
                  </a:cubicBezTo>
                  <a:cubicBezTo>
                    <a:pt x="35" y="57"/>
                    <a:pt x="28" y="58"/>
                    <a:pt x="22" y="61"/>
                  </a:cubicBezTo>
                  <a:cubicBezTo>
                    <a:pt x="22" y="62"/>
                    <a:pt x="22" y="63"/>
                    <a:pt x="22" y="64"/>
                  </a:cubicBezTo>
                  <a:cubicBezTo>
                    <a:pt x="29" y="63"/>
                    <a:pt x="37" y="62"/>
                    <a:pt x="43" y="59"/>
                  </a:cubicBezTo>
                  <a:cubicBezTo>
                    <a:pt x="44" y="60"/>
                    <a:pt x="45" y="61"/>
                    <a:pt x="46" y="61"/>
                  </a:cubicBezTo>
                  <a:cubicBezTo>
                    <a:pt x="49" y="62"/>
                    <a:pt x="53" y="61"/>
                    <a:pt x="54" y="58"/>
                  </a:cubicBezTo>
                  <a:cubicBezTo>
                    <a:pt x="55" y="55"/>
                    <a:pt x="53" y="51"/>
                    <a:pt x="50" y="50"/>
                  </a:cubicBezTo>
                  <a:cubicBezTo>
                    <a:pt x="50" y="50"/>
                    <a:pt x="49" y="50"/>
                    <a:pt x="49" y="50"/>
                  </a:cubicBezTo>
                  <a:cubicBezTo>
                    <a:pt x="47" y="46"/>
                    <a:pt x="44" y="41"/>
                    <a:pt x="41" y="37"/>
                  </a:cubicBezTo>
                  <a:cubicBezTo>
                    <a:pt x="40" y="38"/>
                    <a:pt x="39" y="39"/>
                    <a:pt x="38" y="39"/>
                  </a:cubicBezTo>
                  <a:cubicBezTo>
                    <a:pt x="39" y="44"/>
                    <a:pt x="41" y="48"/>
                    <a:pt x="44" y="52"/>
                  </a:cubicBezTo>
                  <a:cubicBezTo>
                    <a:pt x="43" y="52"/>
                    <a:pt x="43" y="53"/>
                    <a:pt x="43" y="54"/>
                  </a:cubicBezTo>
                  <a:close/>
                  <a:moveTo>
                    <a:pt x="18" y="58"/>
                  </a:moveTo>
                  <a:cubicBezTo>
                    <a:pt x="19" y="65"/>
                    <a:pt x="22" y="72"/>
                    <a:pt x="28" y="78"/>
                  </a:cubicBezTo>
                  <a:cubicBezTo>
                    <a:pt x="34" y="83"/>
                    <a:pt x="41" y="86"/>
                    <a:pt x="49" y="85"/>
                  </a:cubicBezTo>
                  <a:cubicBezTo>
                    <a:pt x="56" y="85"/>
                    <a:pt x="63" y="82"/>
                    <a:pt x="69" y="76"/>
                  </a:cubicBezTo>
                  <a:cubicBezTo>
                    <a:pt x="74" y="70"/>
                    <a:pt x="77" y="62"/>
                    <a:pt x="76" y="55"/>
                  </a:cubicBezTo>
                  <a:cubicBezTo>
                    <a:pt x="76" y="47"/>
                    <a:pt x="73" y="40"/>
                    <a:pt x="67" y="35"/>
                  </a:cubicBezTo>
                  <a:cubicBezTo>
                    <a:pt x="61" y="29"/>
                    <a:pt x="53" y="27"/>
                    <a:pt x="46" y="27"/>
                  </a:cubicBezTo>
                  <a:cubicBezTo>
                    <a:pt x="38" y="28"/>
                    <a:pt x="31" y="31"/>
                    <a:pt x="26" y="37"/>
                  </a:cubicBezTo>
                  <a:cubicBezTo>
                    <a:pt x="20" y="43"/>
                    <a:pt x="18" y="50"/>
                    <a:pt x="18" y="58"/>
                  </a:cubicBezTo>
                  <a:close/>
                </a:path>
              </a:pathLst>
            </a:custGeom>
            <a:solidFill>
              <a:schemeClr val="accent3"/>
            </a:solidFill>
            <a:ln>
              <a:solidFill>
                <a:schemeClr val="accent1"/>
              </a:solidFill>
            </a:ln>
          </p:spPr>
          <p:txBody>
            <a:bodyPr vert="horz" wrap="square" lIns="68573" tIns="34287" rIns="68573" bIns="3428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913765">
                <a:lnSpc>
                  <a:spcPct val="120000"/>
                </a:lnSpc>
                <a:defRPr/>
              </a:pPr>
              <a:endParaRPr lang="zh-CN" altLang="en-US" sz="9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7" name="原创设计师QQ598969553        _1"/>
          <p:cNvSpPr/>
          <p:nvPr/>
        </p:nvSpPr>
        <p:spPr>
          <a:xfrm>
            <a:off x="1105170" y="1007217"/>
            <a:ext cx="10688185" cy="861770"/>
          </a:xfrm>
          <a:prstGeom prst="rect">
            <a:avLst/>
          </a:prstGeom>
        </p:spPr>
        <p:txBody>
          <a:bodyPr wrap="square" lIns="121917" tIns="60958" rIns="121917" bIns="60958">
            <a:spAutoFit/>
          </a:bodyPr>
          <a:lstStyle/>
          <a:p>
            <a:pPr>
              <a:lnSpc>
                <a:spcPct val="150000"/>
              </a:lnSpc>
              <a:spcBef>
                <a:spcPts val="800"/>
              </a:spcBef>
              <a:spcAft>
                <a:spcPts val="800"/>
              </a:spcAft>
              <a:defRPr/>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为进一步满足同学们在查找文献过程中对全文获取的需求，提高文献资源的获取率，现推出</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文献互助QQ群服务，专注于提供中、外文文献的推送服务</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15" name="文本框 9"/>
          <p:cNvSpPr txBox="1"/>
          <p:nvPr/>
        </p:nvSpPr>
        <p:spPr>
          <a:xfrm>
            <a:off x="6427529" y="4265232"/>
            <a:ext cx="4140603" cy="489682"/>
          </a:xfrm>
          <a:prstGeom prst="rect">
            <a:avLst/>
          </a:prstGeom>
          <a:noFill/>
          <a:ln w="9525">
            <a:noFill/>
          </a:ln>
        </p:spPr>
        <p:txBody>
          <a:bodyPr wrap="square" lIns="121917" tIns="60958" rIns="121917" bIns="60958">
            <a:spAutoFit/>
          </a:bodyPr>
          <a:lstStyle/>
          <a:p>
            <a:pPr lvl="0" algn="l">
              <a:lnSpc>
                <a:spcPct val="150000"/>
              </a:lnSpc>
            </a:pPr>
            <a:r>
              <a:rPr lang="en-US" altLang="zh-CN" b="1" dirty="0">
                <a:solidFill>
                  <a:schemeClr val="accent5"/>
                </a:solidFill>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en-US" altLang="zh-CN" b="1" dirty="0">
                <a:solidFill>
                  <a:srgbClr val="5791CD"/>
                </a:solidFill>
                <a:latin typeface="微软雅黑" panose="020B0503020204020204" pitchFamily="34" charset="-122"/>
                <a:ea typeface="微软雅黑" panose="020B0503020204020204" pitchFamily="34" charset="-122"/>
                <a:cs typeface="Times New Roman" panose="02020603050405020304" pitchFamily="18" charset="0"/>
                <a:sym typeface="+mn-ea"/>
              </a:rPr>
              <a:t>响应时间：10分钟以内</a:t>
            </a:r>
          </a:p>
        </p:txBody>
      </p:sp>
      <p:grpSp>
        <p:nvGrpSpPr>
          <p:cNvPr id="24" name="组合 2"/>
          <p:cNvGrpSpPr/>
          <p:nvPr/>
        </p:nvGrpSpPr>
        <p:grpSpPr>
          <a:xfrm>
            <a:off x="284838" y="0"/>
            <a:ext cx="1012268" cy="965260"/>
            <a:chOff x="1385458" y="991717"/>
            <a:chExt cx="4603751" cy="4389967"/>
          </a:xfrm>
        </p:grpSpPr>
        <p:grpSp>
          <p:nvGrpSpPr>
            <p:cNvPr id="26" name="组合 4"/>
            <p:cNvGrpSpPr/>
            <p:nvPr/>
          </p:nvGrpSpPr>
          <p:grpSpPr>
            <a:xfrm>
              <a:off x="1385458" y="991717"/>
              <a:ext cx="4603751" cy="4389967"/>
              <a:chOff x="1039093" y="743787"/>
              <a:chExt cx="3452813" cy="3292475"/>
            </a:xfrm>
          </p:grpSpPr>
          <p:sp>
            <p:nvSpPr>
              <p:cNvPr id="31"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2"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3"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4"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35"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30"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03</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pic>
        <p:nvPicPr>
          <p:cNvPr id="4" name="图片 3" descr="中南民族大学文献互助群二维码"/>
          <p:cNvPicPr>
            <a:picLocks noChangeAspect="1"/>
          </p:cNvPicPr>
          <p:nvPr/>
        </p:nvPicPr>
        <p:blipFill>
          <a:blip r:embed="rId2"/>
          <a:stretch>
            <a:fillRect/>
          </a:stretch>
        </p:blipFill>
        <p:spPr>
          <a:xfrm>
            <a:off x="2259330" y="1992630"/>
            <a:ext cx="2882900" cy="37001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8000"/>
                                  </p:iterate>
                                  <p:childTnLst>
                                    <p:set>
                                      <p:cBhvr>
                                        <p:cTn id="6" dur="1" fill="hold">
                                          <p:stCondLst>
                                            <p:cond delay="0"/>
                                          </p:stCondLst>
                                        </p:cTn>
                                        <p:tgtEl>
                                          <p:spTgt spid="27"/>
                                        </p:tgtEl>
                                        <p:attrNameLst>
                                          <p:attrName>style.visibility</p:attrName>
                                        </p:attrNameLst>
                                      </p:cBhvr>
                                      <p:to>
                                        <p:strVal val="visible"/>
                                      </p:to>
                                    </p:set>
                                    <p:animEffect transition="in" filter="wipe(left)">
                                      <p:cBhvr>
                                        <p:cTn id="7" dur="3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 presetClass="entr" presetSubtype="4" fill="hold" grpId="1" nodeType="after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additive="base">
                                        <p:cTn id="18" dur="500" fill="hold"/>
                                        <p:tgtEl>
                                          <p:spTgt spid="100"/>
                                        </p:tgtEl>
                                        <p:attrNameLst>
                                          <p:attrName>ppt_x</p:attrName>
                                        </p:attrNameLst>
                                      </p:cBhvr>
                                      <p:tavLst>
                                        <p:tav tm="0">
                                          <p:val>
                                            <p:strVal val="#ppt_x"/>
                                          </p:val>
                                        </p:tav>
                                        <p:tav tm="100000">
                                          <p:val>
                                            <p:strVal val="#ppt_x"/>
                                          </p:val>
                                        </p:tav>
                                      </p:tavLst>
                                    </p:anim>
                                    <p:anim calcmode="lin" valueType="num">
                                      <p:cBhvr additive="base">
                                        <p:cTn id="19" dur="500" fill="hold"/>
                                        <p:tgtEl>
                                          <p:spTgt spid="10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1"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7" grpId="0"/>
      <p:bldP spid="15" grpId="0"/>
      <p:bldP spid="15"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0256" y="164638"/>
            <a:ext cx="3475851" cy="2815439"/>
          </a:xfrm>
          <a:prstGeom prst="rect">
            <a:avLst/>
          </a:prstGeom>
        </p:spPr>
      </p:pic>
      <p:sp>
        <p:nvSpPr>
          <p:cNvPr id="2" name="文本框 1"/>
          <p:cNvSpPr txBox="1"/>
          <p:nvPr/>
        </p:nvSpPr>
        <p:spPr>
          <a:xfrm>
            <a:off x="1391478" y="548681"/>
            <a:ext cx="4570055" cy="861775"/>
          </a:xfrm>
          <a:prstGeom prst="rect">
            <a:avLst/>
          </a:prstGeom>
          <a:noFill/>
        </p:spPr>
        <p:txBody>
          <a:bodyPr wrap="none" lIns="121917" tIns="60958" rIns="121917" bIns="60958" rtlCol="0">
            <a:spAutoFit/>
          </a:bodyPr>
          <a:lstStyle/>
          <a:p>
            <a:r>
              <a:rPr lang="zh-CN" altLang="en-US" sz="4800" b="1" dirty="0">
                <a:solidFill>
                  <a:srgbClr val="5791CD"/>
                </a:solidFill>
                <a:latin typeface="微软雅黑" panose="020B0503020204020204" pitchFamily="34" charset="-122"/>
                <a:ea typeface="微软雅黑" panose="020B0503020204020204" pitchFamily="34" charset="-122"/>
              </a:rPr>
              <a:t>文献获取方式？</a:t>
            </a:r>
          </a:p>
        </p:txBody>
      </p:sp>
      <p:sp>
        <p:nvSpPr>
          <p:cNvPr id="5" name="文本框 4"/>
          <p:cNvSpPr txBox="1"/>
          <p:nvPr/>
        </p:nvSpPr>
        <p:spPr>
          <a:xfrm>
            <a:off x="1391477" y="1700809"/>
            <a:ext cx="3330393" cy="4108813"/>
          </a:xfrm>
          <a:prstGeom prst="rect">
            <a:avLst/>
          </a:prstGeom>
          <a:noFill/>
        </p:spPr>
        <p:txBody>
          <a:bodyPr wrap="none" lIns="121917" tIns="60958" rIns="121917" bIns="60958" rtlCol="0">
            <a:spAutoFit/>
          </a:bodyPr>
          <a:lstStyle/>
          <a:p>
            <a:r>
              <a:rPr lang="en-US" altLang="zh-CN" sz="3700" b="1" dirty="0">
                <a:latin typeface="+mn-ea"/>
              </a:rPr>
              <a:t>1</a:t>
            </a:r>
            <a:r>
              <a:rPr lang="zh-CN" altLang="en-US" sz="3700" b="1" dirty="0">
                <a:latin typeface="+mn-ea"/>
              </a:rPr>
              <a:t>、直接下载</a:t>
            </a:r>
            <a:endParaRPr lang="en-US" altLang="zh-CN" sz="3700" b="1" dirty="0">
              <a:latin typeface="+mn-ea"/>
            </a:endParaRPr>
          </a:p>
          <a:p>
            <a:endParaRPr lang="en-US" altLang="zh-CN" sz="3700" b="1" dirty="0">
              <a:latin typeface="+mn-ea"/>
            </a:endParaRPr>
          </a:p>
          <a:p>
            <a:r>
              <a:rPr lang="en-US" altLang="zh-CN" sz="3700" b="1" dirty="0">
                <a:latin typeface="+mn-ea"/>
              </a:rPr>
              <a:t>2</a:t>
            </a:r>
            <a:r>
              <a:rPr lang="zh-CN" altLang="en-US" sz="3700" b="1" dirty="0">
                <a:latin typeface="+mn-ea"/>
              </a:rPr>
              <a:t>、数据库下载</a:t>
            </a:r>
            <a:endParaRPr lang="en-US" altLang="zh-CN" sz="3700" b="1" dirty="0">
              <a:latin typeface="+mn-ea"/>
            </a:endParaRPr>
          </a:p>
          <a:p>
            <a:endParaRPr lang="en-US" altLang="zh-CN" sz="3700" b="1" dirty="0">
              <a:latin typeface="+mn-ea"/>
            </a:endParaRPr>
          </a:p>
          <a:p>
            <a:r>
              <a:rPr lang="en-US" altLang="zh-CN" sz="3700" b="1" dirty="0">
                <a:latin typeface="+mn-ea"/>
              </a:rPr>
              <a:t>3</a:t>
            </a:r>
            <a:r>
              <a:rPr lang="zh-CN" altLang="en-US" sz="3700" b="1" dirty="0">
                <a:latin typeface="+mn-ea"/>
              </a:rPr>
              <a:t>、文献传递</a:t>
            </a:r>
            <a:endParaRPr lang="en-US" altLang="zh-CN" sz="3700" b="1" dirty="0">
              <a:latin typeface="+mn-ea"/>
            </a:endParaRPr>
          </a:p>
          <a:p>
            <a:endParaRPr lang="en-US" altLang="zh-CN" sz="3700" b="1" dirty="0">
              <a:latin typeface="+mn-ea"/>
            </a:endParaRPr>
          </a:p>
          <a:p>
            <a:r>
              <a:rPr lang="en-US" altLang="zh-CN" sz="3700" b="1" dirty="0">
                <a:latin typeface="+mn-ea"/>
              </a:rPr>
              <a:t>4</a:t>
            </a:r>
            <a:r>
              <a:rPr lang="zh-CN" altLang="en-US" sz="3700" b="1" dirty="0">
                <a:latin typeface="+mn-ea"/>
              </a:rPr>
              <a:t>、文献</a:t>
            </a:r>
            <a:r>
              <a:rPr lang="en-US" altLang="zh-CN" sz="3700" b="1" dirty="0">
                <a:latin typeface="+mn-ea"/>
              </a:rPr>
              <a:t>QQ</a:t>
            </a:r>
            <a:r>
              <a:rPr lang="zh-CN" altLang="en-US" sz="3700" b="1" dirty="0">
                <a:latin typeface="+mn-ea"/>
              </a:rPr>
              <a:t>群</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04010" y="768350"/>
            <a:ext cx="7820660" cy="5321935"/>
          </a:xfrm>
          <a:prstGeom prst="rect">
            <a:avLst/>
          </a:prstGeom>
        </p:spPr>
      </p:pic>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18" name="直角三角形 17"/>
          <p:cNvSpPr/>
          <p:nvPr/>
        </p:nvSpPr>
        <p:spPr>
          <a:xfrm flipH="1" flipV="1">
            <a:off x="11125199" y="147545"/>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10" name="Rectangle 2"/>
          <p:cNvSpPr>
            <a:spLocks noGrp="1" noChangeArrowheads="1"/>
          </p:cNvSpPr>
          <p:nvPr/>
        </p:nvSpPr>
        <p:spPr bwMode="auto">
          <a:xfrm>
            <a:off x="134377" y="232092"/>
            <a:ext cx="656631" cy="6198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eaLnBrk="1" hangingPunct="1">
              <a:lnSpc>
                <a:spcPct val="150000"/>
              </a:lnSpc>
            </a:pPr>
            <a:r>
              <a:rPr lang="zh-CN" altLang="en-US" sz="37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图</a:t>
            </a:r>
          </a:p>
          <a:p>
            <a:pPr eaLnBrk="1" hangingPunct="1">
              <a:lnSpc>
                <a:spcPct val="150000"/>
              </a:lnSpc>
            </a:pPr>
            <a:r>
              <a:rPr lang="zh-CN" altLang="en-US" sz="37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书</a:t>
            </a:r>
          </a:p>
          <a:p>
            <a:pPr eaLnBrk="1" hangingPunct="1">
              <a:lnSpc>
                <a:spcPct val="150000"/>
              </a:lnSpc>
            </a:pPr>
            <a:r>
              <a:rPr lang="zh-CN" altLang="en-US" sz="37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馆</a:t>
            </a:r>
          </a:p>
          <a:p>
            <a:pPr eaLnBrk="1" hangingPunct="1">
              <a:lnSpc>
                <a:spcPct val="150000"/>
              </a:lnSpc>
            </a:pPr>
            <a:r>
              <a:rPr lang="zh-CN" altLang="en-US" sz="37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门</a:t>
            </a:r>
          </a:p>
          <a:p>
            <a:pPr eaLnBrk="1" hangingPunct="1">
              <a:lnSpc>
                <a:spcPct val="150000"/>
              </a:lnSpc>
            </a:pPr>
            <a:r>
              <a:rPr lang="zh-CN" altLang="en-US" sz="37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户</a:t>
            </a:r>
          </a:p>
          <a:p>
            <a:pPr eaLnBrk="1" hangingPunct="1">
              <a:lnSpc>
                <a:spcPct val="150000"/>
              </a:lnSpc>
            </a:pPr>
            <a:r>
              <a:rPr lang="zh-CN" altLang="en-US" sz="37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访</a:t>
            </a:r>
          </a:p>
          <a:p>
            <a:pPr eaLnBrk="1" hangingPunct="1">
              <a:lnSpc>
                <a:spcPct val="150000"/>
              </a:lnSpc>
            </a:pPr>
            <a:r>
              <a:rPr lang="zh-CN" altLang="en-US" sz="37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问</a:t>
            </a:r>
          </a:p>
        </p:txBody>
      </p:sp>
      <p:sp>
        <p:nvSpPr>
          <p:cNvPr id="11" name="Text Box 3"/>
          <p:cNvSpPr txBox="1">
            <a:spLocks noChangeArrowheads="1"/>
          </p:cNvSpPr>
          <p:nvPr/>
        </p:nvSpPr>
        <p:spPr bwMode="auto">
          <a:xfrm>
            <a:off x="1038647" y="0"/>
            <a:ext cx="9654116" cy="53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sz="2700" b="1" dirty="0">
              <a:solidFill>
                <a:srgbClr val="C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1216839" y="95536"/>
            <a:ext cx="2646878" cy="584775"/>
          </a:xfrm>
          <a:prstGeom prst="rect">
            <a:avLst/>
          </a:prstGeom>
        </p:spPr>
        <p:txBody>
          <a:bodyPr wrap="none">
            <a:spAutoFit/>
          </a:bodyPr>
          <a:lstStyle/>
          <a:p>
            <a:r>
              <a:rPr lang="zh-CN" altLang="en-US" sz="3200" b="1" dirty="0">
                <a:solidFill>
                  <a:srgbClr val="5791CD"/>
                </a:solidFill>
                <a:latin typeface="微软雅黑" panose="020B0503020204020204" pitchFamily="34" charset="-122"/>
                <a:ea typeface="微软雅黑" panose="020B0503020204020204" pitchFamily="34" charset="-122"/>
              </a:rPr>
              <a:t>访问方式一：</a:t>
            </a:r>
          </a:p>
        </p:txBody>
      </p:sp>
      <p:sp>
        <p:nvSpPr>
          <p:cNvPr id="6" name="矩形 5"/>
          <p:cNvSpPr/>
          <p:nvPr/>
        </p:nvSpPr>
        <p:spPr>
          <a:xfrm>
            <a:off x="5199380" y="2546350"/>
            <a:ext cx="1130300" cy="22225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solidFill>
                <a:srgbClr val="FF0000"/>
              </a:solidFill>
            </a:endParaRPr>
          </a:p>
        </p:txBody>
      </p:sp>
      <p:sp>
        <p:nvSpPr>
          <p:cNvPr id="3" name="左箭头 2"/>
          <p:cNvSpPr/>
          <p:nvPr/>
        </p:nvSpPr>
        <p:spPr>
          <a:xfrm>
            <a:off x="6709410" y="2288540"/>
            <a:ext cx="1530985" cy="73723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par>
                          <p:cTn id="12" fill="hold">
                            <p:stCondLst>
                              <p:cond delay="800"/>
                            </p:stCondLst>
                            <p:childTnLst>
                              <p:par>
                                <p:cTn id="13" presetID="3"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原创设计师QQ598969553        _2"/>
          <p:cNvSpPr/>
          <p:nvPr/>
        </p:nvSpPr>
        <p:spPr>
          <a:xfrm>
            <a:off x="2613112" y="2237448"/>
            <a:ext cx="6928275" cy="38798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730" y="16970"/>
                  <a:pt x="4055" y="13284"/>
                  <a:pt x="7055" y="10308"/>
                </a:cubicBezTo>
                <a:cubicBezTo>
                  <a:pt x="10098" y="7290"/>
                  <a:pt x="13901" y="4973"/>
                  <a:pt x="18380" y="2877"/>
                </a:cubicBezTo>
                <a:lnTo>
                  <a:pt x="18198" y="0"/>
                </a:lnTo>
                <a:lnTo>
                  <a:pt x="21600" y="4603"/>
                </a:lnTo>
                <a:lnTo>
                  <a:pt x="18924" y="11507"/>
                </a:lnTo>
                <a:lnTo>
                  <a:pt x="18743" y="8630"/>
                </a:lnTo>
                <a:cubicBezTo>
                  <a:pt x="14655" y="9764"/>
                  <a:pt x="11069" y="11155"/>
                  <a:pt x="8004" y="13185"/>
                </a:cubicBezTo>
                <a:cubicBezTo>
                  <a:pt x="4885" y="15251"/>
                  <a:pt x="2242" y="17999"/>
                  <a:pt x="0" y="21600"/>
                </a:cubicBezTo>
                <a:close/>
              </a:path>
            </a:pathLst>
          </a:custGeom>
          <a:solidFill>
            <a:schemeClr val="accent1"/>
          </a:solidFill>
          <a:ln w="38100">
            <a:solidFill>
              <a:schemeClr val="bg1"/>
            </a:solidFill>
            <a:miter lim="400000"/>
          </a:ln>
          <a:effectLst>
            <a:outerShdw blurRad="127000" dist="38100" dir="8100000" algn="tr" rotWithShape="0">
              <a:prstClr val="black">
                <a:alpha val="40000"/>
              </a:prstClr>
            </a:outerShdw>
          </a:effectLst>
        </p:spPr>
        <p:txBody>
          <a:bodyPr lIns="0" tIns="0" rIns="0" bIns="0"/>
          <a:lstStyle/>
          <a:p>
            <a:pPr lvl="0"/>
            <a:endParaRPr sz="1700" dirty="0"/>
          </a:p>
        </p:txBody>
      </p:sp>
      <p:sp>
        <p:nvSpPr>
          <p:cNvPr id="23" name="原创设计师QQ598969553        _3"/>
          <p:cNvSpPr txBox="1"/>
          <p:nvPr/>
        </p:nvSpPr>
        <p:spPr>
          <a:xfrm>
            <a:off x="338667" y="3788834"/>
            <a:ext cx="2274147" cy="627380"/>
          </a:xfrm>
          <a:prstGeom prst="rect">
            <a:avLst/>
          </a:prstGeom>
        </p:spPr>
        <p:txBody>
          <a:bodyPr lIns="121917" tIns="60958" rIns="121917" bIns="60958"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zh-CN" altLang="en-US" sz="1900" b="1" dirty="0">
                <a:solidFill>
                  <a:srgbClr val="5791CD"/>
                </a:solidFill>
                <a:latin typeface="微软雅黑" panose="020B0503020204020204" pitchFamily="34" charset="-122"/>
                <a:ea typeface="微软雅黑" panose="020B0503020204020204" pitchFamily="34" charset="-122"/>
              </a:rPr>
              <a:t>全面检索所需文献</a:t>
            </a:r>
          </a:p>
        </p:txBody>
      </p:sp>
      <p:sp>
        <p:nvSpPr>
          <p:cNvPr id="26" name="原创设计师QQ598969553        _5"/>
          <p:cNvSpPr/>
          <p:nvPr/>
        </p:nvSpPr>
        <p:spPr>
          <a:xfrm flipV="1">
            <a:off x="3129162" y="4189573"/>
            <a:ext cx="1" cy="1386955"/>
          </a:xfrm>
          <a:prstGeom prst="line">
            <a:avLst/>
          </a:prstGeom>
          <a:ln w="12700">
            <a:solidFill>
              <a:srgbClr val="A6AAA9"/>
            </a:solidFill>
            <a:miter lim="400000"/>
          </a:ln>
        </p:spPr>
        <p:txBody>
          <a:bodyPr lIns="25399" tIns="25399" rIns="25399" bIns="25399" anchor="ctr"/>
          <a:lstStyle/>
          <a:p>
            <a:pPr lvl="0"/>
            <a:endParaRPr sz="1700" dirty="0"/>
          </a:p>
        </p:txBody>
      </p:sp>
      <p:sp>
        <p:nvSpPr>
          <p:cNvPr id="27" name="原创设计师QQ598969553        _6"/>
          <p:cNvSpPr/>
          <p:nvPr/>
        </p:nvSpPr>
        <p:spPr>
          <a:xfrm flipV="1">
            <a:off x="4457418" y="2674926"/>
            <a:ext cx="1" cy="1969700"/>
          </a:xfrm>
          <a:prstGeom prst="line">
            <a:avLst/>
          </a:prstGeom>
          <a:ln w="12700">
            <a:solidFill>
              <a:srgbClr val="A6AAA9"/>
            </a:solidFill>
            <a:miter lim="400000"/>
          </a:ln>
        </p:spPr>
        <p:txBody>
          <a:bodyPr lIns="25399" tIns="25399" rIns="25399" bIns="25399" anchor="ctr"/>
          <a:lstStyle/>
          <a:p>
            <a:pPr lvl="0"/>
            <a:endParaRPr sz="1700" dirty="0"/>
          </a:p>
        </p:txBody>
      </p:sp>
      <p:sp>
        <p:nvSpPr>
          <p:cNvPr id="28" name="原创设计师QQ598969553        _7"/>
          <p:cNvSpPr/>
          <p:nvPr/>
        </p:nvSpPr>
        <p:spPr>
          <a:xfrm flipV="1">
            <a:off x="5738020" y="2003784"/>
            <a:ext cx="1" cy="2049549"/>
          </a:xfrm>
          <a:prstGeom prst="line">
            <a:avLst/>
          </a:prstGeom>
          <a:ln w="12700">
            <a:solidFill>
              <a:srgbClr val="A6AAA9"/>
            </a:solidFill>
            <a:miter lim="400000"/>
          </a:ln>
        </p:spPr>
        <p:txBody>
          <a:bodyPr lIns="25399" tIns="25399" rIns="25399" bIns="25399" anchor="ctr"/>
          <a:lstStyle/>
          <a:p>
            <a:pPr lvl="0"/>
            <a:endParaRPr sz="1700" dirty="0"/>
          </a:p>
        </p:txBody>
      </p:sp>
      <p:sp>
        <p:nvSpPr>
          <p:cNvPr id="30" name="原创设计师QQ598969553        _9"/>
          <p:cNvSpPr/>
          <p:nvPr/>
        </p:nvSpPr>
        <p:spPr>
          <a:xfrm>
            <a:off x="2904151" y="3937783"/>
            <a:ext cx="478565" cy="4785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38100" cap="flat">
            <a:solidFill>
              <a:schemeClr val="bg1"/>
            </a:solidFill>
            <a:miter lim="400000"/>
          </a:ln>
          <a:effectLst>
            <a:outerShdw blurRad="127000" dist="38100" dir="8100000" algn="tr" rotWithShape="0">
              <a:prstClr val="black">
                <a:alpha val="40000"/>
              </a:prstClr>
            </a:outerShdw>
          </a:effectLst>
        </p:spPr>
        <p:txBody>
          <a:bodyPr wrap="square" lIns="19050" tIns="19050" rIns="19050" bIns="19050" numCol="1" anchor="ctr">
            <a:noAutofit/>
          </a:bodyPr>
          <a:lstStyle/>
          <a:p>
            <a:pPr lvl="0"/>
            <a:endParaRPr sz="1700" dirty="0"/>
          </a:p>
        </p:txBody>
      </p:sp>
      <p:sp>
        <p:nvSpPr>
          <p:cNvPr id="31" name="原创设计师QQ598969553        _10"/>
          <p:cNvSpPr/>
          <p:nvPr/>
        </p:nvSpPr>
        <p:spPr>
          <a:xfrm>
            <a:off x="4229062" y="2401948"/>
            <a:ext cx="478567" cy="4785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50"/>
          </a:solidFill>
          <a:ln w="38100" cap="flat">
            <a:solidFill>
              <a:schemeClr val="bg1"/>
            </a:solidFill>
            <a:miter lim="400000"/>
          </a:ln>
          <a:effectLst>
            <a:outerShdw blurRad="127000" dist="38100" dir="8100000" algn="tr" rotWithShape="0">
              <a:prstClr val="black">
                <a:alpha val="40000"/>
              </a:prstClr>
            </a:outerShdw>
          </a:effectLst>
        </p:spPr>
        <p:txBody>
          <a:bodyPr wrap="square" lIns="19050" tIns="19050" rIns="19050" bIns="19050" numCol="1" anchor="ctr">
            <a:noAutofit/>
          </a:bodyPr>
          <a:lstStyle/>
          <a:p>
            <a:pPr lvl="0"/>
            <a:endParaRPr sz="1700" dirty="0"/>
          </a:p>
        </p:txBody>
      </p:sp>
      <p:sp>
        <p:nvSpPr>
          <p:cNvPr id="32" name="原创设计师QQ598969553        _11"/>
          <p:cNvSpPr/>
          <p:nvPr/>
        </p:nvSpPr>
        <p:spPr>
          <a:xfrm>
            <a:off x="5515833" y="1564262"/>
            <a:ext cx="478567" cy="4785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791CD"/>
          </a:solidFill>
          <a:ln w="38100" cap="flat">
            <a:solidFill>
              <a:schemeClr val="bg1"/>
            </a:solidFill>
            <a:miter lim="400000"/>
          </a:ln>
          <a:effectLst>
            <a:outerShdw blurRad="127000" dist="38100" dir="8100000" algn="tr" rotWithShape="0">
              <a:prstClr val="black">
                <a:alpha val="40000"/>
              </a:prstClr>
            </a:outerShdw>
          </a:effectLst>
        </p:spPr>
        <p:txBody>
          <a:bodyPr wrap="square" lIns="19050" tIns="19050" rIns="19050" bIns="19050" numCol="1" anchor="ctr">
            <a:noAutofit/>
          </a:bodyPr>
          <a:lstStyle/>
          <a:p>
            <a:pPr lvl="0"/>
            <a:endParaRPr sz="1700" dirty="0"/>
          </a:p>
        </p:txBody>
      </p:sp>
      <p:sp>
        <p:nvSpPr>
          <p:cNvPr id="34" name="原创设计师QQ598969553        _13"/>
          <p:cNvSpPr/>
          <p:nvPr/>
        </p:nvSpPr>
        <p:spPr>
          <a:xfrm>
            <a:off x="3071388" y="5526976"/>
            <a:ext cx="115547" cy="1155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700" dirty="0"/>
          </a:p>
        </p:txBody>
      </p:sp>
      <p:sp>
        <p:nvSpPr>
          <p:cNvPr id="35" name="原创设计师QQ598969553        _14"/>
          <p:cNvSpPr/>
          <p:nvPr/>
        </p:nvSpPr>
        <p:spPr>
          <a:xfrm>
            <a:off x="4367535" y="4557199"/>
            <a:ext cx="179764" cy="17976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700" dirty="0"/>
          </a:p>
        </p:txBody>
      </p:sp>
      <p:sp>
        <p:nvSpPr>
          <p:cNvPr id="36" name="原创设计师QQ598969553        _15"/>
          <p:cNvSpPr/>
          <p:nvPr/>
        </p:nvSpPr>
        <p:spPr>
          <a:xfrm>
            <a:off x="5652964" y="3987139"/>
            <a:ext cx="231073" cy="2310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700" dirty="0"/>
          </a:p>
        </p:txBody>
      </p:sp>
      <p:sp>
        <p:nvSpPr>
          <p:cNvPr id="38" name="原创设计师QQ598969553        _17"/>
          <p:cNvSpPr txBox="1"/>
          <p:nvPr/>
        </p:nvSpPr>
        <p:spPr>
          <a:xfrm>
            <a:off x="1775522" y="2456380"/>
            <a:ext cx="2250495" cy="40874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sz="1900" b="1" dirty="0">
                <a:solidFill>
                  <a:srgbClr val="5791CD"/>
                </a:solidFill>
                <a:latin typeface="微软雅黑" panose="020B0503020204020204" pitchFamily="34" charset="-122"/>
                <a:ea typeface="微软雅黑" panose="020B0503020204020204" pitchFamily="34" charset="-122"/>
              </a:rPr>
              <a:t>精确检索结果</a:t>
            </a:r>
          </a:p>
        </p:txBody>
      </p:sp>
      <p:sp>
        <p:nvSpPr>
          <p:cNvPr id="39" name="原创设计师QQ598969553        _18"/>
          <p:cNvSpPr txBox="1"/>
          <p:nvPr/>
        </p:nvSpPr>
        <p:spPr>
          <a:xfrm>
            <a:off x="2204915" y="2880727"/>
            <a:ext cx="2252984" cy="621095"/>
          </a:xfrm>
          <a:prstGeom prst="rect">
            <a:avLst/>
          </a:prstGeom>
        </p:spPr>
        <p:txBody>
          <a:bodyPr vert="horz" lIns="121917" tIns="60958" rIns="121917" bIns="60958"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algn="just">
              <a:lnSpc>
                <a:spcPct val="12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精确的检索结果，快速锁定高影响力论文</a:t>
            </a:r>
          </a:p>
        </p:txBody>
      </p:sp>
      <p:sp>
        <p:nvSpPr>
          <p:cNvPr id="40" name="原创设计师QQ598969553        _19"/>
          <p:cNvSpPr txBox="1"/>
          <p:nvPr/>
        </p:nvSpPr>
        <p:spPr>
          <a:xfrm>
            <a:off x="6160761" y="1635836"/>
            <a:ext cx="1855452" cy="40874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900" b="1" dirty="0">
                <a:solidFill>
                  <a:srgbClr val="5791CD"/>
                </a:solidFill>
                <a:latin typeface="微软雅黑" panose="020B0503020204020204" pitchFamily="34" charset="-122"/>
                <a:ea typeface="微软雅黑" panose="020B0503020204020204" pitchFamily="34" charset="-122"/>
              </a:rPr>
              <a:t>多途径下载全文</a:t>
            </a:r>
          </a:p>
        </p:txBody>
      </p:sp>
      <p:sp>
        <p:nvSpPr>
          <p:cNvPr id="41" name="原创设计师QQ598969553        _20"/>
          <p:cNvSpPr txBox="1"/>
          <p:nvPr/>
        </p:nvSpPr>
        <p:spPr>
          <a:xfrm>
            <a:off x="6147273" y="2037763"/>
            <a:ext cx="1868940" cy="621095"/>
          </a:xfrm>
          <a:prstGeom prst="rect">
            <a:avLst/>
          </a:prstGeom>
        </p:spPr>
        <p:txBody>
          <a:bodyPr vert="horz" lIns="121917" tIns="60958" rIns="121917" bIns="60958"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algn="just">
              <a:lnSpc>
                <a:spcPct val="12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多样的获取方式，</a:t>
            </a:r>
          </a:p>
          <a:p>
            <a:pPr marL="0" algn="just">
              <a:lnSpc>
                <a:spcPct val="12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帮助下载全文</a:t>
            </a:r>
          </a:p>
        </p:txBody>
      </p:sp>
      <p:sp>
        <p:nvSpPr>
          <p:cNvPr id="44" name="原创设计师QQ598969553        _23"/>
          <p:cNvSpPr txBox="1"/>
          <p:nvPr/>
        </p:nvSpPr>
        <p:spPr>
          <a:xfrm>
            <a:off x="3011193" y="4029682"/>
            <a:ext cx="257140" cy="309052"/>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600" b="1" dirty="0">
                <a:solidFill>
                  <a:srgbClr val="FCFCFC"/>
                </a:solidFill>
                <a:latin typeface="微软雅黑" panose="020B0503020204020204" pitchFamily="34" charset="-122"/>
                <a:ea typeface="微软雅黑" panose="020B0503020204020204" pitchFamily="34" charset="-122"/>
              </a:rPr>
              <a:t>01</a:t>
            </a:r>
          </a:p>
        </p:txBody>
      </p:sp>
      <p:sp>
        <p:nvSpPr>
          <p:cNvPr id="45" name="原创设计师QQ598969553        _24"/>
          <p:cNvSpPr txBox="1"/>
          <p:nvPr/>
        </p:nvSpPr>
        <p:spPr>
          <a:xfrm>
            <a:off x="4336107" y="2479771"/>
            <a:ext cx="257140" cy="309052"/>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600" b="1" dirty="0">
                <a:solidFill>
                  <a:srgbClr val="FCFCFC"/>
                </a:solidFill>
                <a:latin typeface="微软雅黑" panose="020B0503020204020204" pitchFamily="34" charset="-122"/>
                <a:ea typeface="微软雅黑" panose="020B0503020204020204" pitchFamily="34" charset="-122"/>
              </a:rPr>
              <a:t>02</a:t>
            </a:r>
          </a:p>
        </p:txBody>
      </p:sp>
      <p:sp>
        <p:nvSpPr>
          <p:cNvPr id="46" name="原创设计师QQ598969553        _25"/>
          <p:cNvSpPr txBox="1"/>
          <p:nvPr/>
        </p:nvSpPr>
        <p:spPr>
          <a:xfrm>
            <a:off x="5626661" y="1642089"/>
            <a:ext cx="257140" cy="309052"/>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600" b="1" dirty="0">
                <a:solidFill>
                  <a:srgbClr val="FCFCFC"/>
                </a:solidFill>
                <a:latin typeface="微软雅黑" panose="020B0503020204020204" pitchFamily="34" charset="-122"/>
                <a:ea typeface="微软雅黑" panose="020B0503020204020204" pitchFamily="34" charset="-122"/>
              </a:rPr>
              <a:t>03</a:t>
            </a:r>
          </a:p>
        </p:txBody>
      </p:sp>
      <p:sp>
        <p:nvSpPr>
          <p:cNvPr id="48" name="原创设计师QQ598969553        _27"/>
          <p:cNvSpPr/>
          <p:nvPr/>
        </p:nvSpPr>
        <p:spPr>
          <a:xfrm>
            <a:off x="9648613" y="1641687"/>
            <a:ext cx="2098040" cy="192362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50800">
            <a:solidFill>
              <a:schemeClr val="bg1"/>
            </a:solidFill>
            <a:miter lim="400000"/>
          </a:ln>
          <a:effectLst>
            <a:outerShdw blurRad="127000" dist="38100" dir="8100000" algn="tr" rotWithShape="0">
              <a:prstClr val="black">
                <a:alpha val="40000"/>
              </a:prstClr>
            </a:outerShdw>
          </a:effectLst>
        </p:spPr>
        <p:txBody>
          <a:bodyPr lIns="0" tIns="0" rIns="0" bIns="0"/>
          <a:lstStyle/>
          <a:p>
            <a:pPr lvl="0"/>
            <a:endParaRPr sz="1700" dirty="0"/>
          </a:p>
        </p:txBody>
      </p:sp>
      <p:sp>
        <p:nvSpPr>
          <p:cNvPr id="50" name="原创设计师QQ598969553        _29"/>
          <p:cNvSpPr txBox="1"/>
          <p:nvPr/>
        </p:nvSpPr>
        <p:spPr>
          <a:xfrm>
            <a:off x="9832340" y="2237741"/>
            <a:ext cx="1745827" cy="84582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学术搜索</a:t>
            </a:r>
          </a:p>
        </p:txBody>
      </p:sp>
      <p:pic>
        <p:nvPicPr>
          <p:cNvPr id="51" name="Picture 64"/>
          <p:cNvPicPr>
            <a:picLocks noGrp="1" noSelect="1" noRot="1" noChangeAspect="1" noMove="1" noResize="1" noChangeShapeType="1"/>
          </p:cNvPicPr>
          <p:nvPr/>
        </p:nvPicPr>
        <p:blipFill>
          <a:blip r:embed="rId3" cstate="print">
            <a:extLst>
              <a:ext uri="{28A0092B-C50C-407E-A947-70E740481C1C}">
                <a14:useLocalDpi xmlns:a14="http://schemas.microsoft.com/office/drawing/2010/main" val="0"/>
              </a:ext>
            </a:extLst>
          </a:blip>
          <a:stretch>
            <a:fillRect/>
          </a:stretch>
        </p:blipFill>
        <p:spPr>
          <a:xfrm>
            <a:off x="4778155" y="23607419"/>
            <a:ext cx="2635691" cy="681371"/>
          </a:xfrm>
          <a:prstGeom prst="rect">
            <a:avLst/>
          </a:prstGeom>
        </p:spPr>
      </p:pic>
      <p:sp>
        <p:nvSpPr>
          <p:cNvPr id="2" name="原创设计师QQ598969553        _4"/>
          <p:cNvSpPr txBox="1"/>
          <p:nvPr/>
        </p:nvSpPr>
        <p:spPr>
          <a:xfrm>
            <a:off x="719403" y="4384011"/>
            <a:ext cx="2000756" cy="621095"/>
          </a:xfrm>
          <a:prstGeom prst="rect">
            <a:avLst/>
          </a:prstGeom>
        </p:spPr>
        <p:txBody>
          <a:bodyPr lIns="121917" tIns="60958" rIns="121917" bIns="60958"/>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丰富的文章资源，全面满足检索需求</a:t>
            </a:r>
          </a:p>
        </p:txBody>
      </p:sp>
      <p:sp>
        <p:nvSpPr>
          <p:cNvPr id="7" name="原创设计师QQ598969553        _9"/>
          <p:cNvSpPr txBox="1"/>
          <p:nvPr/>
        </p:nvSpPr>
        <p:spPr>
          <a:xfrm>
            <a:off x="1347297" y="199901"/>
            <a:ext cx="1631210" cy="538605"/>
          </a:xfrm>
          <a:prstGeom prst="rect">
            <a:avLst/>
          </a:prstGeom>
          <a:noFill/>
        </p:spPr>
        <p:txBody>
          <a:bodyPr wrap="none" lIns="121917" tIns="60958" rIns="121917" bIns="60958" rtlCol="0">
            <a:spAutoFit/>
          </a:bodyPr>
          <a:lstStyle/>
          <a:p>
            <a:r>
              <a:rPr lang="zh-CN" altLang="en-US" sz="2700" b="1" dirty="0">
                <a:solidFill>
                  <a:schemeClr val="tx1">
                    <a:lumMod val="75000"/>
                    <a:lumOff val="25000"/>
                  </a:schemeClr>
                </a:solidFill>
                <a:latin typeface="微软雅黑" panose="020B0503020204020204" pitchFamily="34" charset="-122"/>
                <a:ea typeface="微软雅黑" panose="020B0503020204020204" pitchFamily="34" charset="-122"/>
              </a:rPr>
              <a:t>功能作用</a:t>
            </a:r>
          </a:p>
        </p:txBody>
      </p:sp>
      <p:grpSp>
        <p:nvGrpSpPr>
          <p:cNvPr id="52" name="组合 2"/>
          <p:cNvGrpSpPr/>
          <p:nvPr/>
        </p:nvGrpSpPr>
        <p:grpSpPr>
          <a:xfrm>
            <a:off x="284838" y="0"/>
            <a:ext cx="1012268" cy="965260"/>
            <a:chOff x="1385458" y="991717"/>
            <a:chExt cx="4603751" cy="4389967"/>
          </a:xfrm>
        </p:grpSpPr>
        <p:grpSp>
          <p:nvGrpSpPr>
            <p:cNvPr id="53" name="组合 4"/>
            <p:cNvGrpSpPr/>
            <p:nvPr/>
          </p:nvGrpSpPr>
          <p:grpSpPr>
            <a:xfrm>
              <a:off x="1385458" y="991717"/>
              <a:ext cx="4603751" cy="4389967"/>
              <a:chOff x="1039093" y="743787"/>
              <a:chExt cx="3452813" cy="3292475"/>
            </a:xfrm>
          </p:grpSpPr>
          <p:sp>
            <p:nvSpPr>
              <p:cNvPr id="55" name="Freeform 52"/>
              <p:cNvSpPr/>
              <p:nvPr/>
            </p:nvSpPr>
            <p:spPr bwMode="auto">
              <a:xfrm>
                <a:off x="1039093" y="1567699"/>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56" name="Freeform 54"/>
              <p:cNvSpPr/>
              <p:nvPr/>
            </p:nvSpPr>
            <p:spPr bwMode="auto">
              <a:xfrm>
                <a:off x="1861418" y="743787"/>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57" name="Freeform 58"/>
              <p:cNvSpPr/>
              <p:nvPr/>
            </p:nvSpPr>
            <p:spPr bwMode="auto">
              <a:xfrm>
                <a:off x="1861418" y="2391612"/>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58" name="Freeform 73"/>
              <p:cNvSpPr/>
              <p:nvPr/>
            </p:nvSpPr>
            <p:spPr bwMode="auto">
              <a:xfrm>
                <a:off x="1475656" y="1183524"/>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sp>
            <p:nvSpPr>
              <p:cNvPr id="59" name="Freeform 74"/>
              <p:cNvSpPr/>
              <p:nvPr/>
            </p:nvSpPr>
            <p:spPr bwMode="auto">
              <a:xfrm>
                <a:off x="3461618" y="247257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kern="0">
                  <a:solidFill>
                    <a:sysClr val="windowText" lastClr="000000"/>
                  </a:solidFill>
                </a:endParaRPr>
              </a:p>
            </p:txBody>
          </p:sp>
        </p:grpSp>
        <p:sp>
          <p:nvSpPr>
            <p:cNvPr id="54" name="Rectangle 9"/>
            <p:cNvSpPr/>
            <p:nvPr/>
          </p:nvSpPr>
          <p:spPr>
            <a:xfrm>
              <a:off x="2122265" y="2221113"/>
              <a:ext cx="3062612" cy="1570826"/>
            </a:xfrm>
            <a:prstGeom prst="rect">
              <a:avLst/>
            </a:prstGeom>
          </p:spPr>
          <p:txBody>
            <a:bodyPr wrap="square">
              <a:noAutofit/>
            </a:bodyPr>
            <a:lstStyle/>
            <a:p>
              <a:pPr algn="ctr" defTabSz="1218565"/>
              <a:r>
                <a:rPr lang="en-US" altLang="zh-CN" sz="2400" b="1" kern="0" dirty="0">
                  <a:solidFill>
                    <a:schemeClr val="tx1">
                      <a:lumMod val="65000"/>
                      <a:lumOff val="35000"/>
                    </a:schemeClr>
                  </a:solidFill>
                  <a:latin typeface="微软雅黑" panose="020B0503020204020204" pitchFamily="34" charset="-122"/>
                  <a:ea typeface="微软雅黑" panose="020B0503020204020204" pitchFamily="34" charset="-122"/>
                </a:rPr>
                <a:t>04</a:t>
              </a:r>
              <a:endParaRPr lang="zh-CN" altLang="en-US" sz="2400"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childTnLst>
                                </p:cTn>
                              </p:par>
                            </p:childTnLst>
                          </p:cTn>
                        </p:par>
                        <p:par>
                          <p:cTn id="27" fill="hold">
                            <p:stCondLst>
                              <p:cond delay="2000"/>
                            </p:stCondLst>
                            <p:childTnLst>
                              <p:par>
                                <p:cTn id="28" presetID="18" presetClass="entr" presetSubtype="12" fill="hold" grpId="0" nodeType="after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strips(downLeft)">
                                      <p:cBhvr>
                                        <p:cTn id="30" dur="500"/>
                                        <p:tgtEl>
                                          <p:spTgt spid="23">
                                            <p:txEl>
                                              <p:pRg st="0" end="0"/>
                                            </p:txEl>
                                          </p:spTgt>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strips(downLeft)">
                                      <p:cBhvr>
                                        <p:cTn id="33" dur="500"/>
                                        <p:tgtEl>
                                          <p:spTgt spid="2">
                                            <p:txEl>
                                              <p:pRg st="0" end="0"/>
                                            </p:txEl>
                                          </p:spTgt>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p:cTn id="50" dur="500" fill="hold"/>
                                        <p:tgtEl>
                                          <p:spTgt spid="45"/>
                                        </p:tgtEl>
                                        <p:attrNameLst>
                                          <p:attrName>ppt_w</p:attrName>
                                        </p:attrNameLst>
                                      </p:cBhvr>
                                      <p:tavLst>
                                        <p:tav tm="0">
                                          <p:val>
                                            <p:fltVal val="0"/>
                                          </p:val>
                                        </p:tav>
                                        <p:tav tm="100000">
                                          <p:val>
                                            <p:strVal val="#ppt_w"/>
                                          </p:val>
                                        </p:tav>
                                      </p:tavLst>
                                    </p:anim>
                                    <p:anim calcmode="lin" valueType="num">
                                      <p:cBhvr>
                                        <p:cTn id="51" dur="500" fill="hold"/>
                                        <p:tgtEl>
                                          <p:spTgt spid="45"/>
                                        </p:tgtEl>
                                        <p:attrNameLst>
                                          <p:attrName>ppt_h</p:attrName>
                                        </p:attrNameLst>
                                      </p:cBhvr>
                                      <p:tavLst>
                                        <p:tav tm="0">
                                          <p:val>
                                            <p:fltVal val="0"/>
                                          </p:val>
                                        </p:tav>
                                        <p:tav tm="100000">
                                          <p:val>
                                            <p:strVal val="#ppt_h"/>
                                          </p:val>
                                        </p:tav>
                                      </p:tavLst>
                                    </p:anim>
                                    <p:animEffect transition="in" filter="fade">
                                      <p:cBhvr>
                                        <p:cTn id="52" dur="500"/>
                                        <p:tgtEl>
                                          <p:spTgt spid="45"/>
                                        </p:tgtEl>
                                      </p:cBhvr>
                                    </p:animEffect>
                                  </p:childTnLst>
                                </p:cTn>
                              </p:par>
                            </p:childTnLst>
                          </p:cTn>
                        </p:par>
                        <p:par>
                          <p:cTn id="53" fill="hold">
                            <p:stCondLst>
                              <p:cond delay="4000"/>
                            </p:stCondLst>
                            <p:childTnLst>
                              <p:par>
                                <p:cTn id="54" presetID="18" presetClass="entr" presetSubtype="12"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strips(downLeft)">
                                      <p:cBhvr>
                                        <p:cTn id="56" dur="500"/>
                                        <p:tgtEl>
                                          <p:spTgt spid="38"/>
                                        </p:tgtEl>
                                      </p:cBhvr>
                                    </p:animEffect>
                                  </p:childTnLst>
                                </p:cTn>
                              </p:par>
                              <p:par>
                                <p:cTn id="57" presetID="18" presetClass="entr" presetSubtype="12"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strips(downLeft)">
                                      <p:cBhvr>
                                        <p:cTn id="59" dur="500"/>
                                        <p:tgtEl>
                                          <p:spTgt spid="39"/>
                                        </p:tgtEl>
                                      </p:cBhvr>
                                    </p:animEffec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par>
                          <p:cTn id="64" fill="hold">
                            <p:stCondLst>
                              <p:cond delay="5000"/>
                            </p:stCondLst>
                            <p:childTnLst>
                              <p:par>
                                <p:cTn id="65" presetID="22" presetClass="entr" presetSubtype="4"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500"/>
                                        <p:tgtEl>
                                          <p:spTgt spid="28"/>
                                        </p:tgtEl>
                                      </p:cBhvr>
                                    </p:animEffect>
                                  </p:childTnLst>
                                </p:cTn>
                              </p:par>
                            </p:childTnLst>
                          </p:cTn>
                        </p:par>
                        <p:par>
                          <p:cTn id="68" fill="hold">
                            <p:stCondLst>
                              <p:cond delay="5500"/>
                            </p:stCondLst>
                            <p:childTnLst>
                              <p:par>
                                <p:cTn id="69" presetID="53" presetClass="entr" presetSubtype="16" fill="hold" grpId="0" nodeType="after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p:cTn id="71" dur="500" fill="hold"/>
                                        <p:tgtEl>
                                          <p:spTgt spid="32"/>
                                        </p:tgtEl>
                                        <p:attrNameLst>
                                          <p:attrName>ppt_w</p:attrName>
                                        </p:attrNameLst>
                                      </p:cBhvr>
                                      <p:tavLst>
                                        <p:tav tm="0">
                                          <p:val>
                                            <p:fltVal val="0"/>
                                          </p:val>
                                        </p:tav>
                                        <p:tav tm="100000">
                                          <p:val>
                                            <p:strVal val="#ppt_w"/>
                                          </p:val>
                                        </p:tav>
                                      </p:tavLst>
                                    </p:anim>
                                    <p:anim calcmode="lin" valueType="num">
                                      <p:cBhvr>
                                        <p:cTn id="72" dur="500" fill="hold"/>
                                        <p:tgtEl>
                                          <p:spTgt spid="32"/>
                                        </p:tgtEl>
                                        <p:attrNameLst>
                                          <p:attrName>ppt_h</p:attrName>
                                        </p:attrNameLst>
                                      </p:cBhvr>
                                      <p:tavLst>
                                        <p:tav tm="0">
                                          <p:val>
                                            <p:fltVal val="0"/>
                                          </p:val>
                                        </p:tav>
                                        <p:tav tm="100000">
                                          <p:val>
                                            <p:strVal val="#ppt_h"/>
                                          </p:val>
                                        </p:tav>
                                      </p:tavLst>
                                    </p:anim>
                                    <p:animEffect transition="in" filter="fade">
                                      <p:cBhvr>
                                        <p:cTn id="73" dur="500"/>
                                        <p:tgtEl>
                                          <p:spTgt spid="32"/>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anim calcmode="lin" valueType="num">
                                      <p:cBhvr>
                                        <p:cTn id="76" dur="500" fill="hold"/>
                                        <p:tgtEl>
                                          <p:spTgt spid="46"/>
                                        </p:tgtEl>
                                        <p:attrNameLst>
                                          <p:attrName>ppt_w</p:attrName>
                                        </p:attrNameLst>
                                      </p:cBhvr>
                                      <p:tavLst>
                                        <p:tav tm="0">
                                          <p:val>
                                            <p:fltVal val="0"/>
                                          </p:val>
                                        </p:tav>
                                        <p:tav tm="100000">
                                          <p:val>
                                            <p:strVal val="#ppt_w"/>
                                          </p:val>
                                        </p:tav>
                                      </p:tavLst>
                                    </p:anim>
                                    <p:anim calcmode="lin" valueType="num">
                                      <p:cBhvr>
                                        <p:cTn id="77" dur="500" fill="hold"/>
                                        <p:tgtEl>
                                          <p:spTgt spid="46"/>
                                        </p:tgtEl>
                                        <p:attrNameLst>
                                          <p:attrName>ppt_h</p:attrName>
                                        </p:attrNameLst>
                                      </p:cBhvr>
                                      <p:tavLst>
                                        <p:tav tm="0">
                                          <p:val>
                                            <p:fltVal val="0"/>
                                          </p:val>
                                        </p:tav>
                                        <p:tav tm="100000">
                                          <p:val>
                                            <p:strVal val="#ppt_h"/>
                                          </p:val>
                                        </p:tav>
                                      </p:tavLst>
                                    </p:anim>
                                    <p:animEffect transition="in" filter="fade">
                                      <p:cBhvr>
                                        <p:cTn id="78" dur="500"/>
                                        <p:tgtEl>
                                          <p:spTgt spid="46"/>
                                        </p:tgtEl>
                                      </p:cBhvr>
                                    </p:animEffect>
                                  </p:childTnLst>
                                </p:cTn>
                              </p:par>
                            </p:childTnLst>
                          </p:cTn>
                        </p:par>
                        <p:par>
                          <p:cTn id="79" fill="hold">
                            <p:stCondLst>
                              <p:cond delay="6000"/>
                            </p:stCondLst>
                            <p:childTnLst>
                              <p:par>
                                <p:cTn id="80" presetID="18" presetClass="entr" presetSubtype="6" fill="hold" grpId="0" nodeType="after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strips(downRight)">
                                      <p:cBhvr>
                                        <p:cTn id="82" dur="500"/>
                                        <p:tgtEl>
                                          <p:spTgt spid="40"/>
                                        </p:tgtEl>
                                      </p:cBhvr>
                                    </p:animEffect>
                                  </p:childTnLst>
                                </p:cTn>
                              </p:par>
                              <p:par>
                                <p:cTn id="83" presetID="18" presetClass="entr" presetSubtype="6"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strips(downRight)">
                                      <p:cBhvr>
                                        <p:cTn id="85" dur="500"/>
                                        <p:tgtEl>
                                          <p:spTgt spid="41"/>
                                        </p:tgtEl>
                                      </p:cBhvr>
                                    </p:animEffect>
                                  </p:childTnLst>
                                </p:cTn>
                              </p:par>
                            </p:childTnLst>
                          </p:cTn>
                        </p:par>
                        <p:par>
                          <p:cTn id="86" fill="hold">
                            <p:stCondLst>
                              <p:cond delay="6500"/>
                            </p:stCondLst>
                            <p:childTnLst>
                              <p:par>
                                <p:cTn id="87" presetID="1" presetClass="entr" presetSubtype="0" fill="hold" grpId="0" nodeType="after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27" presetClass="emph" presetSubtype="0" fill="remove" grpId="1" nodeType="withEffect">
                                  <p:stCondLst>
                                    <p:cond delay="0"/>
                                  </p:stCondLst>
                                  <p:childTnLst>
                                    <p:animClr clrSpc="rgb" dir="cw">
                                      <p:cBhvr override="childStyle">
                                        <p:cTn id="90" dur="250" autoRev="1" fill="remove"/>
                                        <p:tgtEl>
                                          <p:spTgt spid="48"/>
                                        </p:tgtEl>
                                        <p:attrNameLst>
                                          <p:attrName>style.color</p:attrName>
                                        </p:attrNameLst>
                                      </p:cBhvr>
                                      <p:to>
                                        <a:schemeClr val="bg1"/>
                                      </p:to>
                                    </p:animClr>
                                    <p:animClr clrSpc="rgb" dir="cw">
                                      <p:cBhvr>
                                        <p:cTn id="91" dur="250" autoRev="1" fill="remove"/>
                                        <p:tgtEl>
                                          <p:spTgt spid="48"/>
                                        </p:tgtEl>
                                        <p:attrNameLst>
                                          <p:attrName>fillcolor</p:attrName>
                                        </p:attrNameLst>
                                      </p:cBhvr>
                                      <p:to>
                                        <a:schemeClr val="bg1"/>
                                      </p:to>
                                    </p:animClr>
                                    <p:set>
                                      <p:cBhvr>
                                        <p:cTn id="92" dur="250" autoRev="1" fill="remove"/>
                                        <p:tgtEl>
                                          <p:spTgt spid="48"/>
                                        </p:tgtEl>
                                        <p:attrNameLst>
                                          <p:attrName>fill.type</p:attrName>
                                        </p:attrNameLst>
                                      </p:cBhvr>
                                      <p:to>
                                        <p:strVal val="solid"/>
                                      </p:to>
                                    </p:set>
                                    <p:set>
                                      <p:cBhvr>
                                        <p:cTn id="93" dur="250" autoRev="1" fill="remove"/>
                                        <p:tgtEl>
                                          <p:spTgt spid="48"/>
                                        </p:tgtEl>
                                        <p:attrNameLst>
                                          <p:attrName>fill.on</p:attrName>
                                        </p:attrNameLst>
                                      </p:cBhvr>
                                      <p:to>
                                        <p:strVal val="true"/>
                                      </p:to>
                                    </p:set>
                                  </p:childTnLst>
                                </p:cTn>
                              </p:par>
                              <p:par>
                                <p:cTn id="94" presetID="10" presetClass="entr" presetSubtype="0" fill="hold" grpId="0" nodeType="with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fade">
                                      <p:cBhvr>
                                        <p:cTn id="9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uild="p"/>
      <p:bldP spid="26" grpId="0" bldLvl="0" animBg="1"/>
      <p:bldP spid="27" grpId="0" bldLvl="0" animBg="1"/>
      <p:bldP spid="28" grpId="0" bldLvl="0" animBg="1"/>
      <p:bldP spid="30" grpId="0" bldLvl="0" animBg="1"/>
      <p:bldP spid="31" grpId="0" bldLvl="0" animBg="1"/>
      <p:bldP spid="32" grpId="0" bldLvl="0" animBg="1"/>
      <p:bldP spid="34" grpId="0" bldLvl="0" animBg="1"/>
      <p:bldP spid="35" grpId="0" bldLvl="0" animBg="1"/>
      <p:bldP spid="36" grpId="0" bldLvl="0" animBg="1"/>
      <p:bldP spid="38" grpId="0"/>
      <p:bldP spid="39" grpId="0"/>
      <p:bldP spid="40" grpId="0"/>
      <p:bldP spid="41" grpId="0"/>
      <p:bldP spid="44" grpId="0"/>
      <p:bldP spid="45" grpId="0"/>
      <p:bldP spid="46" grpId="0"/>
      <p:bldP spid="48" grpId="0" bldLvl="0" animBg="1"/>
      <p:bldP spid="48" grpId="1" bldLvl="0" animBg="1"/>
      <p:bldP spid="50" grpId="0"/>
      <p:bldP spid="2"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pic>
        <p:nvPicPr>
          <p:cNvPr id="2" name="图片 1"/>
          <p:cNvPicPr>
            <a:picLocks noChangeAspect="1"/>
          </p:cNvPicPr>
          <p:nvPr/>
        </p:nvPicPr>
        <p:blipFill>
          <a:blip r:embed="rId2" cstate="print"/>
          <a:stretch>
            <a:fillRect/>
          </a:stretch>
        </p:blipFill>
        <p:spPr>
          <a:xfrm>
            <a:off x="822227" y="17846"/>
            <a:ext cx="11713301" cy="6688436"/>
          </a:xfrm>
          <a:prstGeom prst="rect">
            <a:avLst/>
          </a:prstGeom>
        </p:spPr>
      </p:pic>
      <p:sp>
        <p:nvSpPr>
          <p:cNvPr id="4" name="Rectangle 2"/>
          <p:cNvSpPr>
            <a:spLocks noGrp="1" noChangeArrowheads="1"/>
          </p:cNvSpPr>
          <p:nvPr/>
        </p:nvSpPr>
        <p:spPr bwMode="auto">
          <a:xfrm>
            <a:off x="-2929" y="98874"/>
            <a:ext cx="822227" cy="6688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917" tIns="60958" rIns="121917" bIns="60958" anchor="ctr"/>
          <a:lstStyle>
            <a:lvl1pPr algn="ctr" eaLnBrk="0" hangingPunct="0">
              <a:defRPr sz="4400">
                <a:solidFill>
                  <a:schemeClr val="tx2"/>
                </a:solidFill>
                <a:latin typeface="Arial" panose="020B0604020202020204" pitchFamily="34" charset="0"/>
                <a:ea typeface="宋体" panose="02010600030101010101" pitchFamily="2" charset="-122"/>
              </a:defRPr>
            </a:lvl1pPr>
            <a:lvl2pPr algn="ctr" eaLnBrk="0" hangingPunct="0">
              <a:defRPr sz="4400">
                <a:solidFill>
                  <a:schemeClr val="tx2"/>
                </a:solidFill>
                <a:latin typeface="Arial" panose="020B0604020202020204" pitchFamily="34" charset="0"/>
                <a:ea typeface="宋体" panose="02010600030101010101" pitchFamily="2" charset="-122"/>
              </a:defRPr>
            </a:lvl2pPr>
            <a:lvl3pPr algn="ctr" eaLnBrk="0" hangingPunct="0">
              <a:defRPr sz="4400">
                <a:solidFill>
                  <a:schemeClr val="tx2"/>
                </a:solidFill>
                <a:latin typeface="Arial" panose="020B0604020202020204" pitchFamily="34" charset="0"/>
                <a:ea typeface="宋体" panose="02010600030101010101" pitchFamily="2" charset="-122"/>
              </a:defRPr>
            </a:lvl3pPr>
            <a:lvl4pPr algn="ctr" eaLnBrk="0" hangingPunct="0">
              <a:defRPr sz="4400">
                <a:solidFill>
                  <a:schemeClr val="tx2"/>
                </a:solidFill>
                <a:latin typeface="Arial" panose="020B0604020202020204" pitchFamily="34" charset="0"/>
                <a:ea typeface="宋体" panose="02010600030101010101" pitchFamily="2" charset="-122"/>
              </a:defRPr>
            </a:lvl4pPr>
            <a:lvl5pPr algn="ctr" eaLnBrk="0" hangingPunct="0">
              <a:defRPr sz="4400">
                <a:solidFill>
                  <a:schemeClr val="tx2"/>
                </a:solidFill>
                <a:latin typeface="Arial" panose="020B0604020202020204" pitchFamily="34" charset="0"/>
                <a:ea typeface="宋体" panose="02010600030101010101" pitchFamily="2" charset="-122"/>
              </a:defRPr>
            </a:lvl5pPr>
            <a:lvl6pPr marL="4572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eaLnBrk="1" hangingPunct="1">
              <a:lnSpc>
                <a:spcPct val="150000"/>
              </a:lnSpc>
            </a:pPr>
            <a:r>
              <a:rPr lang="zh-CN" altLang="en-US" sz="37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校</a:t>
            </a:r>
          </a:p>
          <a:p>
            <a:pPr eaLnBrk="1" hangingPunct="1">
              <a:lnSpc>
                <a:spcPct val="150000"/>
              </a:lnSpc>
            </a:pPr>
            <a:r>
              <a:rPr lang="zh-CN" altLang="en-US" sz="37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外</a:t>
            </a:r>
          </a:p>
          <a:p>
            <a:pPr eaLnBrk="1" hangingPunct="1">
              <a:lnSpc>
                <a:spcPct val="150000"/>
              </a:lnSpc>
            </a:pPr>
            <a:r>
              <a:rPr lang="zh-CN" altLang="en-US" sz="37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也</a:t>
            </a:r>
          </a:p>
          <a:p>
            <a:pPr eaLnBrk="1" hangingPunct="1">
              <a:lnSpc>
                <a:spcPct val="150000"/>
              </a:lnSpc>
            </a:pPr>
            <a:r>
              <a:rPr lang="zh-CN" altLang="en-US" sz="37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可</a:t>
            </a:r>
          </a:p>
          <a:p>
            <a:pPr eaLnBrk="1" hangingPunct="1">
              <a:lnSpc>
                <a:spcPct val="150000"/>
              </a:lnSpc>
            </a:pPr>
            <a:r>
              <a:rPr lang="zh-CN" altLang="en-US" sz="37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访</a:t>
            </a:r>
          </a:p>
          <a:p>
            <a:pPr eaLnBrk="1" hangingPunct="1">
              <a:lnSpc>
                <a:spcPct val="150000"/>
              </a:lnSpc>
            </a:pPr>
            <a:r>
              <a:rPr lang="zh-CN" altLang="en-US" sz="3700" b="1" dirty="0">
                <a:solidFill>
                  <a:srgbClr val="5791CD"/>
                </a:solidFill>
                <a:latin typeface="微软雅黑" panose="020B0503020204020204" pitchFamily="34" charset="-122"/>
                <a:ea typeface="微软雅黑" panose="020B0503020204020204" pitchFamily="34" charset="-122"/>
                <a:sym typeface="宋体" panose="02010600030101010101" pitchFamily="2" charset="-122"/>
              </a:rPr>
              <a:t>问</a:t>
            </a:r>
          </a:p>
        </p:txBody>
      </p:sp>
      <p:sp>
        <p:nvSpPr>
          <p:cNvPr id="3" name="矩形 2"/>
          <p:cNvSpPr/>
          <p:nvPr/>
        </p:nvSpPr>
        <p:spPr>
          <a:xfrm>
            <a:off x="11184565" y="644691"/>
            <a:ext cx="1152128" cy="38404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stretch>
            <a:fillRect/>
          </a:stretch>
        </p:blipFill>
        <p:spPr>
          <a:xfrm>
            <a:off x="1034250" y="0"/>
            <a:ext cx="10337940" cy="7365437"/>
          </a:xfrm>
          <a:prstGeom prst="rect">
            <a:avLst/>
          </a:prstGeom>
        </p:spPr>
      </p:pic>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6" name="矩形 5"/>
          <p:cNvSpPr/>
          <p:nvPr/>
        </p:nvSpPr>
        <p:spPr>
          <a:xfrm>
            <a:off x="6960096" y="1508787"/>
            <a:ext cx="1728192" cy="48005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stretch>
            <a:fillRect/>
          </a:stretch>
        </p:blipFill>
        <p:spPr>
          <a:xfrm>
            <a:off x="623392" y="1"/>
            <a:ext cx="10945216" cy="6872177"/>
          </a:xfrm>
          <a:prstGeom prst="rect">
            <a:avLst/>
          </a:prstGeom>
        </p:spPr>
      </p:pic>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6" name="矩形 5"/>
          <p:cNvSpPr/>
          <p:nvPr/>
        </p:nvSpPr>
        <p:spPr>
          <a:xfrm>
            <a:off x="10512491" y="1508787"/>
            <a:ext cx="864096" cy="38404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1038647" y="0"/>
            <a:ext cx="10401204" cy="6858000"/>
          </a:xfrm>
          <a:prstGeom prst="rect">
            <a:avLst/>
          </a:prstGeom>
        </p:spPr>
      </p:pic>
      <p:sp>
        <p:nvSpPr>
          <p:cNvPr id="17" name="直角三角形 16"/>
          <p:cNvSpPr/>
          <p:nvPr/>
        </p:nvSpPr>
        <p:spPr>
          <a:xfrm>
            <a:off x="130628" y="5844403"/>
            <a:ext cx="908019" cy="90801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8565">
              <a:defRPr/>
            </a:pPr>
            <a:endParaRPr lang="zh-CN" altLang="en-US" dirty="0">
              <a:solidFill>
                <a:prstClr val="white"/>
              </a:solidFill>
              <a:latin typeface="Segoe UI" panose="020B0502040204020203"/>
              <a:ea typeface="微软雅黑" panose="020B0503020204020204" pitchFamily="34" charset="-122"/>
            </a:endParaRPr>
          </a:p>
        </p:txBody>
      </p:sp>
      <p:sp>
        <p:nvSpPr>
          <p:cNvPr id="5" name="圆角矩形 4"/>
          <p:cNvSpPr/>
          <p:nvPr/>
        </p:nvSpPr>
        <p:spPr>
          <a:xfrm>
            <a:off x="7248126" y="827313"/>
            <a:ext cx="3884331" cy="739885"/>
          </a:xfrm>
          <a:prstGeom prst="roundRect">
            <a:avLst/>
          </a:prstGeom>
          <a:solidFill>
            <a:srgbClr val="5791CD"/>
          </a:solidFill>
          <a:ln>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zh-CN" altLang="en-US" sz="3200" b="1" noProof="1">
                <a:solidFill>
                  <a:srgbClr val="FFFFFF"/>
                </a:solidFill>
                <a:latin typeface="微软雅黑" panose="020B0503020204020204" pitchFamily="34" charset="-122"/>
                <a:ea typeface="微软雅黑" panose="020B0503020204020204" pitchFamily="34" charset="-122"/>
                <a:cs typeface="+mn-ea"/>
              </a:rPr>
              <a:t>校园</a:t>
            </a:r>
            <a:r>
              <a:rPr lang="en-US" altLang="zh-CN" sz="3200" b="1" noProof="1">
                <a:solidFill>
                  <a:srgbClr val="FFFFFF"/>
                </a:solidFill>
                <a:latin typeface="微软雅黑" panose="020B0503020204020204" pitchFamily="34" charset="-122"/>
                <a:ea typeface="微软雅黑" panose="020B0503020204020204" pitchFamily="34" charset="-122"/>
                <a:cs typeface="+mn-ea"/>
              </a:rPr>
              <a:t>IP</a:t>
            </a:r>
            <a:r>
              <a:rPr lang="zh-CN" altLang="en-US" sz="3200" b="1" noProof="1">
                <a:solidFill>
                  <a:srgbClr val="FFFFFF"/>
                </a:solidFill>
                <a:latin typeface="微软雅黑" panose="020B0503020204020204" pitchFamily="34" charset="-122"/>
                <a:ea typeface="微软雅黑" panose="020B0503020204020204" pitchFamily="34" charset="-122"/>
                <a:cs typeface="+mn-ea"/>
              </a:rPr>
              <a:t>内注册账号</a:t>
            </a:r>
            <a:endParaRPr lang="zh-CN" altLang="en-US" sz="3200" b="1" noProof="1">
              <a:solidFill>
                <a:schemeClr val="tx2"/>
              </a:solidFill>
              <a:latin typeface="微软雅黑" panose="020B0503020204020204" pitchFamily="34" charset="-122"/>
              <a:ea typeface="微软雅黑" panose="020B0503020204020204" pitchFamily="34" charset="-122"/>
            </a:endParaRPr>
          </a:p>
        </p:txBody>
      </p:sp>
      <p:sp>
        <p:nvSpPr>
          <p:cNvPr id="4" name="矩形 3"/>
          <p:cNvSpPr/>
          <p:nvPr/>
        </p:nvSpPr>
        <p:spPr>
          <a:xfrm>
            <a:off x="7536159" y="22087"/>
            <a:ext cx="960108" cy="33457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6" name="矩形 5"/>
          <p:cNvSpPr/>
          <p:nvPr/>
        </p:nvSpPr>
        <p:spPr>
          <a:xfrm>
            <a:off x="1915073" y="3518428"/>
            <a:ext cx="791104" cy="38404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8" name="下箭头 3"/>
          <p:cNvSpPr/>
          <p:nvPr/>
        </p:nvSpPr>
        <p:spPr>
          <a:xfrm>
            <a:off x="8613104" y="1587937"/>
            <a:ext cx="1092201" cy="1080911"/>
          </a:xfrm>
          <a:prstGeom prst="downArrow">
            <a:avLst/>
          </a:prstGeom>
          <a:solidFill>
            <a:srgbClr val="5791CD"/>
          </a:solidFill>
          <a:ln>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21917" tIns="60958" rIns="121917" bIns="60958" numCol="1" spcCol="0" rtlCol="0" fromWordArt="0" anchor="ctr" anchorCtr="0" forceAA="0" compatLnSpc="1">
            <a:noAutofit/>
          </a:bodyPr>
          <a:lstStyle/>
          <a:p>
            <a:pPr lvl="0" algn="ctr">
              <a:defRPr/>
            </a:pPr>
            <a:endParaRPr lang="zh-CN" altLang="en-US" sz="5000" b="1" dirty="0">
              <a:solidFill>
                <a:srgbClr val="FFFFFF"/>
              </a:solidFill>
              <a:latin typeface="微软雅黑" panose="020B0503020204020204" pitchFamily="34" charset="-122"/>
              <a:ea typeface="微软雅黑" panose="020B0503020204020204" pitchFamily="34" charset="-122"/>
              <a:cs typeface="+mn-ea"/>
              <a:sym typeface="+mn-ea"/>
            </a:endParaRPr>
          </a:p>
        </p:txBody>
      </p:sp>
      <p:sp>
        <p:nvSpPr>
          <p:cNvPr id="9" name="圆角矩形 2"/>
          <p:cNvSpPr/>
          <p:nvPr/>
        </p:nvSpPr>
        <p:spPr>
          <a:xfrm>
            <a:off x="7325489" y="2673175"/>
            <a:ext cx="3792453" cy="882825"/>
          </a:xfrm>
          <a:prstGeom prst="roundRect">
            <a:avLst/>
          </a:prstGeom>
          <a:solidFill>
            <a:srgbClr val="5791CD"/>
          </a:solidFill>
          <a:ln>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21917" tIns="60958" rIns="121917" bIns="60958" numCol="1" spcCol="0" rtlCol="0" fromWordArt="0" anchor="ctr" anchorCtr="0" forceAA="0" compatLnSpc="1">
            <a:noAutofit/>
          </a:bodyPr>
          <a:lstStyle/>
          <a:p>
            <a:pPr lvl="0" algn="ctr">
              <a:defRPr/>
            </a:pPr>
            <a:r>
              <a:rPr lang="zh-CN" altLang="en-US" sz="3200" b="1" dirty="0">
                <a:solidFill>
                  <a:srgbClr val="FFFFFF"/>
                </a:solidFill>
                <a:latin typeface="微软雅黑" panose="020B0503020204020204" pitchFamily="34" charset="-122"/>
                <a:ea typeface="微软雅黑" panose="020B0503020204020204" pitchFamily="34" charset="-122"/>
                <a:cs typeface="+mn-ea"/>
                <a:sym typeface="+mn-ea"/>
              </a:rPr>
              <a:t>申请校外访问</a:t>
            </a:r>
          </a:p>
        </p:txBody>
      </p:sp>
      <p:sp>
        <p:nvSpPr>
          <p:cNvPr id="10" name="圆角矩形 6"/>
          <p:cNvSpPr/>
          <p:nvPr/>
        </p:nvSpPr>
        <p:spPr>
          <a:xfrm>
            <a:off x="7552031" y="4659085"/>
            <a:ext cx="3406255" cy="1280115"/>
          </a:xfrm>
          <a:prstGeom prst="roundRect">
            <a:avLst/>
          </a:prstGeom>
          <a:solidFill>
            <a:srgbClr val="5791CD"/>
          </a:solidFill>
          <a:ln>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21917" tIns="60958" rIns="121917" bIns="60958" numCol="1" spcCol="0" rtlCol="0" fromWordArt="0" anchor="ctr" anchorCtr="0" forceAA="0" compatLnSpc="1">
            <a:noAutofit/>
          </a:bodyPr>
          <a:lstStyle/>
          <a:p>
            <a:pPr lvl="0" algn="ctr">
              <a:defRPr/>
            </a:pPr>
            <a:r>
              <a:rPr lang="zh-CN" altLang="en-US" sz="3200" b="1" dirty="0">
                <a:solidFill>
                  <a:srgbClr val="FFFFFF"/>
                </a:solidFill>
                <a:latin typeface="微软雅黑" panose="020B0503020204020204" pitchFamily="34" charset="-122"/>
                <a:ea typeface="微软雅黑" panose="020B0503020204020204" pitchFamily="34" charset="-122"/>
                <a:cs typeface="+mn-ea"/>
                <a:sym typeface="+mn-ea"/>
              </a:rPr>
              <a:t>随时随地</a:t>
            </a:r>
          </a:p>
          <a:p>
            <a:pPr lvl="0" algn="ctr">
              <a:defRPr/>
            </a:pPr>
            <a:r>
              <a:rPr lang="zh-CN" altLang="en-US" sz="3200" b="1" dirty="0">
                <a:solidFill>
                  <a:srgbClr val="FFFFFF"/>
                </a:solidFill>
                <a:latin typeface="微软雅黑" panose="020B0503020204020204" pitchFamily="34" charset="-122"/>
                <a:ea typeface="微软雅黑" panose="020B0503020204020204" pitchFamily="34" charset="-122"/>
                <a:cs typeface="+mn-ea"/>
                <a:sym typeface="+mn-ea"/>
              </a:rPr>
              <a:t>免费使用</a:t>
            </a:r>
          </a:p>
        </p:txBody>
      </p:sp>
      <p:sp>
        <p:nvSpPr>
          <p:cNvPr id="11" name="下箭头 5"/>
          <p:cNvSpPr/>
          <p:nvPr/>
        </p:nvSpPr>
        <p:spPr>
          <a:xfrm>
            <a:off x="8671160" y="3575327"/>
            <a:ext cx="1092201" cy="1080911"/>
          </a:xfrm>
          <a:prstGeom prst="downArrow">
            <a:avLst/>
          </a:prstGeom>
          <a:solidFill>
            <a:srgbClr val="5791CD"/>
          </a:solidFill>
          <a:ln>
            <a:solidFill>
              <a:srgbClr val="5791CD"/>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21917" tIns="60958" rIns="121917" bIns="60958" numCol="1" spcCol="0" rtlCol="0" fromWordArt="0" anchor="ctr" anchorCtr="0" forceAA="0" compatLnSpc="1">
            <a:noAutofit/>
          </a:bodyPr>
          <a:lstStyle/>
          <a:p>
            <a:pPr lvl="0" algn="ctr">
              <a:defRPr/>
            </a:pPr>
            <a:endParaRPr lang="zh-CN" altLang="en-US" sz="5000" b="1" dirty="0">
              <a:solidFill>
                <a:srgbClr val="FFFFFF"/>
              </a:solidFill>
              <a:latin typeface="微软雅黑" panose="020B0503020204020204" pitchFamily="34" charset="-122"/>
              <a:ea typeface="微软雅黑" panose="020B0503020204020204" pitchFamily="34" charset="-122"/>
              <a:cs typeface="+mn-ea"/>
              <a:sym typeface="+mn-e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 fill="hold"/>
                                        <p:tgtEl>
                                          <p:spTgt spid="8"/>
                                        </p:tgtEl>
                                        <p:attrNameLst>
                                          <p:attrName>ppt_w</p:attrName>
                                        </p:attrNameLst>
                                      </p:cBhvr>
                                      <p:tavLst>
                                        <p:tav tm="0">
                                          <p:val>
                                            <p:fltVal val="0"/>
                                          </p:val>
                                        </p:tav>
                                        <p:tav tm="100000">
                                          <p:val>
                                            <p:strVal val="#ppt_w"/>
                                          </p:val>
                                        </p:tav>
                                      </p:tavLst>
                                    </p:anim>
                                    <p:anim calcmode="lin" valueType="num">
                                      <p:cBhvr>
                                        <p:cTn id="20" dur="10" fill="hold"/>
                                        <p:tgtEl>
                                          <p:spTgt spid="8"/>
                                        </p:tgtEl>
                                        <p:attrNameLst>
                                          <p:attrName>ppt_h</p:attrName>
                                        </p:attrNameLst>
                                      </p:cBhvr>
                                      <p:tavLst>
                                        <p:tav tm="0">
                                          <p:val>
                                            <p:fltVal val="0"/>
                                          </p:val>
                                        </p:tav>
                                        <p:tav tm="100000">
                                          <p:val>
                                            <p:strVal val="#ppt_h"/>
                                          </p:val>
                                        </p:tav>
                                      </p:tavLst>
                                    </p:anim>
                                    <p:animEffect transition="in" filter="fade">
                                      <p:cBhvr>
                                        <p:cTn id="21" dur="1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1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 fill="hold"/>
                                        <p:tgtEl>
                                          <p:spTgt spid="11"/>
                                        </p:tgtEl>
                                        <p:attrNameLst>
                                          <p:attrName>ppt_w</p:attrName>
                                        </p:attrNameLst>
                                      </p:cBhvr>
                                      <p:tavLst>
                                        <p:tav tm="0">
                                          <p:val>
                                            <p:fltVal val="0"/>
                                          </p:val>
                                        </p:tav>
                                        <p:tav tm="100000">
                                          <p:val>
                                            <p:strVal val="#ppt_w"/>
                                          </p:val>
                                        </p:tav>
                                      </p:tavLst>
                                    </p:anim>
                                    <p:anim calcmode="lin" valueType="num">
                                      <p:cBhvr>
                                        <p:cTn id="32" dur="10" fill="hold"/>
                                        <p:tgtEl>
                                          <p:spTgt spid="11"/>
                                        </p:tgtEl>
                                        <p:attrNameLst>
                                          <p:attrName>ppt_h</p:attrName>
                                        </p:attrNameLst>
                                      </p:cBhvr>
                                      <p:tavLst>
                                        <p:tav tm="0">
                                          <p:val>
                                            <p:fltVal val="0"/>
                                          </p:val>
                                        </p:tav>
                                        <p:tav tm="100000">
                                          <p:val>
                                            <p:strVal val="#ppt_h"/>
                                          </p:val>
                                        </p:tav>
                                      </p:tavLst>
                                    </p:anim>
                                    <p:animEffect transition="in" filter="fade">
                                      <p:cBhvr>
                                        <p:cTn id="33" dur="1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linds(horizontal)">
                                      <p:cBhvr>
                                        <p:cTn id="38"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8" grpId="0" bldLvl="0" animBg="1"/>
      <p:bldP spid="9" grpId="0" bldLvl="0" animBg="1"/>
      <p:bldP spid="10" grpId="0" bldLvl="0" animBg="1"/>
      <p:bldP spid="11"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406999" y="2852319"/>
            <a:ext cx="5051909" cy="144655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8800" b="1" i="0" u="none" strike="noStrike" kern="0" cap="none" spc="300" normalizeH="0" baseline="0" noProof="0" dirty="0">
                <a:ln>
                  <a:noFill/>
                </a:ln>
                <a:solidFill>
                  <a:srgbClr val="5791CD"/>
                </a:solidFill>
                <a:effectLst/>
                <a:uLnTx/>
                <a:uFillTx/>
                <a:latin typeface="微软雅黑" panose="020B0503020204020204" pitchFamily="34" charset="-122"/>
                <a:ea typeface="微软雅黑" panose="020B0503020204020204" pitchFamily="34" charset="-122"/>
                <a:cs typeface="+mn-ea"/>
                <a:sym typeface="+mn-lt"/>
              </a:rPr>
              <a:t>感谢观看</a:t>
            </a:r>
          </a:p>
        </p:txBody>
      </p:sp>
      <p:sp>
        <p:nvSpPr>
          <p:cNvPr id="24" name="Freeform 60"/>
          <p:cNvSpPr/>
          <p:nvPr/>
        </p:nvSpPr>
        <p:spPr bwMode="auto">
          <a:xfrm>
            <a:off x="10261014" y="873276"/>
            <a:ext cx="646113" cy="646113"/>
          </a:xfrm>
          <a:custGeom>
            <a:avLst/>
            <a:gdLst>
              <a:gd name="T0" fmla="*/ 407 w 407"/>
              <a:gd name="T1" fmla="*/ 203 h 407"/>
              <a:gd name="T2" fmla="*/ 203 w 407"/>
              <a:gd name="T3" fmla="*/ 407 h 407"/>
              <a:gd name="T4" fmla="*/ 0 w 407"/>
              <a:gd name="T5" fmla="*/ 203 h 407"/>
              <a:gd name="T6" fmla="*/ 203 w 407"/>
              <a:gd name="T7" fmla="*/ 0 h 407"/>
              <a:gd name="T8" fmla="*/ 407 w 407"/>
              <a:gd name="T9" fmla="*/ 203 h 407"/>
            </a:gdLst>
            <a:ahLst/>
            <a:cxnLst>
              <a:cxn ang="0">
                <a:pos x="T0" y="T1"/>
              </a:cxn>
              <a:cxn ang="0">
                <a:pos x="T2" y="T3"/>
              </a:cxn>
              <a:cxn ang="0">
                <a:pos x="T4" y="T5"/>
              </a:cxn>
              <a:cxn ang="0">
                <a:pos x="T6" y="T7"/>
              </a:cxn>
              <a:cxn ang="0">
                <a:pos x="T8" y="T9"/>
              </a:cxn>
            </a:cxnLst>
            <a:rect l="0" t="0" r="r" b="b"/>
            <a:pathLst>
              <a:path w="407" h="407">
                <a:moveTo>
                  <a:pt x="407" y="203"/>
                </a:moveTo>
                <a:lnTo>
                  <a:pt x="203" y="407"/>
                </a:lnTo>
                <a:lnTo>
                  <a:pt x="0" y="203"/>
                </a:lnTo>
                <a:lnTo>
                  <a:pt x="203" y="0"/>
                </a:lnTo>
                <a:lnTo>
                  <a:pt x="407" y="203"/>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Freeform 74"/>
          <p:cNvSpPr/>
          <p:nvPr/>
        </p:nvSpPr>
        <p:spPr bwMode="auto">
          <a:xfrm>
            <a:off x="10767978" y="394304"/>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5791CD"/>
              </a:solidFill>
              <a:effectLst/>
              <a:uLnTx/>
              <a:uFillTx/>
            </a:endParaRPr>
          </a:p>
        </p:txBody>
      </p:sp>
      <p:sp>
        <p:nvSpPr>
          <p:cNvPr id="27" name="Freeform 74"/>
          <p:cNvSpPr/>
          <p:nvPr/>
        </p:nvSpPr>
        <p:spPr bwMode="auto">
          <a:xfrm>
            <a:off x="7608519" y="6192575"/>
            <a:ext cx="1735506" cy="1732831"/>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Freeform 60"/>
          <p:cNvSpPr/>
          <p:nvPr/>
        </p:nvSpPr>
        <p:spPr bwMode="auto">
          <a:xfrm>
            <a:off x="4447417" y="1401160"/>
            <a:ext cx="646113" cy="646113"/>
          </a:xfrm>
          <a:custGeom>
            <a:avLst/>
            <a:gdLst>
              <a:gd name="T0" fmla="*/ 407 w 407"/>
              <a:gd name="T1" fmla="*/ 203 h 407"/>
              <a:gd name="T2" fmla="*/ 203 w 407"/>
              <a:gd name="T3" fmla="*/ 407 h 407"/>
              <a:gd name="T4" fmla="*/ 0 w 407"/>
              <a:gd name="T5" fmla="*/ 203 h 407"/>
              <a:gd name="T6" fmla="*/ 203 w 407"/>
              <a:gd name="T7" fmla="*/ 0 h 407"/>
              <a:gd name="T8" fmla="*/ 407 w 407"/>
              <a:gd name="T9" fmla="*/ 203 h 407"/>
            </a:gdLst>
            <a:ahLst/>
            <a:cxnLst>
              <a:cxn ang="0">
                <a:pos x="T0" y="T1"/>
              </a:cxn>
              <a:cxn ang="0">
                <a:pos x="T2" y="T3"/>
              </a:cxn>
              <a:cxn ang="0">
                <a:pos x="T4" y="T5"/>
              </a:cxn>
              <a:cxn ang="0">
                <a:pos x="T6" y="T7"/>
              </a:cxn>
              <a:cxn ang="0">
                <a:pos x="T8" y="T9"/>
              </a:cxn>
            </a:cxnLst>
            <a:rect l="0" t="0" r="r" b="b"/>
            <a:pathLst>
              <a:path w="407" h="407">
                <a:moveTo>
                  <a:pt x="407" y="203"/>
                </a:moveTo>
                <a:lnTo>
                  <a:pt x="203" y="407"/>
                </a:lnTo>
                <a:lnTo>
                  <a:pt x="0" y="203"/>
                </a:lnTo>
                <a:lnTo>
                  <a:pt x="203" y="0"/>
                </a:lnTo>
                <a:lnTo>
                  <a:pt x="407" y="203"/>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Freeform 60"/>
          <p:cNvSpPr/>
          <p:nvPr/>
        </p:nvSpPr>
        <p:spPr bwMode="auto">
          <a:xfrm>
            <a:off x="75108" y="3252538"/>
            <a:ext cx="646113" cy="646113"/>
          </a:xfrm>
          <a:custGeom>
            <a:avLst/>
            <a:gdLst>
              <a:gd name="T0" fmla="*/ 407 w 407"/>
              <a:gd name="T1" fmla="*/ 203 h 407"/>
              <a:gd name="T2" fmla="*/ 203 w 407"/>
              <a:gd name="T3" fmla="*/ 407 h 407"/>
              <a:gd name="T4" fmla="*/ 0 w 407"/>
              <a:gd name="T5" fmla="*/ 203 h 407"/>
              <a:gd name="T6" fmla="*/ 203 w 407"/>
              <a:gd name="T7" fmla="*/ 0 h 407"/>
              <a:gd name="T8" fmla="*/ 407 w 407"/>
              <a:gd name="T9" fmla="*/ 203 h 407"/>
            </a:gdLst>
            <a:ahLst/>
            <a:cxnLst>
              <a:cxn ang="0">
                <a:pos x="T0" y="T1"/>
              </a:cxn>
              <a:cxn ang="0">
                <a:pos x="T2" y="T3"/>
              </a:cxn>
              <a:cxn ang="0">
                <a:pos x="T4" y="T5"/>
              </a:cxn>
              <a:cxn ang="0">
                <a:pos x="T6" y="T7"/>
              </a:cxn>
              <a:cxn ang="0">
                <a:pos x="T8" y="T9"/>
              </a:cxn>
            </a:cxnLst>
            <a:rect l="0" t="0" r="r" b="b"/>
            <a:pathLst>
              <a:path w="407" h="407">
                <a:moveTo>
                  <a:pt x="407" y="203"/>
                </a:moveTo>
                <a:lnTo>
                  <a:pt x="203" y="407"/>
                </a:lnTo>
                <a:lnTo>
                  <a:pt x="0" y="203"/>
                </a:lnTo>
                <a:lnTo>
                  <a:pt x="203" y="0"/>
                </a:lnTo>
                <a:lnTo>
                  <a:pt x="407" y="203"/>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4" name="图片 3"/>
          <p:cNvPicPr>
            <a:picLocks noChangeAspect="1"/>
          </p:cNvPicPr>
          <p:nvPr/>
        </p:nvPicPr>
        <p:blipFill>
          <a:blip r:embed="rId3"/>
          <a:stretch>
            <a:fillRect/>
          </a:stretch>
        </p:blipFill>
        <p:spPr>
          <a:xfrm>
            <a:off x="5730875" y="4608830"/>
            <a:ext cx="5943600" cy="1304925"/>
          </a:xfrm>
          <a:prstGeom prst="rect">
            <a:avLst/>
          </a:prstGeom>
        </p:spPr>
      </p:pic>
      <p:sp>
        <p:nvSpPr>
          <p:cNvPr id="26" name="Freeform 60"/>
          <p:cNvSpPr/>
          <p:nvPr/>
        </p:nvSpPr>
        <p:spPr bwMode="auto">
          <a:xfrm>
            <a:off x="11459335" y="5719664"/>
            <a:ext cx="646113" cy="646113"/>
          </a:xfrm>
          <a:custGeom>
            <a:avLst/>
            <a:gdLst>
              <a:gd name="T0" fmla="*/ 407 w 407"/>
              <a:gd name="T1" fmla="*/ 203 h 407"/>
              <a:gd name="T2" fmla="*/ 203 w 407"/>
              <a:gd name="T3" fmla="*/ 407 h 407"/>
              <a:gd name="T4" fmla="*/ 0 w 407"/>
              <a:gd name="T5" fmla="*/ 203 h 407"/>
              <a:gd name="T6" fmla="*/ 203 w 407"/>
              <a:gd name="T7" fmla="*/ 0 h 407"/>
              <a:gd name="T8" fmla="*/ 407 w 407"/>
              <a:gd name="T9" fmla="*/ 203 h 407"/>
            </a:gdLst>
            <a:ahLst/>
            <a:cxnLst>
              <a:cxn ang="0">
                <a:pos x="T0" y="T1"/>
              </a:cxn>
              <a:cxn ang="0">
                <a:pos x="T2" y="T3"/>
              </a:cxn>
              <a:cxn ang="0">
                <a:pos x="T4" y="T5"/>
              </a:cxn>
              <a:cxn ang="0">
                <a:pos x="T6" y="T7"/>
              </a:cxn>
              <a:cxn ang="0">
                <a:pos x="T8" y="T9"/>
              </a:cxn>
            </a:cxnLst>
            <a:rect l="0" t="0" r="r" b="b"/>
            <a:pathLst>
              <a:path w="407" h="407">
                <a:moveTo>
                  <a:pt x="407" y="203"/>
                </a:moveTo>
                <a:lnTo>
                  <a:pt x="203" y="407"/>
                </a:lnTo>
                <a:lnTo>
                  <a:pt x="0" y="203"/>
                </a:lnTo>
                <a:lnTo>
                  <a:pt x="203" y="0"/>
                </a:lnTo>
                <a:lnTo>
                  <a:pt x="407" y="203"/>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2" name="组合 5"/>
          <p:cNvGrpSpPr/>
          <p:nvPr/>
        </p:nvGrpSpPr>
        <p:grpSpPr>
          <a:xfrm>
            <a:off x="-173705" y="-46281"/>
            <a:ext cx="6345905" cy="8214531"/>
            <a:chOff x="426691" y="11113"/>
            <a:chExt cx="4297710" cy="5563222"/>
          </a:xfrm>
        </p:grpSpPr>
        <p:sp>
          <p:nvSpPr>
            <p:cNvPr id="7" name="Freeform 52"/>
            <p:cNvSpPr/>
            <p:nvPr/>
          </p:nvSpPr>
          <p:spPr bwMode="auto">
            <a:xfrm>
              <a:off x="1055688" y="1230313"/>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close/>
                </a:path>
              </a:pathLst>
            </a:custGeom>
            <a:solidFill>
              <a:srgbClr val="0064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 name="Freeform 53"/>
            <p:cNvSpPr/>
            <p:nvPr/>
          </p:nvSpPr>
          <p:spPr bwMode="auto">
            <a:xfrm>
              <a:off x="1055688" y="1230313"/>
              <a:ext cx="1646238" cy="1646238"/>
            </a:xfrm>
            <a:custGeom>
              <a:avLst/>
              <a:gdLst>
                <a:gd name="T0" fmla="*/ 1037 w 1037"/>
                <a:gd name="T1" fmla="*/ 519 h 1037"/>
                <a:gd name="T2" fmla="*/ 518 w 1037"/>
                <a:gd name="T3" fmla="*/ 1037 h 1037"/>
                <a:gd name="T4" fmla="*/ 0 w 1037"/>
                <a:gd name="T5" fmla="*/ 519 h 1037"/>
                <a:gd name="T6" fmla="*/ 518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8" y="1037"/>
                  </a:lnTo>
                  <a:lnTo>
                    <a:pt x="0" y="519"/>
                  </a:lnTo>
                  <a:lnTo>
                    <a:pt x="518" y="0"/>
                  </a:lnTo>
                  <a:lnTo>
                    <a:pt x="1037" y="5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54"/>
            <p:cNvSpPr/>
            <p:nvPr/>
          </p:nvSpPr>
          <p:spPr bwMode="auto">
            <a:xfrm>
              <a:off x="1878013" y="406401"/>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5791CD"/>
                </a:solidFill>
                <a:effectLst/>
                <a:uLnTx/>
                <a:uFillTx/>
              </a:endParaRPr>
            </a:p>
          </p:txBody>
        </p:sp>
        <p:sp>
          <p:nvSpPr>
            <p:cNvPr id="10" name="Freeform 55"/>
            <p:cNvSpPr/>
            <p:nvPr/>
          </p:nvSpPr>
          <p:spPr bwMode="auto">
            <a:xfrm>
              <a:off x="1878013" y="406401"/>
              <a:ext cx="1646238" cy="1646238"/>
            </a:xfrm>
            <a:custGeom>
              <a:avLst/>
              <a:gdLst>
                <a:gd name="T0" fmla="*/ 1037 w 1037"/>
                <a:gd name="T1" fmla="*/ 519 h 1037"/>
                <a:gd name="T2" fmla="*/ 519 w 1037"/>
                <a:gd name="T3" fmla="*/ 1037 h 1037"/>
                <a:gd name="T4" fmla="*/ 0 w 1037"/>
                <a:gd name="T5" fmla="*/ 519 h 1037"/>
                <a:gd name="T6" fmla="*/ 519 w 1037"/>
                <a:gd name="T7" fmla="*/ 0 h 1037"/>
                <a:gd name="T8" fmla="*/ 1037 w 1037"/>
                <a:gd name="T9" fmla="*/ 519 h 1037"/>
              </a:gdLst>
              <a:ahLst/>
              <a:cxnLst>
                <a:cxn ang="0">
                  <a:pos x="T0" y="T1"/>
                </a:cxn>
                <a:cxn ang="0">
                  <a:pos x="T2" y="T3"/>
                </a:cxn>
                <a:cxn ang="0">
                  <a:pos x="T4" y="T5"/>
                </a:cxn>
                <a:cxn ang="0">
                  <a:pos x="T6" y="T7"/>
                </a:cxn>
                <a:cxn ang="0">
                  <a:pos x="T8" y="T9"/>
                </a:cxn>
              </a:cxnLst>
              <a:rect l="0" t="0" r="r" b="b"/>
              <a:pathLst>
                <a:path w="1037" h="1037">
                  <a:moveTo>
                    <a:pt x="1037" y="519"/>
                  </a:moveTo>
                  <a:lnTo>
                    <a:pt x="519" y="1037"/>
                  </a:lnTo>
                  <a:lnTo>
                    <a:pt x="0" y="519"/>
                  </a:lnTo>
                  <a:lnTo>
                    <a:pt x="519" y="0"/>
                  </a:lnTo>
                  <a:lnTo>
                    <a:pt x="1037" y="5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Freeform 56"/>
            <p:cNvSpPr/>
            <p:nvPr/>
          </p:nvSpPr>
          <p:spPr bwMode="auto">
            <a:xfrm>
              <a:off x="923926" y="476251"/>
              <a:ext cx="962025" cy="962025"/>
            </a:xfrm>
            <a:custGeom>
              <a:avLst/>
              <a:gdLst>
                <a:gd name="T0" fmla="*/ 606 w 606"/>
                <a:gd name="T1" fmla="*/ 303 h 606"/>
                <a:gd name="T2" fmla="*/ 303 w 606"/>
                <a:gd name="T3" fmla="*/ 606 h 606"/>
                <a:gd name="T4" fmla="*/ 0 w 606"/>
                <a:gd name="T5" fmla="*/ 303 h 606"/>
                <a:gd name="T6" fmla="*/ 303 w 606"/>
                <a:gd name="T7" fmla="*/ 0 h 606"/>
                <a:gd name="T8" fmla="*/ 606 w 606"/>
                <a:gd name="T9" fmla="*/ 303 h 606"/>
              </a:gdLst>
              <a:ahLst/>
              <a:cxnLst>
                <a:cxn ang="0">
                  <a:pos x="T0" y="T1"/>
                </a:cxn>
                <a:cxn ang="0">
                  <a:pos x="T2" y="T3"/>
                </a:cxn>
                <a:cxn ang="0">
                  <a:pos x="T4" y="T5"/>
                </a:cxn>
                <a:cxn ang="0">
                  <a:pos x="T6" y="T7"/>
                </a:cxn>
                <a:cxn ang="0">
                  <a:pos x="T8" y="T9"/>
                </a:cxn>
              </a:cxnLst>
              <a:rect l="0" t="0" r="r" b="b"/>
              <a:pathLst>
                <a:path w="606" h="606">
                  <a:moveTo>
                    <a:pt x="606" y="303"/>
                  </a:moveTo>
                  <a:lnTo>
                    <a:pt x="303" y="606"/>
                  </a:lnTo>
                  <a:lnTo>
                    <a:pt x="0" y="303"/>
                  </a:lnTo>
                  <a:lnTo>
                    <a:pt x="303" y="0"/>
                  </a:lnTo>
                  <a:lnTo>
                    <a:pt x="606" y="303"/>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5791CD"/>
                </a:solidFill>
                <a:effectLst/>
                <a:uLnTx/>
                <a:uFillTx/>
              </a:endParaRPr>
            </a:p>
          </p:txBody>
        </p:sp>
        <p:sp>
          <p:nvSpPr>
            <p:cNvPr id="12" name="Freeform 57"/>
            <p:cNvSpPr/>
            <p:nvPr/>
          </p:nvSpPr>
          <p:spPr bwMode="auto">
            <a:xfrm>
              <a:off x="923926" y="476251"/>
              <a:ext cx="962025" cy="962025"/>
            </a:xfrm>
            <a:custGeom>
              <a:avLst/>
              <a:gdLst>
                <a:gd name="T0" fmla="*/ 606 w 606"/>
                <a:gd name="T1" fmla="*/ 303 h 606"/>
                <a:gd name="T2" fmla="*/ 303 w 606"/>
                <a:gd name="T3" fmla="*/ 606 h 606"/>
                <a:gd name="T4" fmla="*/ 0 w 606"/>
                <a:gd name="T5" fmla="*/ 303 h 606"/>
                <a:gd name="T6" fmla="*/ 303 w 606"/>
                <a:gd name="T7" fmla="*/ 0 h 606"/>
                <a:gd name="T8" fmla="*/ 606 w 606"/>
                <a:gd name="T9" fmla="*/ 303 h 606"/>
              </a:gdLst>
              <a:ahLst/>
              <a:cxnLst>
                <a:cxn ang="0">
                  <a:pos x="T0" y="T1"/>
                </a:cxn>
                <a:cxn ang="0">
                  <a:pos x="T2" y="T3"/>
                </a:cxn>
                <a:cxn ang="0">
                  <a:pos x="T4" y="T5"/>
                </a:cxn>
                <a:cxn ang="0">
                  <a:pos x="T6" y="T7"/>
                </a:cxn>
                <a:cxn ang="0">
                  <a:pos x="T8" y="T9"/>
                </a:cxn>
              </a:cxnLst>
              <a:rect l="0" t="0" r="r" b="b"/>
              <a:pathLst>
                <a:path w="606" h="606">
                  <a:moveTo>
                    <a:pt x="606" y="303"/>
                  </a:moveTo>
                  <a:lnTo>
                    <a:pt x="303" y="606"/>
                  </a:lnTo>
                  <a:lnTo>
                    <a:pt x="0" y="303"/>
                  </a:lnTo>
                  <a:lnTo>
                    <a:pt x="303" y="0"/>
                  </a:lnTo>
                  <a:lnTo>
                    <a:pt x="606" y="30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58"/>
            <p:cNvSpPr/>
            <p:nvPr/>
          </p:nvSpPr>
          <p:spPr bwMode="auto">
            <a:xfrm>
              <a:off x="1878013" y="2054226"/>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59"/>
            <p:cNvSpPr/>
            <p:nvPr/>
          </p:nvSpPr>
          <p:spPr bwMode="auto">
            <a:xfrm>
              <a:off x="1878013" y="2054226"/>
              <a:ext cx="1646238" cy="1644650"/>
            </a:xfrm>
            <a:custGeom>
              <a:avLst/>
              <a:gdLst>
                <a:gd name="T0" fmla="*/ 1037 w 1037"/>
                <a:gd name="T1" fmla="*/ 518 h 1036"/>
                <a:gd name="T2" fmla="*/ 519 w 1037"/>
                <a:gd name="T3" fmla="*/ 1036 h 1036"/>
                <a:gd name="T4" fmla="*/ 0 w 1037"/>
                <a:gd name="T5" fmla="*/ 518 h 1036"/>
                <a:gd name="T6" fmla="*/ 519 w 1037"/>
                <a:gd name="T7" fmla="*/ 0 h 1036"/>
                <a:gd name="T8" fmla="*/ 1037 w 1037"/>
                <a:gd name="T9" fmla="*/ 518 h 1036"/>
              </a:gdLst>
              <a:ahLst/>
              <a:cxnLst>
                <a:cxn ang="0">
                  <a:pos x="T0" y="T1"/>
                </a:cxn>
                <a:cxn ang="0">
                  <a:pos x="T2" y="T3"/>
                </a:cxn>
                <a:cxn ang="0">
                  <a:pos x="T4" y="T5"/>
                </a:cxn>
                <a:cxn ang="0">
                  <a:pos x="T6" y="T7"/>
                </a:cxn>
                <a:cxn ang="0">
                  <a:pos x="T8" y="T9"/>
                </a:cxn>
              </a:cxnLst>
              <a:rect l="0" t="0" r="r" b="b"/>
              <a:pathLst>
                <a:path w="1037" h="1036">
                  <a:moveTo>
                    <a:pt x="1037" y="518"/>
                  </a:moveTo>
                  <a:lnTo>
                    <a:pt x="519" y="1036"/>
                  </a:lnTo>
                  <a:lnTo>
                    <a:pt x="0" y="518"/>
                  </a:lnTo>
                  <a:lnTo>
                    <a:pt x="519" y="0"/>
                  </a:lnTo>
                  <a:lnTo>
                    <a:pt x="1037" y="5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Freeform 60"/>
            <p:cNvSpPr/>
            <p:nvPr/>
          </p:nvSpPr>
          <p:spPr bwMode="auto">
            <a:xfrm>
              <a:off x="2011363" y="3421063"/>
              <a:ext cx="646113" cy="646113"/>
            </a:xfrm>
            <a:custGeom>
              <a:avLst/>
              <a:gdLst>
                <a:gd name="T0" fmla="*/ 407 w 407"/>
                <a:gd name="T1" fmla="*/ 203 h 407"/>
                <a:gd name="T2" fmla="*/ 203 w 407"/>
                <a:gd name="T3" fmla="*/ 407 h 407"/>
                <a:gd name="T4" fmla="*/ 0 w 407"/>
                <a:gd name="T5" fmla="*/ 203 h 407"/>
                <a:gd name="T6" fmla="*/ 203 w 407"/>
                <a:gd name="T7" fmla="*/ 0 h 407"/>
                <a:gd name="T8" fmla="*/ 407 w 407"/>
                <a:gd name="T9" fmla="*/ 203 h 407"/>
              </a:gdLst>
              <a:ahLst/>
              <a:cxnLst>
                <a:cxn ang="0">
                  <a:pos x="T0" y="T1"/>
                </a:cxn>
                <a:cxn ang="0">
                  <a:pos x="T2" y="T3"/>
                </a:cxn>
                <a:cxn ang="0">
                  <a:pos x="T4" y="T5"/>
                </a:cxn>
                <a:cxn ang="0">
                  <a:pos x="T6" y="T7"/>
                </a:cxn>
                <a:cxn ang="0">
                  <a:pos x="T8" y="T9"/>
                </a:cxn>
              </a:cxnLst>
              <a:rect l="0" t="0" r="r" b="b"/>
              <a:pathLst>
                <a:path w="407" h="407">
                  <a:moveTo>
                    <a:pt x="407" y="203"/>
                  </a:moveTo>
                  <a:lnTo>
                    <a:pt x="203" y="407"/>
                  </a:lnTo>
                  <a:lnTo>
                    <a:pt x="0" y="203"/>
                  </a:lnTo>
                  <a:lnTo>
                    <a:pt x="203" y="0"/>
                  </a:lnTo>
                  <a:lnTo>
                    <a:pt x="407" y="203"/>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 name="Freeform 61"/>
            <p:cNvSpPr>
              <a:spLocks noEditPoints="1"/>
            </p:cNvSpPr>
            <p:nvPr/>
          </p:nvSpPr>
          <p:spPr bwMode="auto">
            <a:xfrm>
              <a:off x="2884488" y="11113"/>
              <a:ext cx="1839913" cy="3322638"/>
            </a:xfrm>
            <a:custGeom>
              <a:avLst/>
              <a:gdLst>
                <a:gd name="T0" fmla="*/ 4 w 1159"/>
                <a:gd name="T1" fmla="*/ 1166 h 2093"/>
                <a:gd name="T2" fmla="*/ 0 w 1159"/>
                <a:gd name="T3" fmla="*/ 1171 h 2093"/>
                <a:gd name="T4" fmla="*/ 921 w 1159"/>
                <a:gd name="T5" fmla="*/ 2093 h 2093"/>
                <a:gd name="T6" fmla="*/ 1159 w 1159"/>
                <a:gd name="T7" fmla="*/ 1855 h 2093"/>
                <a:gd name="T8" fmla="*/ 1159 w 1159"/>
                <a:gd name="T9" fmla="*/ 1846 h 2093"/>
                <a:gd name="T10" fmla="*/ 921 w 1159"/>
                <a:gd name="T11" fmla="*/ 2084 h 2093"/>
                <a:gd name="T12" fmla="*/ 4 w 1159"/>
                <a:gd name="T13" fmla="*/ 1166 h 2093"/>
                <a:gd name="T14" fmla="*/ 478 w 1159"/>
                <a:gd name="T15" fmla="*/ 0 h 2093"/>
                <a:gd name="T16" fmla="*/ 469 w 1159"/>
                <a:gd name="T17" fmla="*/ 0 h 2093"/>
                <a:gd name="T18" fmla="*/ 52 w 1159"/>
                <a:gd name="T19" fmla="*/ 417 h 2093"/>
                <a:gd name="T20" fmla="*/ 56 w 1159"/>
                <a:gd name="T21" fmla="*/ 421 h 2093"/>
                <a:gd name="T22" fmla="*/ 478 w 1159"/>
                <a:gd name="T23" fmla="*/ 0 h 2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9" h="2093">
                  <a:moveTo>
                    <a:pt x="4" y="1166"/>
                  </a:moveTo>
                  <a:lnTo>
                    <a:pt x="0" y="1171"/>
                  </a:lnTo>
                  <a:lnTo>
                    <a:pt x="921" y="2093"/>
                  </a:lnTo>
                  <a:lnTo>
                    <a:pt x="1159" y="1855"/>
                  </a:lnTo>
                  <a:lnTo>
                    <a:pt x="1159" y="1846"/>
                  </a:lnTo>
                  <a:lnTo>
                    <a:pt x="921" y="2084"/>
                  </a:lnTo>
                  <a:lnTo>
                    <a:pt x="4" y="1166"/>
                  </a:lnTo>
                  <a:close/>
                  <a:moveTo>
                    <a:pt x="478" y="0"/>
                  </a:moveTo>
                  <a:lnTo>
                    <a:pt x="469" y="0"/>
                  </a:lnTo>
                  <a:lnTo>
                    <a:pt x="52" y="417"/>
                  </a:lnTo>
                  <a:lnTo>
                    <a:pt x="56" y="421"/>
                  </a:lnTo>
                  <a:lnTo>
                    <a:pt x="478" y="0"/>
                  </a:lnTo>
                  <a:close/>
                </a:path>
              </a:pathLst>
            </a:custGeom>
            <a:solidFill>
              <a:srgbClr val="99DD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Freeform 65"/>
            <p:cNvSpPr>
              <a:spLocks noEditPoints="1"/>
            </p:cNvSpPr>
            <p:nvPr/>
          </p:nvSpPr>
          <p:spPr bwMode="auto">
            <a:xfrm>
              <a:off x="426691" y="178768"/>
              <a:ext cx="3132043" cy="5395567"/>
            </a:xfrm>
            <a:custGeom>
              <a:avLst/>
              <a:gdLst>
                <a:gd name="T0" fmla="*/ 1638 w 1749"/>
                <a:gd name="T1" fmla="*/ 1639 h 3013"/>
                <a:gd name="T2" fmla="*/ 1634 w 1749"/>
                <a:gd name="T3" fmla="*/ 1643 h 3013"/>
                <a:gd name="T4" fmla="*/ 1740 w 1749"/>
                <a:gd name="T5" fmla="*/ 1749 h 3013"/>
                <a:gd name="T6" fmla="*/ 477 w 1749"/>
                <a:gd name="T7" fmla="*/ 3013 h 3013"/>
                <a:gd name="T8" fmla="*/ 486 w 1749"/>
                <a:gd name="T9" fmla="*/ 3013 h 3013"/>
                <a:gd name="T10" fmla="*/ 1749 w 1749"/>
                <a:gd name="T11" fmla="*/ 1749 h 3013"/>
                <a:gd name="T12" fmla="*/ 1638 w 1749"/>
                <a:gd name="T13" fmla="*/ 1639 h 3013"/>
                <a:gd name="T14" fmla="*/ 518 w 1749"/>
                <a:gd name="T15" fmla="*/ 518 h 3013"/>
                <a:gd name="T16" fmla="*/ 513 w 1749"/>
                <a:gd name="T17" fmla="*/ 523 h 3013"/>
                <a:gd name="T18" fmla="*/ 597 w 1749"/>
                <a:gd name="T19" fmla="*/ 606 h 3013"/>
                <a:gd name="T20" fmla="*/ 602 w 1749"/>
                <a:gd name="T21" fmla="*/ 602 h 3013"/>
                <a:gd name="T22" fmla="*/ 518 w 1749"/>
                <a:gd name="T23" fmla="*/ 518 h 3013"/>
                <a:gd name="T24" fmla="*/ 0 w 1749"/>
                <a:gd name="T25" fmla="*/ 0 h 3013"/>
                <a:gd name="T26" fmla="*/ 0 w 1749"/>
                <a:gd name="T27" fmla="*/ 0 h 3013"/>
                <a:gd name="T28" fmla="*/ 0 w 1749"/>
                <a:gd name="T29" fmla="*/ 9 h 3013"/>
                <a:gd name="T30" fmla="*/ 0 w 1749"/>
                <a:gd name="T31" fmla="*/ 9 h 3013"/>
                <a:gd name="T32" fmla="*/ 211 w 1749"/>
                <a:gd name="T33" fmla="*/ 219 h 3013"/>
                <a:gd name="T34" fmla="*/ 215 w 1749"/>
                <a:gd name="T35" fmla="*/ 215 h 3013"/>
                <a:gd name="T36" fmla="*/ 3 w 1749"/>
                <a:gd name="T37" fmla="*/ 2 h 3013"/>
                <a:gd name="T38" fmla="*/ 0 w 1749"/>
                <a:gd name="T39" fmla="*/ 0 h 3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9" h="3013">
                  <a:moveTo>
                    <a:pt x="1638" y="1639"/>
                  </a:moveTo>
                  <a:lnTo>
                    <a:pt x="1634" y="1643"/>
                  </a:lnTo>
                  <a:lnTo>
                    <a:pt x="1740" y="1749"/>
                  </a:lnTo>
                  <a:lnTo>
                    <a:pt x="477" y="3013"/>
                  </a:lnTo>
                  <a:lnTo>
                    <a:pt x="486" y="3013"/>
                  </a:lnTo>
                  <a:lnTo>
                    <a:pt x="1749" y="1749"/>
                  </a:lnTo>
                  <a:lnTo>
                    <a:pt x="1638" y="1639"/>
                  </a:lnTo>
                  <a:close/>
                  <a:moveTo>
                    <a:pt x="518" y="518"/>
                  </a:moveTo>
                  <a:lnTo>
                    <a:pt x="513" y="523"/>
                  </a:lnTo>
                  <a:lnTo>
                    <a:pt x="597" y="606"/>
                  </a:lnTo>
                  <a:lnTo>
                    <a:pt x="602" y="602"/>
                  </a:lnTo>
                  <a:lnTo>
                    <a:pt x="518" y="518"/>
                  </a:lnTo>
                  <a:close/>
                  <a:moveTo>
                    <a:pt x="0" y="0"/>
                  </a:moveTo>
                  <a:lnTo>
                    <a:pt x="0" y="0"/>
                  </a:lnTo>
                  <a:lnTo>
                    <a:pt x="0" y="9"/>
                  </a:lnTo>
                  <a:lnTo>
                    <a:pt x="0" y="9"/>
                  </a:lnTo>
                  <a:lnTo>
                    <a:pt x="211" y="219"/>
                  </a:lnTo>
                  <a:lnTo>
                    <a:pt x="215" y="215"/>
                  </a:lnTo>
                  <a:lnTo>
                    <a:pt x="3" y="2"/>
                  </a:lnTo>
                  <a:lnTo>
                    <a:pt x="0" y="0"/>
                  </a:lnTo>
                  <a:close/>
                </a:path>
              </a:pathLst>
            </a:custGeom>
            <a:solidFill>
              <a:srgbClr val="99DD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Freeform 74"/>
            <p:cNvSpPr/>
            <p:nvPr/>
          </p:nvSpPr>
          <p:spPr bwMode="auto">
            <a:xfrm>
              <a:off x="3478213" y="2135188"/>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3" name="组合 18"/>
            <p:cNvGrpSpPr/>
            <p:nvPr/>
          </p:nvGrpSpPr>
          <p:grpSpPr>
            <a:xfrm>
              <a:off x="1492251" y="846138"/>
              <a:ext cx="2413000" cy="2414588"/>
              <a:chOff x="1492251" y="846138"/>
              <a:chExt cx="2413000" cy="2414588"/>
            </a:xfrm>
          </p:grpSpPr>
          <p:sp>
            <p:nvSpPr>
              <p:cNvPr id="22" name="Freeform 73"/>
              <p:cNvSpPr/>
              <p:nvPr/>
            </p:nvSpPr>
            <p:spPr bwMode="auto">
              <a:xfrm>
                <a:off x="1492251" y="846138"/>
                <a:ext cx="2413000" cy="24145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Freeform 73"/>
              <p:cNvSpPr/>
              <p:nvPr/>
            </p:nvSpPr>
            <p:spPr bwMode="auto">
              <a:xfrm>
                <a:off x="1660292" y="1025526"/>
                <a:ext cx="2057634" cy="2058988"/>
              </a:xfrm>
              <a:custGeom>
                <a:avLst/>
                <a:gdLst>
                  <a:gd name="T0" fmla="*/ 1520 w 1520"/>
                  <a:gd name="T1" fmla="*/ 761 h 1521"/>
                  <a:gd name="T2" fmla="*/ 760 w 1520"/>
                  <a:gd name="T3" fmla="*/ 1521 h 1521"/>
                  <a:gd name="T4" fmla="*/ 0 w 1520"/>
                  <a:gd name="T5" fmla="*/ 761 h 1521"/>
                  <a:gd name="T6" fmla="*/ 760 w 1520"/>
                  <a:gd name="T7" fmla="*/ 0 h 1521"/>
                  <a:gd name="T8" fmla="*/ 1520 w 1520"/>
                  <a:gd name="T9" fmla="*/ 761 h 1521"/>
                </a:gdLst>
                <a:ahLst/>
                <a:cxnLst>
                  <a:cxn ang="0">
                    <a:pos x="T0" y="T1"/>
                  </a:cxn>
                  <a:cxn ang="0">
                    <a:pos x="T2" y="T3"/>
                  </a:cxn>
                  <a:cxn ang="0">
                    <a:pos x="T4" y="T5"/>
                  </a:cxn>
                  <a:cxn ang="0">
                    <a:pos x="T6" y="T7"/>
                  </a:cxn>
                  <a:cxn ang="0">
                    <a:pos x="T8" y="T9"/>
                  </a:cxn>
                </a:cxnLst>
                <a:rect l="0" t="0" r="r" b="b"/>
                <a:pathLst>
                  <a:path w="1520" h="1521">
                    <a:moveTo>
                      <a:pt x="1520" y="761"/>
                    </a:moveTo>
                    <a:lnTo>
                      <a:pt x="760" y="1521"/>
                    </a:lnTo>
                    <a:lnTo>
                      <a:pt x="0" y="761"/>
                    </a:lnTo>
                    <a:lnTo>
                      <a:pt x="760" y="0"/>
                    </a:lnTo>
                    <a:lnTo>
                      <a:pt x="1520" y="761"/>
                    </a:lnTo>
                    <a:close/>
                  </a:path>
                </a:pathLst>
              </a:custGeom>
              <a:blipFill dpi="0" rotWithShape="1">
                <a:blip r:embed="rId4" cstate="print"/>
                <a:srcRect/>
                <a:stretch>
                  <a:fillRect t="-1000" r="-23000"/>
                </a:stretch>
              </a:bli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20" name="Freeform 74"/>
            <p:cNvSpPr/>
            <p:nvPr/>
          </p:nvSpPr>
          <p:spPr bwMode="auto">
            <a:xfrm>
              <a:off x="988214" y="2949729"/>
              <a:ext cx="1030288" cy="1028700"/>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74"/>
            <p:cNvSpPr/>
            <p:nvPr/>
          </p:nvSpPr>
          <p:spPr bwMode="auto">
            <a:xfrm>
              <a:off x="2455941" y="4322835"/>
              <a:ext cx="466336" cy="465617"/>
            </a:xfrm>
            <a:custGeom>
              <a:avLst/>
              <a:gdLst>
                <a:gd name="T0" fmla="*/ 649 w 649"/>
                <a:gd name="T1" fmla="*/ 324 h 648"/>
                <a:gd name="T2" fmla="*/ 325 w 649"/>
                <a:gd name="T3" fmla="*/ 648 h 648"/>
                <a:gd name="T4" fmla="*/ 0 w 649"/>
                <a:gd name="T5" fmla="*/ 324 h 648"/>
                <a:gd name="T6" fmla="*/ 325 w 649"/>
                <a:gd name="T7" fmla="*/ 0 h 648"/>
                <a:gd name="T8" fmla="*/ 649 w 649"/>
                <a:gd name="T9" fmla="*/ 324 h 648"/>
              </a:gdLst>
              <a:ahLst/>
              <a:cxnLst>
                <a:cxn ang="0">
                  <a:pos x="T0" y="T1"/>
                </a:cxn>
                <a:cxn ang="0">
                  <a:pos x="T2" y="T3"/>
                </a:cxn>
                <a:cxn ang="0">
                  <a:pos x="T4" y="T5"/>
                </a:cxn>
                <a:cxn ang="0">
                  <a:pos x="T6" y="T7"/>
                </a:cxn>
                <a:cxn ang="0">
                  <a:pos x="T8" y="T9"/>
                </a:cxn>
              </a:cxnLst>
              <a:rect l="0" t="0" r="r" b="b"/>
              <a:pathLst>
                <a:path w="649" h="648">
                  <a:moveTo>
                    <a:pt x="649" y="324"/>
                  </a:moveTo>
                  <a:lnTo>
                    <a:pt x="325" y="648"/>
                  </a:lnTo>
                  <a:lnTo>
                    <a:pt x="0" y="324"/>
                  </a:lnTo>
                  <a:lnTo>
                    <a:pt x="325" y="0"/>
                  </a:lnTo>
                  <a:lnTo>
                    <a:pt x="649" y="324"/>
                  </a:lnTo>
                  <a:close/>
                </a:path>
              </a:pathLst>
            </a:custGeom>
            <a:solidFill>
              <a:srgbClr val="5791CD"/>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1000" fill="hold"/>
                                        <p:tgtEl>
                                          <p:spTgt spid="25"/>
                                        </p:tgtEl>
                                        <p:attrNameLst>
                                          <p:attrName>ppt_w</p:attrName>
                                        </p:attrNameLst>
                                      </p:cBhvr>
                                      <p:tavLst>
                                        <p:tav tm="0">
                                          <p:val>
                                            <p:fltVal val="0"/>
                                          </p:val>
                                        </p:tav>
                                        <p:tav tm="100000">
                                          <p:val>
                                            <p:strVal val="#ppt_w"/>
                                          </p:val>
                                        </p:tav>
                                      </p:tavLst>
                                    </p:anim>
                                    <p:anim calcmode="lin" valueType="num">
                                      <p:cBhvr>
                                        <p:cTn id="12" dur="1000" fill="hold"/>
                                        <p:tgtEl>
                                          <p:spTgt spid="25"/>
                                        </p:tgtEl>
                                        <p:attrNameLst>
                                          <p:attrName>ppt_h</p:attrName>
                                        </p:attrNameLst>
                                      </p:cBhvr>
                                      <p:tavLst>
                                        <p:tav tm="0">
                                          <p:val>
                                            <p:fltVal val="0"/>
                                          </p:val>
                                        </p:tav>
                                        <p:tav tm="100000">
                                          <p:val>
                                            <p:strVal val="#ppt_h"/>
                                          </p:val>
                                        </p:tav>
                                      </p:tavLst>
                                    </p:anim>
                                    <p:anim calcmode="lin" valueType="num">
                                      <p:cBhvr>
                                        <p:cTn id="13" dur="1000" fill="hold"/>
                                        <p:tgtEl>
                                          <p:spTgt spid="25"/>
                                        </p:tgtEl>
                                        <p:attrNameLst>
                                          <p:attrName>style.rotation</p:attrName>
                                        </p:attrNameLst>
                                      </p:cBhvr>
                                      <p:tavLst>
                                        <p:tav tm="0">
                                          <p:val>
                                            <p:fltVal val="90"/>
                                          </p:val>
                                        </p:tav>
                                        <p:tav tm="100000">
                                          <p:val>
                                            <p:fltVal val="0"/>
                                          </p:val>
                                        </p:tav>
                                      </p:tavLst>
                                    </p:anim>
                                    <p:animEffect transition="in" filter="fade">
                                      <p:cBhvr>
                                        <p:cTn id="14" dur="1000"/>
                                        <p:tgtEl>
                                          <p:spTgt spid="25"/>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fltVal val="0"/>
                                          </p:val>
                                        </p:tav>
                                        <p:tav tm="100000">
                                          <p:val>
                                            <p:strVal val="#ppt_w"/>
                                          </p:val>
                                        </p:tav>
                                      </p:tavLst>
                                    </p:anim>
                                    <p:anim calcmode="lin" valueType="num">
                                      <p:cBhvr>
                                        <p:cTn id="18" dur="1000" fill="hold"/>
                                        <p:tgtEl>
                                          <p:spTgt spid="24"/>
                                        </p:tgtEl>
                                        <p:attrNameLst>
                                          <p:attrName>ppt_h</p:attrName>
                                        </p:attrNameLst>
                                      </p:cBhvr>
                                      <p:tavLst>
                                        <p:tav tm="0">
                                          <p:val>
                                            <p:fltVal val="0"/>
                                          </p:val>
                                        </p:tav>
                                        <p:tav tm="100000">
                                          <p:val>
                                            <p:strVal val="#ppt_h"/>
                                          </p:val>
                                        </p:tav>
                                      </p:tavLst>
                                    </p:anim>
                                    <p:anim calcmode="lin" valueType="num">
                                      <p:cBhvr>
                                        <p:cTn id="19" dur="1000" fill="hold"/>
                                        <p:tgtEl>
                                          <p:spTgt spid="24"/>
                                        </p:tgtEl>
                                        <p:attrNameLst>
                                          <p:attrName>style.rotation</p:attrName>
                                        </p:attrNameLst>
                                      </p:cBhvr>
                                      <p:tavLst>
                                        <p:tav tm="0">
                                          <p:val>
                                            <p:fltVal val="90"/>
                                          </p:val>
                                        </p:tav>
                                        <p:tav tm="100000">
                                          <p:val>
                                            <p:fltVal val="0"/>
                                          </p:val>
                                        </p:tav>
                                      </p:tavLst>
                                    </p:anim>
                                    <p:animEffect transition="in" filter="fade">
                                      <p:cBhvr>
                                        <p:cTn id="20" dur="1000"/>
                                        <p:tgtEl>
                                          <p:spTgt spid="24"/>
                                        </p:tgtEl>
                                      </p:cBhvr>
                                    </p:animEffect>
                                  </p:childTnLst>
                                </p:cTn>
                              </p:par>
                            </p:childTnLst>
                          </p:cTn>
                        </p:par>
                        <p:par>
                          <p:cTn id="21" fill="hold">
                            <p:stCondLst>
                              <p:cond delay="1500"/>
                            </p:stCondLst>
                            <p:childTnLst>
                              <p:par>
                                <p:cTn id="22" presetID="31"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fltVal val="0"/>
                                          </p:val>
                                        </p:tav>
                                        <p:tav tm="100000">
                                          <p:val>
                                            <p:strVal val="#ppt_w"/>
                                          </p:val>
                                        </p:tav>
                                      </p:tavLst>
                                    </p:anim>
                                    <p:anim calcmode="lin" valueType="num">
                                      <p:cBhvr>
                                        <p:cTn id="25" dur="1000" fill="hold"/>
                                        <p:tgtEl>
                                          <p:spTgt spid="27"/>
                                        </p:tgtEl>
                                        <p:attrNameLst>
                                          <p:attrName>ppt_h</p:attrName>
                                        </p:attrNameLst>
                                      </p:cBhvr>
                                      <p:tavLst>
                                        <p:tav tm="0">
                                          <p:val>
                                            <p:fltVal val="0"/>
                                          </p:val>
                                        </p:tav>
                                        <p:tav tm="100000">
                                          <p:val>
                                            <p:strVal val="#ppt_h"/>
                                          </p:val>
                                        </p:tav>
                                      </p:tavLst>
                                    </p:anim>
                                    <p:anim calcmode="lin" valueType="num">
                                      <p:cBhvr>
                                        <p:cTn id="26" dur="1000" fill="hold"/>
                                        <p:tgtEl>
                                          <p:spTgt spid="27"/>
                                        </p:tgtEl>
                                        <p:attrNameLst>
                                          <p:attrName>style.rotation</p:attrName>
                                        </p:attrNameLst>
                                      </p:cBhvr>
                                      <p:tavLst>
                                        <p:tav tm="0">
                                          <p:val>
                                            <p:fltVal val="90"/>
                                          </p:val>
                                        </p:tav>
                                        <p:tav tm="100000">
                                          <p:val>
                                            <p:fltVal val="0"/>
                                          </p:val>
                                        </p:tav>
                                      </p:tavLst>
                                    </p:anim>
                                    <p:animEffect transition="in" filter="fade">
                                      <p:cBhvr>
                                        <p:cTn id="27" dur="1000"/>
                                        <p:tgtEl>
                                          <p:spTgt spid="27"/>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1000" fill="hold"/>
                                        <p:tgtEl>
                                          <p:spTgt spid="26"/>
                                        </p:tgtEl>
                                        <p:attrNameLst>
                                          <p:attrName>ppt_w</p:attrName>
                                        </p:attrNameLst>
                                      </p:cBhvr>
                                      <p:tavLst>
                                        <p:tav tm="0">
                                          <p:val>
                                            <p:fltVal val="0"/>
                                          </p:val>
                                        </p:tav>
                                        <p:tav tm="100000">
                                          <p:val>
                                            <p:strVal val="#ppt_w"/>
                                          </p:val>
                                        </p:tav>
                                      </p:tavLst>
                                    </p:anim>
                                    <p:anim calcmode="lin" valueType="num">
                                      <p:cBhvr>
                                        <p:cTn id="31" dur="1000" fill="hold"/>
                                        <p:tgtEl>
                                          <p:spTgt spid="26"/>
                                        </p:tgtEl>
                                        <p:attrNameLst>
                                          <p:attrName>ppt_h</p:attrName>
                                        </p:attrNameLst>
                                      </p:cBhvr>
                                      <p:tavLst>
                                        <p:tav tm="0">
                                          <p:val>
                                            <p:fltVal val="0"/>
                                          </p:val>
                                        </p:tav>
                                        <p:tav tm="100000">
                                          <p:val>
                                            <p:strVal val="#ppt_h"/>
                                          </p:val>
                                        </p:tav>
                                      </p:tavLst>
                                    </p:anim>
                                    <p:anim calcmode="lin" valueType="num">
                                      <p:cBhvr>
                                        <p:cTn id="32" dur="1000" fill="hold"/>
                                        <p:tgtEl>
                                          <p:spTgt spid="26"/>
                                        </p:tgtEl>
                                        <p:attrNameLst>
                                          <p:attrName>style.rotation</p:attrName>
                                        </p:attrNameLst>
                                      </p:cBhvr>
                                      <p:tavLst>
                                        <p:tav tm="0">
                                          <p:val>
                                            <p:fltVal val="90"/>
                                          </p:val>
                                        </p:tav>
                                        <p:tav tm="100000">
                                          <p:val>
                                            <p:fltVal val="0"/>
                                          </p:val>
                                        </p:tav>
                                      </p:tavLst>
                                    </p:anim>
                                    <p:animEffect transition="in" filter="fade">
                                      <p:cBhvr>
                                        <p:cTn id="33" dur="1000"/>
                                        <p:tgtEl>
                                          <p:spTgt spid="2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1000" fill="hold"/>
                                        <p:tgtEl>
                                          <p:spTgt spid="28"/>
                                        </p:tgtEl>
                                        <p:attrNameLst>
                                          <p:attrName>ppt_w</p:attrName>
                                        </p:attrNameLst>
                                      </p:cBhvr>
                                      <p:tavLst>
                                        <p:tav tm="0">
                                          <p:val>
                                            <p:fltVal val="0"/>
                                          </p:val>
                                        </p:tav>
                                        <p:tav tm="100000">
                                          <p:val>
                                            <p:strVal val="#ppt_w"/>
                                          </p:val>
                                        </p:tav>
                                      </p:tavLst>
                                    </p:anim>
                                    <p:anim calcmode="lin" valueType="num">
                                      <p:cBhvr>
                                        <p:cTn id="37" dur="1000" fill="hold"/>
                                        <p:tgtEl>
                                          <p:spTgt spid="28"/>
                                        </p:tgtEl>
                                        <p:attrNameLst>
                                          <p:attrName>ppt_h</p:attrName>
                                        </p:attrNameLst>
                                      </p:cBhvr>
                                      <p:tavLst>
                                        <p:tav tm="0">
                                          <p:val>
                                            <p:fltVal val="0"/>
                                          </p:val>
                                        </p:tav>
                                        <p:tav tm="100000">
                                          <p:val>
                                            <p:strVal val="#ppt_h"/>
                                          </p:val>
                                        </p:tav>
                                      </p:tavLst>
                                    </p:anim>
                                    <p:anim calcmode="lin" valueType="num">
                                      <p:cBhvr>
                                        <p:cTn id="38" dur="1000" fill="hold"/>
                                        <p:tgtEl>
                                          <p:spTgt spid="28"/>
                                        </p:tgtEl>
                                        <p:attrNameLst>
                                          <p:attrName>style.rotation</p:attrName>
                                        </p:attrNameLst>
                                      </p:cBhvr>
                                      <p:tavLst>
                                        <p:tav tm="0">
                                          <p:val>
                                            <p:fltVal val="90"/>
                                          </p:val>
                                        </p:tav>
                                        <p:tav tm="100000">
                                          <p:val>
                                            <p:fltVal val="0"/>
                                          </p:val>
                                        </p:tav>
                                      </p:tavLst>
                                    </p:anim>
                                    <p:animEffect transition="in" filter="fade">
                                      <p:cBhvr>
                                        <p:cTn id="39" dur="1000"/>
                                        <p:tgtEl>
                                          <p:spTgt spid="28"/>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1000" fill="hold"/>
                                        <p:tgtEl>
                                          <p:spTgt spid="29"/>
                                        </p:tgtEl>
                                        <p:attrNameLst>
                                          <p:attrName>ppt_w</p:attrName>
                                        </p:attrNameLst>
                                      </p:cBhvr>
                                      <p:tavLst>
                                        <p:tav tm="0">
                                          <p:val>
                                            <p:fltVal val="0"/>
                                          </p:val>
                                        </p:tav>
                                        <p:tav tm="100000">
                                          <p:val>
                                            <p:strVal val="#ppt_w"/>
                                          </p:val>
                                        </p:tav>
                                      </p:tavLst>
                                    </p:anim>
                                    <p:anim calcmode="lin" valueType="num">
                                      <p:cBhvr>
                                        <p:cTn id="43" dur="1000" fill="hold"/>
                                        <p:tgtEl>
                                          <p:spTgt spid="29"/>
                                        </p:tgtEl>
                                        <p:attrNameLst>
                                          <p:attrName>ppt_h</p:attrName>
                                        </p:attrNameLst>
                                      </p:cBhvr>
                                      <p:tavLst>
                                        <p:tav tm="0">
                                          <p:val>
                                            <p:fltVal val="0"/>
                                          </p:val>
                                        </p:tav>
                                        <p:tav tm="100000">
                                          <p:val>
                                            <p:strVal val="#ppt_h"/>
                                          </p:val>
                                        </p:tav>
                                      </p:tavLst>
                                    </p:anim>
                                    <p:anim calcmode="lin" valueType="num">
                                      <p:cBhvr>
                                        <p:cTn id="44" dur="1000" fill="hold"/>
                                        <p:tgtEl>
                                          <p:spTgt spid="29"/>
                                        </p:tgtEl>
                                        <p:attrNameLst>
                                          <p:attrName>style.rotation</p:attrName>
                                        </p:attrNameLst>
                                      </p:cBhvr>
                                      <p:tavLst>
                                        <p:tav tm="0">
                                          <p:val>
                                            <p:fltVal val="90"/>
                                          </p:val>
                                        </p:tav>
                                        <p:tav tm="100000">
                                          <p:val>
                                            <p:fltVal val="0"/>
                                          </p:val>
                                        </p:tav>
                                      </p:tavLst>
                                    </p:anim>
                                    <p:animEffect transition="in" filter="fade">
                                      <p:cBhvr>
                                        <p:cTn id="4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animBg="1"/>
      <p:bldP spid="25" grpId="0" animBg="1"/>
      <p:bldP spid="27" grpId="0" animBg="1"/>
      <p:bldP spid="28" grpId="0" animBg="1"/>
      <p:bldP spid="29" grpId="0" animBg="1"/>
      <p:bldP spid="2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角三角形 16"/>
          <p:cNvSpPr/>
          <p:nvPr/>
        </p:nvSpPr>
        <p:spPr>
          <a:xfrm>
            <a:off x="131233" y="5844118"/>
            <a:ext cx="908051" cy="908049"/>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dirty="0">
              <a:solidFill>
                <a:prstClr val="white"/>
              </a:solidFill>
              <a:latin typeface="Segoe UI" panose="020B0502040204020203"/>
              <a:ea typeface="微软雅黑" panose="020B0503020204020204" pitchFamily="34" charset="-122"/>
            </a:endParaRPr>
          </a:p>
        </p:txBody>
      </p:sp>
      <p:sp>
        <p:nvSpPr>
          <p:cNvPr id="18" name="直角三角形 17"/>
          <p:cNvSpPr/>
          <p:nvPr/>
        </p:nvSpPr>
        <p:spPr>
          <a:xfrm flipH="1" flipV="1">
            <a:off x="11125200" y="148167"/>
            <a:ext cx="908051" cy="908051"/>
          </a:xfrm>
          <a:prstGeom prst="r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dirty="0">
              <a:solidFill>
                <a:prstClr val="white"/>
              </a:solidFill>
              <a:latin typeface="Segoe UI" panose="020B0502040204020203"/>
              <a:ea typeface="微软雅黑" panose="020B0503020204020204" pitchFamily="34" charset="-122"/>
            </a:endParaRPr>
          </a:p>
        </p:txBody>
      </p:sp>
      <p:sp>
        <p:nvSpPr>
          <p:cNvPr id="55" name="矩形 54"/>
          <p:cNvSpPr/>
          <p:nvPr/>
        </p:nvSpPr>
        <p:spPr>
          <a:xfrm>
            <a:off x="1962785" y="2053590"/>
            <a:ext cx="8098790" cy="1351280"/>
          </a:xfrm>
          <a:prstGeom prst="rect">
            <a:avLst/>
          </a:prstGeom>
        </p:spPr>
        <p:txBody>
          <a:bodyPr wrap="square" lIns="121917" tIns="60958" rIns="121917" bIns="60958">
            <a:spAutoFit/>
          </a:bodyPr>
          <a:lstStyle/>
          <a:p>
            <a:pPr algn="ctr" fontAlgn="auto"/>
            <a:r>
              <a:rPr lang="en-US" altLang="zh-CN" sz="8000" b="1" kern="10" noProof="1">
                <a:ln w="9525">
                  <a:noFill/>
                  <a:round/>
                </a:ln>
                <a:latin typeface="Times New Roman" panose="02020603050405020304" pitchFamily="18" charset="0"/>
                <a:cs typeface="Times New Roman" panose="02020603050405020304" pitchFamily="18" charset="0"/>
              </a:rPr>
              <a:t>spis.hnlat.com</a:t>
            </a:r>
          </a:p>
        </p:txBody>
      </p:sp>
      <p:sp>
        <p:nvSpPr>
          <p:cNvPr id="2" name="文本框 1"/>
          <p:cNvSpPr txBox="1"/>
          <p:nvPr/>
        </p:nvSpPr>
        <p:spPr>
          <a:xfrm>
            <a:off x="1199456" y="584353"/>
            <a:ext cx="3529171" cy="779700"/>
          </a:xfrm>
          <a:prstGeom prst="rect">
            <a:avLst/>
          </a:prstGeom>
          <a:noFill/>
        </p:spPr>
        <p:txBody>
          <a:bodyPr wrap="none" lIns="121917" tIns="60958" rIns="121917" bIns="60958" rtlCol="0">
            <a:spAutoFit/>
          </a:bodyPr>
          <a:lstStyle/>
          <a:p>
            <a:r>
              <a:rPr lang="zh-CN" altLang="en-US" sz="4300" b="1" dirty="0">
                <a:solidFill>
                  <a:srgbClr val="5791CD"/>
                </a:solidFill>
                <a:latin typeface="微软雅黑" panose="020B0503020204020204" pitchFamily="34" charset="-122"/>
                <a:ea typeface="微软雅黑" panose="020B0503020204020204" pitchFamily="34" charset="-122"/>
              </a:rPr>
              <a:t>访问方式二：</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down)">
                                      <p:cBhvr>
                                        <p:cTn id="11" dur="580">
                                          <p:stCondLst>
                                            <p:cond delay="0"/>
                                          </p:stCondLst>
                                        </p:cTn>
                                        <p:tgtEl>
                                          <p:spTgt spid="55"/>
                                        </p:tgtEl>
                                      </p:cBhvr>
                                    </p:animEffect>
                                    <p:anim calcmode="lin" valueType="num">
                                      <p:cBhvr>
                                        <p:cTn id="1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7" dur="26">
                                          <p:stCondLst>
                                            <p:cond delay="650"/>
                                          </p:stCondLst>
                                        </p:cTn>
                                        <p:tgtEl>
                                          <p:spTgt spid="55"/>
                                        </p:tgtEl>
                                      </p:cBhvr>
                                      <p:to x="100000" y="60000"/>
                                    </p:animScale>
                                    <p:animScale>
                                      <p:cBhvr>
                                        <p:cTn id="18" dur="166" decel="50000">
                                          <p:stCondLst>
                                            <p:cond delay="676"/>
                                          </p:stCondLst>
                                        </p:cTn>
                                        <p:tgtEl>
                                          <p:spTgt spid="55"/>
                                        </p:tgtEl>
                                      </p:cBhvr>
                                      <p:to x="100000" y="100000"/>
                                    </p:animScale>
                                    <p:animScale>
                                      <p:cBhvr>
                                        <p:cTn id="19" dur="26">
                                          <p:stCondLst>
                                            <p:cond delay="1312"/>
                                          </p:stCondLst>
                                        </p:cTn>
                                        <p:tgtEl>
                                          <p:spTgt spid="55"/>
                                        </p:tgtEl>
                                      </p:cBhvr>
                                      <p:to x="100000" y="80000"/>
                                    </p:animScale>
                                    <p:animScale>
                                      <p:cBhvr>
                                        <p:cTn id="20" dur="166" decel="50000">
                                          <p:stCondLst>
                                            <p:cond delay="1338"/>
                                          </p:stCondLst>
                                        </p:cTn>
                                        <p:tgtEl>
                                          <p:spTgt spid="55"/>
                                        </p:tgtEl>
                                      </p:cBhvr>
                                      <p:to x="100000" y="100000"/>
                                    </p:animScale>
                                    <p:animScale>
                                      <p:cBhvr>
                                        <p:cTn id="21" dur="26">
                                          <p:stCondLst>
                                            <p:cond delay="1642"/>
                                          </p:stCondLst>
                                        </p:cTn>
                                        <p:tgtEl>
                                          <p:spTgt spid="55"/>
                                        </p:tgtEl>
                                      </p:cBhvr>
                                      <p:to x="100000" y="90000"/>
                                    </p:animScale>
                                    <p:animScale>
                                      <p:cBhvr>
                                        <p:cTn id="22" dur="166" decel="50000">
                                          <p:stCondLst>
                                            <p:cond delay="1668"/>
                                          </p:stCondLst>
                                        </p:cTn>
                                        <p:tgtEl>
                                          <p:spTgt spid="55"/>
                                        </p:tgtEl>
                                      </p:cBhvr>
                                      <p:to x="100000" y="100000"/>
                                    </p:animScale>
                                    <p:animScale>
                                      <p:cBhvr>
                                        <p:cTn id="23" dur="26">
                                          <p:stCondLst>
                                            <p:cond delay="1808"/>
                                          </p:stCondLst>
                                        </p:cTn>
                                        <p:tgtEl>
                                          <p:spTgt spid="55"/>
                                        </p:tgtEl>
                                      </p:cBhvr>
                                      <p:to x="100000" y="95000"/>
                                    </p:animScale>
                                    <p:animScale>
                                      <p:cBhvr>
                                        <p:cTn id="24"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73039" y="0"/>
            <a:ext cx="11818961" cy="6599237"/>
          </a:xfrm>
          <a:prstGeom prst="rect">
            <a:avLst/>
          </a:prstGeom>
          <a:noFill/>
          <a:ln w="9525">
            <a:noFill/>
            <a:miter lim="800000"/>
            <a:headEnd/>
            <a:tailEnd/>
          </a:ln>
        </p:spPr>
      </p:pic>
      <p:sp>
        <p:nvSpPr>
          <p:cNvPr id="3" name="圆角矩形标注 2"/>
          <p:cNvSpPr/>
          <p:nvPr/>
        </p:nvSpPr>
        <p:spPr>
          <a:xfrm>
            <a:off x="617136" y="3786748"/>
            <a:ext cx="4881901" cy="1263321"/>
          </a:xfrm>
          <a:prstGeom prst="wedgeRoundRectCallout">
            <a:avLst>
              <a:gd name="adj1" fmla="val -592"/>
              <a:gd name="adj2" fmla="val 80741"/>
              <a:gd name="adj3" fmla="val 16667"/>
            </a:avLst>
          </a:prstGeom>
          <a:solidFill>
            <a:srgbClr val="5791CD">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lnSpc>
                <a:spcPct val="130000"/>
              </a:lnSpc>
            </a:pPr>
            <a:r>
              <a:rPr lang="zh-CN" altLang="en-US" sz="2700" b="1" dirty="0">
                <a:solidFill>
                  <a:schemeClr val="bg1"/>
                </a:solidFill>
                <a:latin typeface="微软雅黑" panose="020B0503020204020204" pitchFamily="34" charset="-122"/>
                <a:ea typeface="微软雅黑" panose="020B0503020204020204" pitchFamily="34" charset="-122"/>
              </a:rPr>
              <a:t>整合各学科的核心期刊</a:t>
            </a:r>
            <a:endParaRPr lang="en-US" altLang="zh-CN" sz="2700" b="1"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2700" b="1" dirty="0">
                <a:solidFill>
                  <a:schemeClr val="bg1"/>
                </a:solidFill>
                <a:latin typeface="微软雅黑" panose="020B0503020204020204" pitchFamily="34" charset="-122"/>
                <a:ea typeface="微软雅黑" panose="020B0503020204020204" pitchFamily="34" charset="-122"/>
              </a:rPr>
              <a:t>全面的收录信息、评价信息</a:t>
            </a:r>
          </a:p>
        </p:txBody>
      </p:sp>
      <p:sp>
        <p:nvSpPr>
          <p:cNvPr id="4" name="圆角矩形标注 3"/>
          <p:cNvSpPr/>
          <p:nvPr/>
        </p:nvSpPr>
        <p:spPr>
          <a:xfrm>
            <a:off x="7494446" y="3786748"/>
            <a:ext cx="3997223" cy="1280493"/>
          </a:xfrm>
          <a:prstGeom prst="wedgeRoundRectCallout">
            <a:avLst>
              <a:gd name="adj1" fmla="val 1503"/>
              <a:gd name="adj2" fmla="val 80818"/>
              <a:gd name="adj3" fmla="val 16667"/>
            </a:avLst>
          </a:prstGeom>
          <a:solidFill>
            <a:srgbClr val="5791CD">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lnSpc>
                <a:spcPct val="130000"/>
              </a:lnSpc>
            </a:pPr>
            <a:r>
              <a:rPr lang="zh-CN" altLang="en-US" sz="2700" b="1" dirty="0">
                <a:solidFill>
                  <a:schemeClr val="bg1"/>
                </a:solidFill>
                <a:latin typeface="微软雅黑" panose="020B0503020204020204" pitchFamily="34" charset="-122"/>
                <a:ea typeface="微软雅黑" panose="020B0503020204020204" pitchFamily="34" charset="-122"/>
              </a:rPr>
              <a:t>丰富的中外文学术资源</a:t>
            </a:r>
            <a:endParaRPr lang="en-US" altLang="zh-CN" sz="2700" b="1"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2700" b="1" dirty="0">
                <a:solidFill>
                  <a:schemeClr val="bg1"/>
                </a:solidFill>
                <a:latin typeface="微软雅黑" panose="020B0503020204020204" pitchFamily="34" charset="-122"/>
                <a:ea typeface="微软雅黑" panose="020B0503020204020204" pitchFamily="34" charset="-122"/>
              </a:rPr>
              <a:t>多样的文献获取方式</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1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14.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6"/>
  <p:tag name="KSO_WM_TEMPLATE_SCENE_ID" val="1"/>
  <p:tag name="KSO_WM_TEMPLATE_JOB_ID" val="6"/>
  <p:tag name="KSO_WM_TEMPLATE_TOPIC_DEFAULT" val="0"/>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ags/tag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ags/tag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60202215101"/>
  <p:tag name="MH_LIBRARY" val="GRAPHIC"/>
  <p:tag name="MH_TYPE" val="Other"/>
  <p:tag name="MH_ORDER" val="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1826</Words>
  <Application>Microsoft Office PowerPoint</Application>
  <PresentationFormat>宽屏</PresentationFormat>
  <Paragraphs>434</Paragraphs>
  <Slides>75</Slides>
  <Notes>24</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75</vt:i4>
      </vt:variant>
    </vt:vector>
  </HeadingPairs>
  <TitlesOfParts>
    <vt:vector size="87" baseType="lpstr">
      <vt:lpstr>Segoe UI Light 8</vt:lpstr>
      <vt:lpstr>等线</vt:lpstr>
      <vt:lpstr>等线 Light</vt:lpstr>
      <vt:lpstr>黑体</vt:lpstr>
      <vt:lpstr>宋体</vt:lpstr>
      <vt:lpstr>微软雅黑</vt:lpstr>
      <vt:lpstr>Arial</vt:lpstr>
      <vt:lpstr>Calibri</vt:lpstr>
      <vt:lpstr>Segoe UI</vt:lpstr>
      <vt:lpstr>Times New Roman</vt:lpstr>
      <vt:lpstr>Wingdings 2</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浅蓝色商务</dc:title>
  <dc:creator>张 建春</dc:creator>
  <cp:lastModifiedBy>洪 长翔</cp:lastModifiedBy>
  <cp:revision>148</cp:revision>
  <dcterms:created xsi:type="dcterms:W3CDTF">2018-10-24T07:54:00Z</dcterms:created>
  <dcterms:modified xsi:type="dcterms:W3CDTF">2019-05-09T03:41:34Z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ies>
</file>