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91" r:id="rId5"/>
    <p:sldMasterId id="2147483719" r:id="rId6"/>
    <p:sldMasterId id="2147483730" r:id="rId7"/>
    <p:sldMasterId id="2147483739" r:id="rId8"/>
    <p:sldMasterId id="2147483765" r:id="rId9"/>
  </p:sldMasterIdLst>
  <p:notesMasterIdLst>
    <p:notesMasterId r:id="rId29"/>
  </p:notesMasterIdLst>
  <p:sldIdLst>
    <p:sldId id="605" r:id="rId10"/>
    <p:sldId id="590" r:id="rId11"/>
    <p:sldId id="589" r:id="rId12"/>
    <p:sldId id="591" r:id="rId13"/>
    <p:sldId id="593" r:id="rId14"/>
    <p:sldId id="592" r:id="rId15"/>
    <p:sldId id="594" r:id="rId16"/>
    <p:sldId id="597" r:id="rId17"/>
    <p:sldId id="596" r:id="rId18"/>
    <p:sldId id="598" r:id="rId19"/>
    <p:sldId id="599" r:id="rId20"/>
    <p:sldId id="600" r:id="rId21"/>
    <p:sldId id="602" r:id="rId22"/>
    <p:sldId id="603" r:id="rId23"/>
    <p:sldId id="606" r:id="rId24"/>
    <p:sldId id="607" r:id="rId25"/>
    <p:sldId id="608" r:id="rId26"/>
    <p:sldId id="609" r:id="rId27"/>
    <p:sldId id="610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007398"/>
    <a:srgbClr val="DCDDDF"/>
    <a:srgbClr val="96999E"/>
    <a:srgbClr val="F7FBFF"/>
    <a:srgbClr val="DEEBF7"/>
    <a:srgbClr val="C6DBEF"/>
    <a:srgbClr val="9ECAE1"/>
    <a:srgbClr val="6BAED6"/>
    <a:srgbClr val="429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4924" autoAdjust="0"/>
  </p:normalViewPr>
  <p:slideViewPr>
    <p:cSldViewPr snapToGrid="0" snapToObjects="1">
      <p:cViewPr varScale="1">
        <p:scale>
          <a:sx n="61" d="100"/>
          <a:sy n="61" d="100"/>
        </p:scale>
        <p:origin x="1680" y="78"/>
      </p:cViewPr>
      <p:guideLst>
        <p:guide orient="horz" pos="2160"/>
        <p:guide pos="29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6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792803-2B55-4255-B49F-36758047C6CD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BA3215-12F3-4705-BC1C-BA4F0BBF33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1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6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3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65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1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98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88" y="6537960"/>
            <a:ext cx="1008830" cy="1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88" y="6537960"/>
            <a:ext cx="1008830" cy="1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8350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75" y="6215063"/>
            <a:ext cx="419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2DBCB-5B90-404D-B900-050ED4DE61EB}" type="slidenum">
              <a:rPr lang="en-GB" altLang="en-US">
                <a:solidFill>
                  <a:srgbClr val="FF82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3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660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3" descr="Elsevier_W_Research_Information_1b_aw.eps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50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92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8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00383" y="1390900"/>
            <a:ext cx="2743616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/>
              <a:t>Click to add summary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2248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11961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5265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5031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7951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_Section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754822" cy="6886211"/>
          </a:xfrm>
          <a:prstGeom prst="rect">
            <a:avLst/>
          </a:prstGeom>
        </p:spPr>
      </p:pic>
      <p:pic>
        <p:nvPicPr>
          <p:cNvPr id="6" name="Picture 5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00" y="2600326"/>
            <a:ext cx="3687763" cy="19299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aseline="0"/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Section Title And Multiple Lines If</a:t>
            </a:r>
            <a:r>
              <a:rPr lang="en-US" sz="3600" baseline="0" dirty="0">
                <a:solidFill>
                  <a:schemeClr val="tx1"/>
                </a:solidFill>
              </a:rPr>
              <a:t> Necessary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06864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6627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19428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83337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51100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500279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531921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697503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6697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01806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738346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53607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607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610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9" y="6430719"/>
            <a:ext cx="1455108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9" y="6430719"/>
            <a:ext cx="1455108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78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4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9" r:id="rId6"/>
    <p:sldLayoutId id="2147483781" r:id="rId7"/>
    <p:sldLayoutId id="214748378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0"/>
            <a:ext cx="9144000" cy="347472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4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0"/>
            <a:ext cx="9144000" cy="347472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5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3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8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36723"/>
            <a:ext cx="9144000" cy="1755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37" y="27525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ScienceDirect</a:t>
            </a:r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高级检索功能及使用视频、说明发现路径</a:t>
            </a:r>
            <a:endParaRPr lang="en-US" sz="4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8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0683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dirty="0">
                <a:solidFill>
                  <a:srgbClr val="FF8200"/>
                </a:solidFill>
              </a:rPr>
              <a:t>5. </a:t>
            </a:r>
            <a:r>
              <a:rPr lang="zh-CN" altLang="en-US" dirty="0">
                <a:solidFill>
                  <a:srgbClr val="FF8200"/>
                </a:solidFill>
              </a:rPr>
              <a:t>开始检索</a:t>
            </a:r>
            <a:endParaRPr lang="en-US" b="0" dirty="0">
              <a:solidFill>
                <a:srgbClr val="FF82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8" y="1349833"/>
            <a:ext cx="8179724" cy="5247141"/>
          </a:xfrm>
          <a:prstGeom prst="rect">
            <a:avLst/>
          </a:prstGeom>
        </p:spPr>
      </p:pic>
      <p:sp>
        <p:nvSpPr>
          <p:cNvPr id="17" name="Speech Bubble: Oval 16"/>
          <p:cNvSpPr/>
          <p:nvPr/>
        </p:nvSpPr>
        <p:spPr>
          <a:xfrm>
            <a:off x="2930236" y="778333"/>
            <a:ext cx="3981797" cy="908363"/>
          </a:xfrm>
          <a:prstGeom prst="wedgeEllipseCallou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选择文章类型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716684" y="5885410"/>
            <a:ext cx="1945178" cy="761439"/>
          </a:xfrm>
          <a:prstGeom prst="ellipse">
            <a:avLst/>
          </a:prstGeom>
          <a:noFill/>
          <a:ln w="38100">
            <a:solidFill>
              <a:srgbClr val="FF8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/>
          <p:cNvSpPr/>
          <p:nvPr/>
        </p:nvSpPr>
        <p:spPr>
          <a:xfrm>
            <a:off x="6151418" y="6134793"/>
            <a:ext cx="349135" cy="332509"/>
          </a:xfrm>
          <a:prstGeom prst="rightArrow">
            <a:avLst/>
          </a:prstGeom>
          <a:solidFill>
            <a:srgbClr val="FF8200"/>
          </a:solidFill>
          <a:ln>
            <a:solidFill>
              <a:srgbClr val="FF8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88870" y="6040504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进行检索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7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111" y="970057"/>
            <a:ext cx="6937751" cy="569341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0683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dirty="0">
                <a:solidFill>
                  <a:srgbClr val="FF8200"/>
                </a:solidFill>
              </a:rPr>
              <a:t>6. </a:t>
            </a:r>
            <a:r>
              <a:rPr lang="zh-CN" altLang="en-US" dirty="0">
                <a:solidFill>
                  <a:srgbClr val="FF8200"/>
                </a:solidFill>
              </a:rPr>
              <a:t>专家检索</a:t>
            </a:r>
            <a:endParaRPr lang="en-US" b="0" dirty="0">
              <a:solidFill>
                <a:srgbClr val="FF82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247808" y="6101542"/>
            <a:ext cx="1945178" cy="561932"/>
          </a:xfrm>
          <a:prstGeom prst="ellipse">
            <a:avLst/>
          </a:prstGeom>
          <a:noFill/>
          <a:ln w="38100">
            <a:solidFill>
              <a:srgbClr val="FF8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Oval 4"/>
          <p:cNvSpPr/>
          <p:nvPr/>
        </p:nvSpPr>
        <p:spPr>
          <a:xfrm>
            <a:off x="947651" y="4732216"/>
            <a:ext cx="2538249" cy="1076086"/>
          </a:xfrm>
          <a:prstGeom prst="wedgeEllipseCallout">
            <a:avLst>
              <a:gd name="adj1" fmla="val 35077"/>
              <a:gd name="adj2" fmla="val 77755"/>
            </a:avLst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专家检索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3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298"/>
            <a:ext cx="9144000" cy="53543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709" y="34537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dirty="0">
                <a:solidFill>
                  <a:srgbClr val="FF8200"/>
                </a:solidFill>
              </a:rPr>
              <a:t>6. </a:t>
            </a:r>
            <a:r>
              <a:rPr lang="zh-CN" altLang="en-US" dirty="0">
                <a:solidFill>
                  <a:srgbClr val="FF8200"/>
                </a:solidFill>
              </a:rPr>
              <a:t>专家检索</a:t>
            </a:r>
            <a:endParaRPr lang="en-US" b="0" dirty="0">
              <a:solidFill>
                <a:srgbClr val="FF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6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939" r="54000" b="15819"/>
          <a:stretch/>
        </p:blipFill>
        <p:spPr>
          <a:xfrm>
            <a:off x="2327563" y="916879"/>
            <a:ext cx="6467302" cy="5700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7067" y="1147156"/>
            <a:ext cx="3760819" cy="341224"/>
          </a:xfrm>
          <a:prstGeom prst="rect">
            <a:avLst/>
          </a:prstGeom>
          <a:noFill/>
          <a:ln w="28575">
            <a:solidFill>
              <a:srgbClr val="0073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1121" y="1914204"/>
            <a:ext cx="4042064" cy="1261258"/>
          </a:xfrm>
          <a:prstGeom prst="rect">
            <a:avLst/>
          </a:prstGeom>
          <a:noFill/>
          <a:ln w="28575">
            <a:solidFill>
              <a:srgbClr val="0073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1121" y="3211484"/>
            <a:ext cx="4042064" cy="1261258"/>
          </a:xfrm>
          <a:prstGeom prst="rect">
            <a:avLst/>
          </a:prstGeom>
          <a:noFill/>
          <a:ln w="28575">
            <a:solidFill>
              <a:srgbClr val="0073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3891" y="5544023"/>
            <a:ext cx="2958640" cy="474392"/>
          </a:xfrm>
          <a:prstGeom prst="rect">
            <a:avLst/>
          </a:prstGeom>
          <a:noFill/>
          <a:ln w="28575">
            <a:solidFill>
              <a:srgbClr val="0073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891" y="4571156"/>
            <a:ext cx="5751716" cy="848742"/>
          </a:xfrm>
          <a:prstGeom prst="rect">
            <a:avLst/>
          </a:prstGeom>
          <a:noFill/>
          <a:ln w="28575">
            <a:solidFill>
              <a:srgbClr val="0073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with Corners Rounded 14"/>
          <p:cNvSpPr/>
          <p:nvPr/>
        </p:nvSpPr>
        <p:spPr>
          <a:xfrm rot="5400000" flipV="1">
            <a:off x="1039704" y="1322004"/>
            <a:ext cx="695661" cy="1880063"/>
          </a:xfrm>
          <a:prstGeom prst="wedgeRoundRectCallout">
            <a:avLst/>
          </a:prstGeom>
          <a:ln>
            <a:solidFill>
              <a:srgbClr val="FF82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peech Bubble: Rectangle with Corners Rounded 16"/>
          <p:cNvSpPr/>
          <p:nvPr/>
        </p:nvSpPr>
        <p:spPr>
          <a:xfrm rot="5400000" flipV="1">
            <a:off x="905467" y="2853216"/>
            <a:ext cx="896944" cy="2342111"/>
          </a:xfrm>
          <a:prstGeom prst="wedgeRoundRectCallout">
            <a:avLst/>
          </a:prstGeom>
          <a:ln>
            <a:solidFill>
              <a:srgbClr val="FF82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peech Bubble: Rectangle with Corners Rounded 17"/>
          <p:cNvSpPr/>
          <p:nvPr/>
        </p:nvSpPr>
        <p:spPr>
          <a:xfrm>
            <a:off x="1895303" y="548265"/>
            <a:ext cx="4223556" cy="474766"/>
          </a:xfrm>
          <a:prstGeom prst="wedgeRoundRectCallout">
            <a:avLst/>
          </a:prstGeom>
          <a:ln>
            <a:solidFill>
              <a:srgbClr val="FF82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/>
          <p:cNvSpPr/>
          <p:nvPr/>
        </p:nvSpPr>
        <p:spPr>
          <a:xfrm rot="5400000" flipV="1">
            <a:off x="905468" y="4031844"/>
            <a:ext cx="896944" cy="2342109"/>
          </a:xfrm>
          <a:prstGeom prst="wedgeRoundRectCallout">
            <a:avLst/>
          </a:prstGeom>
          <a:ln>
            <a:solidFill>
              <a:srgbClr val="FF82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peech Bubble: Rectangle with Corners Rounded 19"/>
          <p:cNvSpPr/>
          <p:nvPr/>
        </p:nvSpPr>
        <p:spPr>
          <a:xfrm rot="16200000" flipV="1">
            <a:off x="6492848" y="5061676"/>
            <a:ext cx="582573" cy="1596909"/>
          </a:xfrm>
          <a:prstGeom prst="wedgeRoundRectCallout">
            <a:avLst/>
          </a:prstGeom>
          <a:ln>
            <a:solidFill>
              <a:srgbClr val="FF82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95303" y="614308"/>
            <a:ext cx="488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资源类型：全部</a:t>
            </a:r>
            <a:r>
              <a:rPr lang="en-US" altLang="zh-CN" b="1" dirty="0">
                <a:latin typeface="+mj-ea"/>
                <a:ea typeface="+mj-ea"/>
              </a:rPr>
              <a:t>/</a:t>
            </a:r>
            <a:r>
              <a:rPr lang="zh-CN" altLang="en-US" b="1" dirty="0">
                <a:latin typeface="+mj-ea"/>
                <a:ea typeface="+mj-ea"/>
              </a:rPr>
              <a:t>期刊</a:t>
            </a:r>
            <a:r>
              <a:rPr lang="en-US" altLang="zh-CN" b="1" dirty="0">
                <a:latin typeface="+mj-ea"/>
                <a:ea typeface="+mj-ea"/>
              </a:rPr>
              <a:t>/</a:t>
            </a:r>
            <a:r>
              <a:rPr lang="zh-CN" altLang="en-US" b="1" dirty="0">
                <a:latin typeface="+mj-ea"/>
                <a:ea typeface="+mj-ea"/>
              </a:rPr>
              <a:t>书籍</a:t>
            </a:r>
            <a:r>
              <a:rPr lang="en-US" altLang="zh-CN" b="1" dirty="0">
                <a:latin typeface="+mj-ea"/>
                <a:ea typeface="+mj-ea"/>
              </a:rPr>
              <a:t>/</a:t>
            </a:r>
            <a:r>
              <a:rPr lang="zh-CN" altLang="en-US" b="1" dirty="0">
                <a:latin typeface="+mj-ea"/>
                <a:ea typeface="+mj-ea"/>
              </a:rPr>
              <a:t>参考书</a:t>
            </a:r>
            <a:r>
              <a:rPr lang="en-US" altLang="zh-CN" b="1" dirty="0">
                <a:latin typeface="+mj-ea"/>
                <a:ea typeface="+mj-ea"/>
              </a:rPr>
              <a:t>/</a:t>
            </a:r>
            <a:r>
              <a:rPr lang="zh-CN" altLang="en-US" b="1" dirty="0">
                <a:latin typeface="+mj-ea"/>
                <a:ea typeface="+mj-ea"/>
              </a:rPr>
              <a:t>图片</a:t>
            </a:r>
            <a:endParaRPr lang="en-US" b="1" dirty="0"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9441" y="2076512"/>
            <a:ext cx="159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检索字段</a:t>
            </a:r>
            <a:endParaRPr lang="en-US" b="1" dirty="0"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587" y="3789730"/>
            <a:ext cx="225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定义检索资源类型</a:t>
            </a:r>
            <a:endParaRPr lang="en-US" b="1" dirty="0"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837" y="5025378"/>
            <a:ext cx="205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定义检索研究领域</a:t>
            </a:r>
            <a:endParaRPr lang="en-US" b="1" dirty="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1210" y="5651370"/>
            <a:ext cx="136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出版时间</a:t>
            </a:r>
            <a:endParaRPr lang="en-US" b="1" dirty="0">
              <a:latin typeface="+mj-ea"/>
              <a:ea typeface="+mj-ea"/>
            </a:endParaRPr>
          </a:p>
        </p:txBody>
      </p:sp>
      <p:sp>
        <p:nvSpPr>
          <p:cNvPr id="21" name="Speech Bubble: Rectangle with Corners Rounded 20"/>
          <p:cNvSpPr/>
          <p:nvPr/>
        </p:nvSpPr>
        <p:spPr>
          <a:xfrm rot="10800000">
            <a:off x="7233462" y="2065248"/>
            <a:ext cx="1310636" cy="474767"/>
          </a:xfrm>
          <a:prstGeom prst="wedgeRoundRectCallout">
            <a:avLst/>
          </a:prstGeom>
          <a:ln>
            <a:solidFill>
              <a:srgbClr val="FF82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13116" y="1528812"/>
            <a:ext cx="1298867" cy="421340"/>
          </a:xfrm>
          <a:prstGeom prst="rect">
            <a:avLst/>
          </a:prstGeom>
          <a:noFill/>
          <a:ln w="28575">
            <a:solidFill>
              <a:srgbClr val="0073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3116" y="2076512"/>
            <a:ext cx="113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检索帮助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052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939" r="54000" b="15819"/>
          <a:stretch/>
        </p:blipFill>
        <p:spPr>
          <a:xfrm>
            <a:off x="2327563" y="916879"/>
            <a:ext cx="6467302" cy="5700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83926" y="1115599"/>
            <a:ext cx="2310939" cy="341224"/>
          </a:xfrm>
          <a:prstGeom prst="rect">
            <a:avLst/>
          </a:prstGeom>
          <a:noFill/>
          <a:ln w="28575">
            <a:solidFill>
              <a:srgbClr val="0073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peech Bubble: Rectangle with Corners Rounded 17"/>
          <p:cNvSpPr/>
          <p:nvPr/>
        </p:nvSpPr>
        <p:spPr>
          <a:xfrm flipH="1">
            <a:off x="4971007" y="548265"/>
            <a:ext cx="2543697" cy="467974"/>
          </a:xfrm>
          <a:prstGeom prst="wedgeRoundRectCallout">
            <a:avLst/>
          </a:prstGeom>
          <a:ln>
            <a:solidFill>
              <a:srgbClr val="FF82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flipH="1">
            <a:off x="5295724" y="568628"/>
            <a:ext cx="317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切换成高级检索</a:t>
            </a:r>
            <a:endParaRPr 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7944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36723"/>
            <a:ext cx="9144000" cy="1755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37" y="27525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ScienceDirect</a:t>
            </a:r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高级检索功能使用视频及说明发现路径</a:t>
            </a:r>
            <a:endParaRPr lang="en-US" sz="4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9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694"/>
            <a:ext cx="9144000" cy="38326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3228" y="2427890"/>
            <a:ext cx="945931" cy="26801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073"/>
            <a:ext cx="9144000" cy="35158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28691" y="1671073"/>
            <a:ext cx="315310" cy="37844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本页全部内容为高级检索说明（含教学视频）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36" y="1394782"/>
            <a:ext cx="6115543" cy="54632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24753" y="1860295"/>
            <a:ext cx="3263463" cy="37844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88216" y="1882448"/>
            <a:ext cx="295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视频在这里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18" y="4981005"/>
            <a:ext cx="3666977" cy="18769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78297" y="5642523"/>
            <a:ext cx="2518131" cy="21102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8318" y="4356377"/>
            <a:ext cx="366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本页最下方“相关文章”中含高级检索式中的布尔预算规则介绍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839" y="1208686"/>
            <a:ext cx="6286500" cy="4724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zh-CN" altLang="en-US" dirty="0"/>
              <a:t>本页全部内容为高级检索运算符的说明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40508" y="4130526"/>
            <a:ext cx="3263463" cy="37844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36868" y="3761194"/>
            <a:ext cx="502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此处及如下的“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zh-CN" altLang="en-US" dirty="0">
                <a:solidFill>
                  <a:srgbClr val="FF0000"/>
                </a:solidFill>
              </a:rPr>
              <a:t>”均可点看看到详细介绍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4819"/>
          <a:stretch/>
        </p:blipFill>
        <p:spPr>
          <a:xfrm>
            <a:off x="5135946" y="4457700"/>
            <a:ext cx="4008054" cy="2400300"/>
          </a:xfrm>
          <a:prstGeom prst="rect">
            <a:avLst/>
          </a:prstGeom>
        </p:spPr>
      </p:pic>
      <p:sp>
        <p:nvSpPr>
          <p:cNvPr id="9" name="Arrow: Right 8"/>
          <p:cNvSpPr/>
          <p:nvPr/>
        </p:nvSpPr>
        <p:spPr>
          <a:xfrm rot="1686626">
            <a:off x="4303971" y="4508970"/>
            <a:ext cx="831975" cy="4886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36723"/>
            <a:ext cx="9144000" cy="1755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37" y="306030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1.ScienceDirect</a:t>
            </a:r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高级检索功能基本功能</a:t>
            </a:r>
            <a:endParaRPr lang="en-US" sz="4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81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3082"/>
            <a:ext cx="9144000" cy="46255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4008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altLang="zh-CN" dirty="0">
                <a:solidFill>
                  <a:srgbClr val="FF8200"/>
                </a:solidFill>
              </a:rPr>
              <a:t>1. </a:t>
            </a:r>
            <a:r>
              <a:rPr lang="zh-CN" altLang="en-US" dirty="0">
                <a:solidFill>
                  <a:srgbClr val="FF8200"/>
                </a:solidFill>
              </a:rPr>
              <a:t>打开</a:t>
            </a:r>
            <a:r>
              <a:rPr lang="en-US" altLang="zh-CN" dirty="0">
                <a:solidFill>
                  <a:srgbClr val="FF8200"/>
                </a:solidFill>
              </a:rPr>
              <a:t>ScienceDirect</a:t>
            </a:r>
            <a:r>
              <a:rPr lang="zh-CN" altLang="en-US" dirty="0">
                <a:solidFill>
                  <a:srgbClr val="FF8200"/>
                </a:solidFill>
              </a:rPr>
              <a:t>网页 </a:t>
            </a:r>
            <a:r>
              <a:rPr lang="en-US" altLang="zh-CN" b="0" dirty="0">
                <a:solidFill>
                  <a:srgbClr val="FF8200"/>
                </a:solidFill>
              </a:rPr>
              <a:t>https://www.sciencedirect.com/</a:t>
            </a:r>
            <a:endParaRPr lang="en-US" b="0" dirty="0">
              <a:solidFill>
                <a:srgbClr val="FF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5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3082"/>
            <a:ext cx="9144000" cy="46255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4008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altLang="zh-CN" dirty="0">
                <a:solidFill>
                  <a:srgbClr val="FF8200"/>
                </a:solidFill>
              </a:rPr>
              <a:t>1. </a:t>
            </a:r>
            <a:r>
              <a:rPr lang="zh-CN" altLang="en-US" dirty="0">
                <a:solidFill>
                  <a:srgbClr val="FF8200"/>
                </a:solidFill>
              </a:rPr>
              <a:t>打开</a:t>
            </a:r>
            <a:r>
              <a:rPr lang="en-US" altLang="zh-CN" dirty="0">
                <a:solidFill>
                  <a:srgbClr val="FF8200"/>
                </a:solidFill>
              </a:rPr>
              <a:t>ScienceDirect</a:t>
            </a:r>
            <a:r>
              <a:rPr lang="zh-CN" altLang="en-US" dirty="0">
                <a:solidFill>
                  <a:srgbClr val="FF8200"/>
                </a:solidFill>
              </a:rPr>
              <a:t>网页 </a:t>
            </a:r>
            <a:r>
              <a:rPr lang="en-US" altLang="zh-CN" b="0" dirty="0">
                <a:solidFill>
                  <a:srgbClr val="FF8200"/>
                </a:solidFill>
              </a:rPr>
              <a:t>https://www.sciencedirect.com/</a:t>
            </a:r>
            <a:endParaRPr lang="en-US" b="0" dirty="0">
              <a:solidFill>
                <a:srgbClr val="FF82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64773" y="1358636"/>
            <a:ext cx="2510444" cy="61514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3082"/>
            <a:ext cx="9144000" cy="46255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4008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altLang="zh-CN" dirty="0">
                <a:solidFill>
                  <a:srgbClr val="FF8200"/>
                </a:solidFill>
              </a:rPr>
              <a:t>1. </a:t>
            </a:r>
            <a:r>
              <a:rPr lang="zh-CN" altLang="en-US" dirty="0">
                <a:solidFill>
                  <a:srgbClr val="FF8200"/>
                </a:solidFill>
              </a:rPr>
              <a:t>打开</a:t>
            </a:r>
            <a:r>
              <a:rPr lang="en-US" altLang="zh-CN" dirty="0">
                <a:solidFill>
                  <a:srgbClr val="FF8200"/>
                </a:solidFill>
              </a:rPr>
              <a:t>ScienceDirect</a:t>
            </a:r>
            <a:r>
              <a:rPr lang="zh-CN" altLang="en-US" dirty="0">
                <a:solidFill>
                  <a:srgbClr val="FF8200"/>
                </a:solidFill>
              </a:rPr>
              <a:t>网页 </a:t>
            </a:r>
            <a:r>
              <a:rPr lang="en-US" altLang="zh-CN" b="0" dirty="0">
                <a:solidFill>
                  <a:srgbClr val="FF8200"/>
                </a:solidFill>
              </a:rPr>
              <a:t>https://www.sciencedirect.com/</a:t>
            </a:r>
            <a:endParaRPr lang="en-US" b="0" dirty="0">
              <a:solidFill>
                <a:srgbClr val="FF8200"/>
              </a:solidFill>
            </a:endParaRPr>
          </a:p>
        </p:txBody>
      </p:sp>
      <p:sp>
        <p:nvSpPr>
          <p:cNvPr id="6" name="Arrow: Down 5"/>
          <p:cNvSpPr/>
          <p:nvPr/>
        </p:nvSpPr>
        <p:spPr>
          <a:xfrm rot="3911200">
            <a:off x="1006182" y="3012143"/>
            <a:ext cx="465513" cy="315191"/>
          </a:xfrm>
          <a:prstGeom prst="downArrow">
            <a:avLst/>
          </a:prstGeom>
          <a:solidFill>
            <a:srgbClr val="FF8200"/>
          </a:solidFill>
          <a:ln>
            <a:solidFill>
              <a:srgbClr val="FF8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6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1013" b="29903"/>
          <a:stretch/>
        </p:blipFill>
        <p:spPr>
          <a:xfrm>
            <a:off x="315884" y="1146167"/>
            <a:ext cx="8512232" cy="51169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0683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dirty="0">
                <a:solidFill>
                  <a:srgbClr val="FF8200"/>
                </a:solidFill>
              </a:rPr>
              <a:t>2. </a:t>
            </a:r>
            <a:r>
              <a:rPr lang="zh-CN" altLang="en-US" dirty="0">
                <a:solidFill>
                  <a:srgbClr val="FF8200"/>
                </a:solidFill>
              </a:rPr>
              <a:t>点击“</a:t>
            </a:r>
            <a:r>
              <a:rPr lang="en-US" altLang="zh-CN" dirty="0">
                <a:solidFill>
                  <a:srgbClr val="FF8200"/>
                </a:solidFill>
              </a:rPr>
              <a:t>Advanced search”, </a:t>
            </a:r>
            <a:r>
              <a:rPr lang="zh-CN" altLang="en-US" dirty="0">
                <a:solidFill>
                  <a:srgbClr val="FF8200"/>
                </a:solidFill>
              </a:rPr>
              <a:t>高级检索</a:t>
            </a:r>
            <a:endParaRPr lang="en-US" b="0" dirty="0">
              <a:solidFill>
                <a:srgbClr val="FF82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15884" y="3532167"/>
            <a:ext cx="2044931" cy="49119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4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0683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dirty="0">
                <a:solidFill>
                  <a:srgbClr val="FF8200"/>
                </a:solidFill>
              </a:rPr>
              <a:t>3. </a:t>
            </a:r>
            <a:r>
              <a:rPr lang="zh-CN" altLang="en-US" dirty="0">
                <a:solidFill>
                  <a:srgbClr val="FF8200"/>
                </a:solidFill>
              </a:rPr>
              <a:t>进入“</a:t>
            </a:r>
            <a:r>
              <a:rPr lang="en-US" altLang="zh-CN" dirty="0">
                <a:solidFill>
                  <a:srgbClr val="FF8200"/>
                </a:solidFill>
              </a:rPr>
              <a:t>Advanced search”, </a:t>
            </a:r>
            <a:r>
              <a:rPr lang="zh-CN" altLang="en-US" dirty="0">
                <a:solidFill>
                  <a:srgbClr val="FF8200"/>
                </a:solidFill>
              </a:rPr>
              <a:t>高级检索</a:t>
            </a:r>
            <a:endParaRPr lang="en-US" b="0" dirty="0">
              <a:solidFill>
                <a:srgbClr val="FF82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833"/>
            <a:ext cx="9144000" cy="4642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78676" y="1814062"/>
            <a:ext cx="1629295" cy="413749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0683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dirty="0">
                <a:solidFill>
                  <a:srgbClr val="FF8200"/>
                </a:solidFill>
              </a:rPr>
              <a:t>3. </a:t>
            </a:r>
            <a:r>
              <a:rPr lang="zh-CN" altLang="en-US" dirty="0">
                <a:solidFill>
                  <a:srgbClr val="FF8200"/>
                </a:solidFill>
              </a:rPr>
              <a:t>进入“</a:t>
            </a:r>
            <a:r>
              <a:rPr lang="en-US" altLang="zh-CN" dirty="0">
                <a:solidFill>
                  <a:srgbClr val="FF8200"/>
                </a:solidFill>
              </a:rPr>
              <a:t>Advanced search”, </a:t>
            </a:r>
            <a:r>
              <a:rPr lang="zh-CN" altLang="en-US" dirty="0">
                <a:solidFill>
                  <a:srgbClr val="FF8200"/>
                </a:solidFill>
              </a:rPr>
              <a:t>高级检索</a:t>
            </a:r>
            <a:endParaRPr lang="en-US" b="0" dirty="0">
              <a:solidFill>
                <a:srgbClr val="FF82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833"/>
            <a:ext cx="9144000" cy="4390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429204"/>
            <a:ext cx="2111433" cy="1078768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peech Bubble: Oval 6"/>
          <p:cNvSpPr/>
          <p:nvPr/>
        </p:nvSpPr>
        <p:spPr>
          <a:xfrm>
            <a:off x="1371600" y="1338754"/>
            <a:ext cx="3981797" cy="908363"/>
          </a:xfrm>
          <a:prstGeom prst="wedgeEllipseCallou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检索信息的灵活性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7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0683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dirty="0">
                <a:solidFill>
                  <a:srgbClr val="FF8200"/>
                </a:solidFill>
              </a:rPr>
              <a:t>4. </a:t>
            </a:r>
            <a:r>
              <a:rPr lang="zh-CN" altLang="en-US" dirty="0">
                <a:solidFill>
                  <a:srgbClr val="FF8200"/>
                </a:solidFill>
              </a:rPr>
              <a:t>检索条目</a:t>
            </a:r>
            <a:endParaRPr lang="en-US" b="0" dirty="0">
              <a:solidFill>
                <a:srgbClr val="FF82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000"/>
          <a:stretch/>
        </p:blipFill>
        <p:spPr>
          <a:xfrm>
            <a:off x="-41565" y="998397"/>
            <a:ext cx="8994372" cy="5709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7394" y="1363289"/>
            <a:ext cx="12219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文中词汇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0827" y="2223141"/>
            <a:ext cx="7398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作者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0659" y="3096449"/>
            <a:ext cx="18156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期刊名或书名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3561" y="3986384"/>
            <a:ext cx="111944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发表年份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19793" y="3986384"/>
            <a:ext cx="5043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期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3174" y="3986384"/>
            <a:ext cx="5043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卷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72990" y="3986384"/>
            <a:ext cx="9407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页码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6841" y="5397252"/>
            <a:ext cx="39125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题目、摘要中词汇以及关键词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17512" y="6149544"/>
            <a:ext cx="16687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文章类型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471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lsevier Content Slides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15DCDC76E5A47A176FB52CE6ED02E" ma:contentTypeVersion="1" ma:contentTypeDescription="Create a new document." ma:contentTypeScope="" ma:versionID="595b1facca9e5cb9707c1ffef65eb2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d6e3d604101a5d093af696c7f54af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3B4A1B-C11E-4DB3-8ABD-3A0525A158A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C6484B-7F98-4345-A538-9025DD16C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3DEE3D-2AE3-4202-A056-707BF3CFB1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38630</TotalTime>
  <Words>368</Words>
  <Application>Microsoft Office PowerPoint</Application>
  <PresentationFormat>On-screen Show (4:3)</PresentationFormat>
  <Paragraphs>46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Lucida Grande</vt:lpstr>
      <vt:lpstr>宋体</vt:lpstr>
      <vt:lpstr>黑体</vt:lpstr>
      <vt:lpstr>Arial</vt:lpstr>
      <vt:lpstr>Arial Bold</vt:lpstr>
      <vt:lpstr>Calibri</vt:lpstr>
      <vt:lpstr>Courier New</vt:lpstr>
      <vt:lpstr>Wingdings</vt:lpstr>
      <vt:lpstr>Custom Design</vt:lpstr>
      <vt:lpstr>1_Custom Design</vt:lpstr>
      <vt:lpstr>Elsevier Content Slides</vt:lpstr>
      <vt:lpstr>2_Custom Design</vt:lpstr>
      <vt:lpstr>5_Custom Design</vt:lpstr>
      <vt:lpstr>8_Custom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本页全部内容为高级检索说明（含教学视频）</vt:lpstr>
      <vt:lpstr>本页全部内容为高级检索运算符的说明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McT</dc:creator>
  <cp:lastModifiedBy>Liu, Xiaoqian (ELS-BEI)</cp:lastModifiedBy>
  <cp:revision>786</cp:revision>
  <cp:lastPrinted>2016-03-03T21:18:06Z</cp:lastPrinted>
  <dcterms:created xsi:type="dcterms:W3CDTF">2014-03-28T20:29:27Z</dcterms:created>
  <dcterms:modified xsi:type="dcterms:W3CDTF">2018-04-03T03:25:43Z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0x010100B7815DCDC76E5A47A176FB52CE6ED02E</vt:lpwstr>
  </property>
</Properties>
</file>