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3"/>
  </p:notesMasterIdLst>
  <p:sldIdLst>
    <p:sldId id="518" r:id="rId11"/>
    <p:sldId id="471" r:id="rId12"/>
    <p:sldId id="353" r:id="rId13"/>
    <p:sldId id="588" r:id="rId14"/>
    <p:sldId id="622" r:id="rId15"/>
    <p:sldId id="623" r:id="rId16"/>
    <p:sldId id="587" r:id="rId17"/>
    <p:sldId id="624" r:id="rId18"/>
    <p:sldId id="572" r:id="rId19"/>
    <p:sldId id="593" r:id="rId20"/>
    <p:sldId id="616" r:id="rId21"/>
    <p:sldId id="614" r:id="rId22"/>
    <p:sldId id="578" r:id="rId23"/>
    <p:sldId id="522" r:id="rId24"/>
    <p:sldId id="580" r:id="rId25"/>
    <p:sldId id="589" r:id="rId26"/>
    <p:sldId id="581" r:id="rId27"/>
    <p:sldId id="582" r:id="rId28"/>
    <p:sldId id="590" r:id="rId29"/>
    <p:sldId id="579" r:id="rId30"/>
    <p:sldId id="523" r:id="rId31"/>
    <p:sldId id="297" r:id="rId32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4">
          <p15:clr>
            <a:srgbClr val="A4A3A4"/>
          </p15:clr>
        </p15:guide>
        <p15:guide id="2" pos="38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22A35"/>
    <a:srgbClr val="2A6834"/>
    <a:srgbClr val="005749"/>
    <a:srgbClr val="D9D9D9"/>
    <a:srgbClr val="E50011"/>
    <a:srgbClr val="FC3333"/>
    <a:srgbClr val="BE2732"/>
    <a:srgbClr val="A52D29"/>
    <a:srgbClr val="009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5488" autoAdjust="0"/>
  </p:normalViewPr>
  <p:slideViewPr>
    <p:cSldViewPr snapToGrid="0" showGuides="1">
      <p:cViewPr varScale="1">
        <p:scale>
          <a:sx n="69" d="100"/>
          <a:sy n="69" d="100"/>
        </p:scale>
        <p:origin x="750" y="60"/>
      </p:cViewPr>
      <p:guideLst>
        <p:guide orient="horz" pos="2294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资源总量为新方志数量加上旧方志数量的总和，地图上深绿色为资源总量在</a:t>
            </a:r>
            <a:r>
              <a:rPr lang="en-US" altLang="zh-CN" dirty="0"/>
              <a:t>8000</a:t>
            </a:r>
            <a:r>
              <a:rPr lang="zh-CN" altLang="en-US" dirty="0"/>
              <a:t>以上，最浅绿色资源总量较少，在</a:t>
            </a:r>
            <a:r>
              <a:rPr lang="en-US" altLang="zh-CN" dirty="0"/>
              <a:t>4000</a:t>
            </a:r>
            <a:r>
              <a:rPr lang="zh-CN" altLang="en-US" dirty="0"/>
              <a:t>册以下，从图中可见我们收录的地方志在全国各省市均有分布，其中华东南地区量较多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然而，我通过统计现有发表的地方志论文中发现，目前地方志使用人群主要为“志办工作者”和“高校研究者”，所以目前地方志产品还属于一个市场空白，许多新的客户等待大家去开辟。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2018/4/24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GI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GI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GIF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6" Type="http://schemas.openxmlformats.org/officeDocument/2006/relationships/slide" Target="slide15.xml"/><Relationship Id="rId5" Type="http://schemas.openxmlformats.org/officeDocument/2006/relationships/image" Target="../media/image29.png"/><Relationship Id="rId10" Type="http://schemas.openxmlformats.org/officeDocument/2006/relationships/image" Target="../media/image11.GIF"/><Relationship Id="rId4" Type="http://schemas.openxmlformats.org/officeDocument/2006/relationships/slide" Target="slide21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2.png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GI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slide" Target="slide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1.GIF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1.GIF"/><Relationship Id="rId5" Type="http://schemas.openxmlformats.org/officeDocument/2006/relationships/image" Target="../media/image41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GIF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9" name="_14"/>
          <p:cNvSpPr txBox="1">
            <a:spLocks noChangeArrowheads="1"/>
          </p:cNvSpPr>
          <p:nvPr/>
        </p:nvSpPr>
        <p:spPr bwMode="auto">
          <a:xfrm>
            <a:off x="5097524" y="554805"/>
            <a:ext cx="2070294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600" spc="600" dirty="0">
                <a:solidFill>
                  <a:schemeClr val="tx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方</a:t>
            </a:r>
            <a:endParaRPr lang="zh-CN" sz="11600" spc="600" dirty="0">
              <a:solidFill>
                <a:schemeClr val="tx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40" name="_14"/>
          <p:cNvSpPr txBox="1">
            <a:spLocks noChangeArrowheads="1"/>
          </p:cNvSpPr>
          <p:nvPr/>
        </p:nvSpPr>
        <p:spPr bwMode="auto">
          <a:xfrm>
            <a:off x="6054042" y="1379879"/>
            <a:ext cx="2070294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500" spc="600" dirty="0">
                <a:solidFill>
                  <a:schemeClr val="tx2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志</a:t>
            </a:r>
            <a:endParaRPr lang="zh-CN" sz="11500" spc="600" dirty="0">
              <a:solidFill>
                <a:schemeClr val="tx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50" y="530540"/>
            <a:ext cx="720107" cy="855311"/>
          </a:xfrm>
          <a:prstGeom prst="rect">
            <a:avLst/>
          </a:prstGeom>
        </p:spPr>
      </p:pic>
      <p:cxnSp>
        <p:nvCxnSpPr>
          <p:cNvPr id="43" name="直接连接符 42"/>
          <p:cNvCxnSpPr/>
          <p:nvPr/>
        </p:nvCxnSpPr>
        <p:spPr>
          <a:xfrm>
            <a:off x="6341475" y="2737764"/>
            <a:ext cx="0" cy="3004211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_14"/>
          <p:cNvSpPr txBox="1">
            <a:spLocks noChangeArrowheads="1"/>
          </p:cNvSpPr>
          <p:nvPr/>
        </p:nvSpPr>
        <p:spPr bwMode="auto">
          <a:xfrm>
            <a:off x="6220961" y="3323630"/>
            <a:ext cx="895832" cy="266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万方地方志服务系统</a:t>
            </a:r>
            <a:endParaRPr lang="zh-CN" sz="20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_14"/>
          <p:cNvSpPr txBox="1">
            <a:spLocks noChangeArrowheads="1"/>
          </p:cNvSpPr>
          <p:nvPr/>
        </p:nvSpPr>
        <p:spPr bwMode="auto">
          <a:xfrm>
            <a:off x="7007493" y="4443436"/>
            <a:ext cx="459627" cy="141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主讲人</a:t>
            </a:r>
            <a:r>
              <a:rPr lang="zh-CN" altLang="en-US" sz="14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：刘丹</a:t>
            </a:r>
            <a:endParaRPr lang="zh-CN" sz="1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_14"/>
          <p:cNvSpPr txBox="1">
            <a:spLocks noChangeArrowheads="1"/>
          </p:cNvSpPr>
          <p:nvPr/>
        </p:nvSpPr>
        <p:spPr bwMode="auto">
          <a:xfrm>
            <a:off x="5260267" y="3251530"/>
            <a:ext cx="960693" cy="338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spc="3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唯有读志</a:t>
            </a:r>
            <a:endParaRPr lang="en-US" altLang="zh-CN" sz="3200" spc="300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3200" spc="3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200" spc="3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方知中国</a:t>
            </a:r>
            <a:endParaRPr lang="zh-CN" sz="3200" spc="300" dirty="0">
              <a:solidFill>
                <a:schemeClr val="tx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307" y="5248643"/>
            <a:ext cx="556168" cy="6051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63" y="-16470"/>
            <a:ext cx="1609950" cy="60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/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223468"/>
              <a:ext cx="12190413" cy="938582"/>
              <a:chOff x="0" y="223468"/>
              <a:chExt cx="12190413" cy="938582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467544" y="223468"/>
                <a:ext cx="3258335" cy="750545"/>
                <a:chOff x="1140144" y="278804"/>
                <a:chExt cx="3258335" cy="750545"/>
              </a:xfrm>
            </p:grpSpPr>
            <p:sp>
              <p:nvSpPr>
                <p:cNvPr id="1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6" y="278804"/>
                  <a:ext cx="3255323" cy="492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资源分布</a:t>
                  </a:r>
                </a:p>
              </p:txBody>
            </p:sp>
            <p:sp>
              <p:nvSpPr>
                <p:cNvPr id="1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0144" y="844683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STORAGE STATUS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9" name="直接连接符 8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12" name="图片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78" y="1284643"/>
            <a:ext cx="7440254" cy="541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533"/>
              <a:ext cx="12190413" cy="938517"/>
              <a:chOff x="0" y="223533"/>
              <a:chExt cx="12190413" cy="9385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470555" y="223533"/>
                <a:ext cx="3255324" cy="750013"/>
                <a:chOff x="1143155" y="278869"/>
                <a:chExt cx="3255324" cy="7500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6" y="278869"/>
                  <a:ext cx="3255323" cy="491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zh-CN" altLang="en-US" sz="3200" dirty="0">
                      <a:solidFill>
                        <a:srgbClr val="44546A">
                          <a:lumMod val="50000"/>
                        </a:srgb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面向客户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UTILIZATION STATUS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41" y="1"/>
            <a:ext cx="1475572" cy="68744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6003" y="1566101"/>
            <a:ext cx="2330111" cy="2468971"/>
            <a:chOff x="826003" y="1566101"/>
            <a:chExt cx="2330111" cy="2468971"/>
          </a:xfrm>
        </p:grpSpPr>
        <p:sp>
          <p:nvSpPr>
            <p:cNvPr id="53" name="文本框 37"/>
            <p:cNvSpPr txBox="1"/>
            <p:nvPr/>
          </p:nvSpPr>
          <p:spPr>
            <a:xfrm>
              <a:off x="1168175" y="3204075"/>
              <a:ext cx="1367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方志办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方志馆</a:t>
              </a:r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03" y="1566101"/>
              <a:ext cx="2330111" cy="159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3657600" y="1566101"/>
            <a:ext cx="2425148" cy="2468971"/>
            <a:chOff x="3657600" y="1566101"/>
            <a:chExt cx="2425148" cy="2468971"/>
          </a:xfrm>
        </p:grpSpPr>
        <p:sp>
          <p:nvSpPr>
            <p:cNvPr id="54" name="文本框 37"/>
            <p:cNvSpPr txBox="1"/>
            <p:nvPr/>
          </p:nvSpPr>
          <p:spPr>
            <a:xfrm>
              <a:off x="4158421" y="3204075"/>
              <a:ext cx="1367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公共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图书馆</a:t>
              </a: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" r="5352"/>
            <a:stretch>
              <a:fillRect/>
            </a:stretch>
          </p:blipFill>
          <p:spPr bwMode="auto">
            <a:xfrm>
              <a:off x="3657600" y="1566101"/>
              <a:ext cx="2425148" cy="159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6556218" y="1566101"/>
            <a:ext cx="2162839" cy="2218906"/>
            <a:chOff x="6556218" y="1566101"/>
            <a:chExt cx="2162839" cy="2218906"/>
          </a:xfrm>
        </p:grpSpPr>
        <p:sp>
          <p:nvSpPr>
            <p:cNvPr id="55" name="文本框 37"/>
            <p:cNvSpPr txBox="1"/>
            <p:nvPr/>
          </p:nvSpPr>
          <p:spPr>
            <a:xfrm>
              <a:off x="6966274" y="3323342"/>
              <a:ext cx="1367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高校</a:t>
              </a: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218" y="1566101"/>
              <a:ext cx="2162839" cy="159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9176433" y="1566101"/>
            <a:ext cx="2209800" cy="2467830"/>
            <a:chOff x="9176433" y="1566101"/>
            <a:chExt cx="2209800" cy="2467830"/>
          </a:xfrm>
        </p:grpSpPr>
        <p:sp>
          <p:nvSpPr>
            <p:cNvPr id="56" name="文本框 37"/>
            <p:cNvSpPr txBox="1"/>
            <p:nvPr/>
          </p:nvSpPr>
          <p:spPr>
            <a:xfrm>
              <a:off x="9444212" y="3202934"/>
              <a:ext cx="16742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政府机构、科研院所</a:t>
              </a:r>
            </a:p>
          </p:txBody>
        </p:sp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6433" y="1566101"/>
              <a:ext cx="2209800" cy="159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3657600" y="4082902"/>
            <a:ext cx="2425148" cy="2099639"/>
            <a:chOff x="3657600" y="4082902"/>
            <a:chExt cx="2425148" cy="2099639"/>
          </a:xfrm>
        </p:grpSpPr>
        <p:sp>
          <p:nvSpPr>
            <p:cNvPr id="62" name="文本框 37"/>
            <p:cNvSpPr txBox="1"/>
            <p:nvPr/>
          </p:nvSpPr>
          <p:spPr>
            <a:xfrm>
              <a:off x="4088361" y="5720876"/>
              <a:ext cx="1508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企业单位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57600" y="4082902"/>
              <a:ext cx="2425148" cy="15901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533"/>
              <a:ext cx="12190413" cy="938517"/>
              <a:chOff x="0" y="223533"/>
              <a:chExt cx="12190413" cy="9385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470555" y="223533"/>
                <a:ext cx="3255324" cy="750013"/>
                <a:chOff x="1143155" y="278869"/>
                <a:chExt cx="3255324" cy="7500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6" y="278869"/>
                  <a:ext cx="3255323" cy="491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使用现状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UTILIZATION STATUS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15" y="1191260"/>
            <a:ext cx="11412855" cy="4709160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989330" y="4634230"/>
            <a:ext cx="10895330" cy="13106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443595" y="1543685"/>
            <a:ext cx="2788285" cy="624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高校研究者</a:t>
            </a:r>
          </a:p>
        </p:txBody>
      </p:sp>
      <p:sp>
        <p:nvSpPr>
          <p:cNvPr id="13" name="矩形 12"/>
          <p:cNvSpPr/>
          <p:nvPr/>
        </p:nvSpPr>
        <p:spPr>
          <a:xfrm>
            <a:off x="8443595" y="2595245"/>
            <a:ext cx="2788285" cy="6248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/>
              <a:t>志办工作者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94552"/>
            <a:ext cx="12190413" cy="1067498"/>
            <a:chOff x="0" y="94552"/>
            <a:chExt cx="12190413" cy="1067498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94552"/>
              <a:ext cx="12190413" cy="1067498"/>
              <a:chOff x="0" y="94552"/>
              <a:chExt cx="12190413" cy="1067498"/>
            </a:xfrm>
          </p:grpSpPr>
          <p:sp>
            <p:nvSpPr>
              <p:cNvPr id="4" name="TextBox 8"/>
              <p:cNvSpPr txBox="1">
                <a:spLocks noChangeArrowheads="1"/>
              </p:cNvSpPr>
              <p:nvPr/>
            </p:nvSpPr>
            <p:spPr bwMode="auto">
              <a:xfrm>
                <a:off x="4114955" y="94552"/>
                <a:ext cx="3966210" cy="98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/>
              <a:p>
                <a:pPr algn="ctr" eaLnBrk="1" hangingPunct="1"/>
                <a:r>
                  <a: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叶根友行书繁" panose="02010601030101010101" pitchFamily="2" charset="-122"/>
                    <a:ea typeface="叶根友行书繁" panose="02010601030101010101" pitchFamily="2" charset="-122"/>
                    <a:sym typeface="Arial" panose="020B0604020202020204" pitchFamily="34" charset="0"/>
                  </a:rPr>
                  <a:t>万方地方志服务系统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12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" y="1339215"/>
            <a:ext cx="10407650" cy="49822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533"/>
              <a:ext cx="12190413" cy="938517"/>
              <a:chOff x="0" y="223533"/>
              <a:chExt cx="12190413" cy="9385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470555" y="223533"/>
                <a:ext cx="3255324" cy="750013"/>
                <a:chOff x="1143155" y="278869"/>
                <a:chExt cx="3255324" cy="7500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6" y="278869"/>
                  <a:ext cx="3255323" cy="491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产品优势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PRODUCT ADVANTAGE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9350375" y="1978025"/>
            <a:ext cx="1903095" cy="3216275"/>
            <a:chOff x="10419" y="3109"/>
            <a:chExt cx="2997" cy="5065"/>
          </a:xfrm>
        </p:grpSpPr>
        <p:sp>
          <p:nvSpPr>
            <p:cNvPr id="12" name="Rectángulo redondeado 40">
              <a:hlinkClick r:id="rId4" action="ppaction://hlinksldjump"/>
            </p:cNvPr>
            <p:cNvSpPr/>
            <p:nvPr/>
          </p:nvSpPr>
          <p:spPr>
            <a:xfrm>
              <a:off x="10630" y="3109"/>
              <a:ext cx="2557" cy="255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4"/>
            <p:cNvSpPr/>
            <p:nvPr/>
          </p:nvSpPr>
          <p:spPr>
            <a:xfrm>
              <a:off x="10419" y="6066"/>
              <a:ext cx="2997" cy="2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碎片化的数据加工，给高效的知识获取提供基础</a:t>
              </a:r>
              <a:r>
                <a:rPr lang="es-E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</a:p>
          </p:txBody>
        </p:sp>
        <p:sp>
          <p:nvSpPr>
            <p:cNvPr id="25" name="CuadroTexto 32"/>
            <p:cNvSpPr txBox="1"/>
            <p:nvPr/>
          </p:nvSpPr>
          <p:spPr>
            <a:xfrm>
              <a:off x="10855" y="4246"/>
              <a:ext cx="212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s-ES" sz="2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效率提高</a:t>
              </a:r>
            </a:p>
          </p:txBody>
        </p:sp>
        <p:sp>
          <p:nvSpPr>
            <p:cNvPr id="29" name="Rectángulo redondeado 44"/>
            <p:cNvSpPr/>
            <p:nvPr/>
          </p:nvSpPr>
          <p:spPr>
            <a:xfrm>
              <a:off x="10796" y="3227"/>
              <a:ext cx="2219" cy="231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Freeform 11"/>
            <p:cNvSpPr>
              <a:spLocks noEditPoints="1"/>
            </p:cNvSpPr>
            <p:nvPr/>
          </p:nvSpPr>
          <p:spPr bwMode="auto">
            <a:xfrm>
              <a:off x="11634" y="3553"/>
              <a:ext cx="520" cy="508"/>
            </a:xfrm>
            <a:custGeom>
              <a:avLst/>
              <a:gdLst>
                <a:gd name="T0" fmla="*/ 90 w 94"/>
                <a:gd name="T1" fmla="*/ 55 h 92"/>
                <a:gd name="T2" fmla="*/ 90 w 94"/>
                <a:gd name="T3" fmla="*/ 85 h 92"/>
                <a:gd name="T4" fmla="*/ 53 w 94"/>
                <a:gd name="T5" fmla="*/ 89 h 92"/>
                <a:gd name="T6" fmla="*/ 54 w 94"/>
                <a:gd name="T7" fmla="*/ 59 h 92"/>
                <a:gd name="T8" fmla="*/ 46 w 94"/>
                <a:gd name="T9" fmla="*/ 0 h 92"/>
                <a:gd name="T10" fmla="*/ 0 w 94"/>
                <a:gd name="T11" fmla="*/ 46 h 92"/>
                <a:gd name="T12" fmla="*/ 46 w 94"/>
                <a:gd name="T13" fmla="*/ 92 h 92"/>
                <a:gd name="T14" fmla="*/ 45 w 94"/>
                <a:gd name="T15" fmla="*/ 84 h 92"/>
                <a:gd name="T16" fmla="*/ 20 w 94"/>
                <a:gd name="T17" fmla="*/ 72 h 92"/>
                <a:gd name="T18" fmla="*/ 20 w 94"/>
                <a:gd name="T19" fmla="*/ 20 h 92"/>
                <a:gd name="T20" fmla="*/ 72 w 94"/>
                <a:gd name="T21" fmla="*/ 20 h 92"/>
                <a:gd name="T22" fmla="*/ 83 w 94"/>
                <a:gd name="T23" fmla="*/ 50 h 92"/>
                <a:gd name="T24" fmla="*/ 92 w 94"/>
                <a:gd name="T25" fmla="*/ 50 h 92"/>
                <a:gd name="T26" fmla="*/ 79 w 94"/>
                <a:gd name="T27" fmla="*/ 13 h 92"/>
                <a:gd name="T28" fmla="*/ 47 w 94"/>
                <a:gd name="T29" fmla="*/ 41 h 92"/>
                <a:gd name="T30" fmla="*/ 31 w 94"/>
                <a:gd name="T31" fmla="*/ 19 h 92"/>
                <a:gd name="T32" fmla="*/ 41 w 94"/>
                <a:gd name="T33" fmla="*/ 44 h 92"/>
                <a:gd name="T34" fmla="*/ 47 w 94"/>
                <a:gd name="T35" fmla="*/ 55 h 92"/>
                <a:gd name="T36" fmla="*/ 54 w 94"/>
                <a:gd name="T37" fmla="*/ 47 h 92"/>
                <a:gd name="T38" fmla="*/ 62 w 94"/>
                <a:gd name="T39" fmla="*/ 30 h 92"/>
                <a:gd name="T40" fmla="*/ 47 w 94"/>
                <a:gd name="T41" fmla="*/ 41 h 92"/>
                <a:gd name="T42" fmla="*/ 88 w 94"/>
                <a:gd name="T43" fmla="*/ 75 h 92"/>
                <a:gd name="T44" fmla="*/ 87 w 94"/>
                <a:gd name="T45" fmla="*/ 74 h 92"/>
                <a:gd name="T46" fmla="*/ 86 w 94"/>
                <a:gd name="T47" fmla="*/ 71 h 92"/>
                <a:gd name="T48" fmla="*/ 81 w 94"/>
                <a:gd name="T49" fmla="*/ 83 h 92"/>
                <a:gd name="T50" fmla="*/ 85 w 94"/>
                <a:gd name="T51" fmla="*/ 76 h 92"/>
                <a:gd name="T52" fmla="*/ 86 w 94"/>
                <a:gd name="T53" fmla="*/ 76 h 92"/>
                <a:gd name="T54" fmla="*/ 87 w 94"/>
                <a:gd name="T55" fmla="*/ 83 h 92"/>
                <a:gd name="T56" fmla="*/ 66 w 94"/>
                <a:gd name="T57" fmla="*/ 80 h 92"/>
                <a:gd name="T58" fmla="*/ 67 w 94"/>
                <a:gd name="T59" fmla="*/ 69 h 92"/>
                <a:gd name="T60" fmla="*/ 68 w 94"/>
                <a:gd name="T61" fmla="*/ 61 h 92"/>
                <a:gd name="T62" fmla="*/ 57 w 94"/>
                <a:gd name="T63" fmla="*/ 64 h 92"/>
                <a:gd name="T64" fmla="*/ 61 w 94"/>
                <a:gd name="T65" fmla="*/ 68 h 92"/>
                <a:gd name="T66" fmla="*/ 63 w 94"/>
                <a:gd name="T67" fmla="*/ 63 h 92"/>
                <a:gd name="T68" fmla="*/ 62 w 94"/>
                <a:gd name="T69" fmla="*/ 69 h 92"/>
                <a:gd name="T70" fmla="*/ 54 w 94"/>
                <a:gd name="T71" fmla="*/ 83 h 92"/>
                <a:gd name="T72" fmla="*/ 81 w 94"/>
                <a:gd name="T73" fmla="*/ 80 h 92"/>
                <a:gd name="T74" fmla="*/ 79 w 94"/>
                <a:gd name="T75" fmla="*/ 76 h 92"/>
                <a:gd name="T76" fmla="*/ 75 w 94"/>
                <a:gd name="T77" fmla="*/ 60 h 92"/>
                <a:gd name="T78" fmla="*/ 66 w 94"/>
                <a:gd name="T79" fmla="*/ 80 h 92"/>
                <a:gd name="T80" fmla="*/ 73 w 94"/>
                <a:gd name="T81" fmla="*/ 83 h 92"/>
                <a:gd name="T82" fmla="*/ 78 w 94"/>
                <a:gd name="T83" fmla="*/ 80 h 92"/>
                <a:gd name="T84" fmla="*/ 74 w 94"/>
                <a:gd name="T85" fmla="*/ 76 h 92"/>
                <a:gd name="T86" fmla="*/ 72 w 94"/>
                <a:gd name="T87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92">
                  <a:moveTo>
                    <a:pt x="58" y="55"/>
                  </a:moveTo>
                  <a:cubicBezTo>
                    <a:pt x="90" y="55"/>
                    <a:pt x="90" y="55"/>
                    <a:pt x="90" y="55"/>
                  </a:cubicBezTo>
                  <a:cubicBezTo>
                    <a:pt x="92" y="55"/>
                    <a:pt x="94" y="56"/>
                    <a:pt x="93" y="59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9" y="87"/>
                    <a:pt x="87" y="89"/>
                    <a:pt x="85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9"/>
                    <a:pt x="49" y="87"/>
                    <a:pt x="50" y="8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4" y="56"/>
                    <a:pt x="56" y="55"/>
                    <a:pt x="58" y="55"/>
                  </a:cubicBezTo>
                  <a:close/>
                  <a:moveTo>
                    <a:pt x="46" y="0"/>
                  </a:moveTo>
                  <a:cubicBezTo>
                    <a:pt x="34" y="0"/>
                    <a:pt x="22" y="5"/>
                    <a:pt x="14" y="13"/>
                  </a:cubicBezTo>
                  <a:cubicBezTo>
                    <a:pt x="6" y="22"/>
                    <a:pt x="0" y="33"/>
                    <a:pt x="0" y="46"/>
                  </a:cubicBezTo>
                  <a:cubicBezTo>
                    <a:pt x="0" y="58"/>
                    <a:pt x="6" y="70"/>
                    <a:pt x="14" y="78"/>
                  </a:cubicBezTo>
                  <a:cubicBezTo>
                    <a:pt x="22" y="86"/>
                    <a:pt x="34" y="92"/>
                    <a:pt x="46" y="92"/>
                  </a:cubicBezTo>
                  <a:cubicBezTo>
                    <a:pt x="47" y="92"/>
                    <a:pt x="47" y="92"/>
                    <a:pt x="48" y="91"/>
                  </a:cubicBezTo>
                  <a:cubicBezTo>
                    <a:pt x="46" y="90"/>
                    <a:pt x="45" y="87"/>
                    <a:pt x="45" y="84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36" y="82"/>
                    <a:pt x="27" y="78"/>
                    <a:pt x="20" y="72"/>
                  </a:cubicBezTo>
                  <a:cubicBezTo>
                    <a:pt x="14" y="65"/>
                    <a:pt x="10" y="56"/>
                    <a:pt x="10" y="46"/>
                  </a:cubicBezTo>
                  <a:cubicBezTo>
                    <a:pt x="10" y="36"/>
                    <a:pt x="14" y="26"/>
                    <a:pt x="20" y="20"/>
                  </a:cubicBezTo>
                  <a:cubicBezTo>
                    <a:pt x="27" y="13"/>
                    <a:pt x="36" y="9"/>
                    <a:pt x="46" y="9"/>
                  </a:cubicBezTo>
                  <a:cubicBezTo>
                    <a:pt x="56" y="9"/>
                    <a:pt x="66" y="13"/>
                    <a:pt x="72" y="20"/>
                  </a:cubicBezTo>
                  <a:cubicBezTo>
                    <a:pt x="79" y="26"/>
                    <a:pt x="83" y="36"/>
                    <a:pt x="83" y="46"/>
                  </a:cubicBezTo>
                  <a:cubicBezTo>
                    <a:pt x="83" y="47"/>
                    <a:pt x="83" y="49"/>
                    <a:pt x="83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1" y="50"/>
                    <a:pt x="92" y="50"/>
                  </a:cubicBezTo>
                  <a:cubicBezTo>
                    <a:pt x="92" y="49"/>
                    <a:pt x="92" y="47"/>
                    <a:pt x="92" y="46"/>
                  </a:cubicBezTo>
                  <a:cubicBezTo>
                    <a:pt x="92" y="33"/>
                    <a:pt x="87" y="22"/>
                    <a:pt x="79" y="13"/>
                  </a:cubicBezTo>
                  <a:cubicBezTo>
                    <a:pt x="70" y="5"/>
                    <a:pt x="59" y="0"/>
                    <a:pt x="46" y="0"/>
                  </a:cubicBezTo>
                  <a:close/>
                  <a:moveTo>
                    <a:pt x="47" y="41"/>
                  </a:moveTo>
                  <a:cubicBezTo>
                    <a:pt x="46" y="41"/>
                    <a:pt x="45" y="41"/>
                    <a:pt x="45" y="41"/>
                  </a:cubicBezTo>
                  <a:cubicBezTo>
                    <a:pt x="41" y="34"/>
                    <a:pt x="36" y="26"/>
                    <a:pt x="31" y="19"/>
                  </a:cubicBezTo>
                  <a:cubicBezTo>
                    <a:pt x="30" y="20"/>
                    <a:pt x="29" y="21"/>
                    <a:pt x="27" y="21"/>
                  </a:cubicBezTo>
                  <a:cubicBezTo>
                    <a:pt x="31" y="30"/>
                    <a:pt x="36" y="37"/>
                    <a:pt x="41" y="44"/>
                  </a:cubicBezTo>
                  <a:cubicBezTo>
                    <a:pt x="40" y="45"/>
                    <a:pt x="40" y="47"/>
                    <a:pt x="40" y="48"/>
                  </a:cubicBezTo>
                  <a:cubicBezTo>
                    <a:pt x="40" y="52"/>
                    <a:pt x="43" y="55"/>
                    <a:pt x="47" y="55"/>
                  </a:cubicBezTo>
                  <a:cubicBezTo>
                    <a:pt x="51" y="55"/>
                    <a:pt x="54" y="52"/>
                    <a:pt x="54" y="48"/>
                  </a:cubicBezTo>
                  <a:cubicBezTo>
                    <a:pt x="54" y="48"/>
                    <a:pt x="54" y="47"/>
                    <a:pt x="54" y="47"/>
                  </a:cubicBezTo>
                  <a:cubicBezTo>
                    <a:pt x="58" y="43"/>
                    <a:pt x="62" y="39"/>
                    <a:pt x="65" y="33"/>
                  </a:cubicBezTo>
                  <a:cubicBezTo>
                    <a:pt x="64" y="32"/>
                    <a:pt x="63" y="31"/>
                    <a:pt x="62" y="30"/>
                  </a:cubicBezTo>
                  <a:cubicBezTo>
                    <a:pt x="57" y="34"/>
                    <a:pt x="53" y="38"/>
                    <a:pt x="50" y="42"/>
                  </a:cubicBezTo>
                  <a:cubicBezTo>
                    <a:pt x="49" y="41"/>
                    <a:pt x="48" y="41"/>
                    <a:pt x="47" y="41"/>
                  </a:cubicBezTo>
                  <a:close/>
                  <a:moveTo>
                    <a:pt x="87" y="83"/>
                  </a:moveTo>
                  <a:cubicBezTo>
                    <a:pt x="88" y="75"/>
                    <a:pt x="88" y="75"/>
                    <a:pt x="88" y="75"/>
                  </a:cubicBezTo>
                  <a:cubicBezTo>
                    <a:pt x="88" y="75"/>
                    <a:pt x="88" y="74"/>
                    <a:pt x="88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5" y="74"/>
                    <a:pt x="85" y="74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6" y="75"/>
                    <a:pt x="86" y="76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3"/>
                    <a:pt x="87" y="83"/>
                    <a:pt x="87" y="83"/>
                  </a:cubicBezTo>
                  <a:close/>
                  <a:moveTo>
                    <a:pt x="65" y="83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8" y="68"/>
                    <a:pt x="68" y="67"/>
                    <a:pt x="68" y="66"/>
                  </a:cubicBezTo>
                  <a:cubicBezTo>
                    <a:pt x="69" y="64"/>
                    <a:pt x="69" y="62"/>
                    <a:pt x="68" y="61"/>
                  </a:cubicBezTo>
                  <a:cubicBezTo>
                    <a:pt x="67" y="60"/>
                    <a:pt x="66" y="59"/>
                    <a:pt x="64" y="59"/>
                  </a:cubicBezTo>
                  <a:cubicBezTo>
                    <a:pt x="60" y="59"/>
                    <a:pt x="58" y="61"/>
                    <a:pt x="57" y="64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3"/>
                    <a:pt x="62" y="63"/>
                    <a:pt x="63" y="63"/>
                  </a:cubicBezTo>
                  <a:cubicBezTo>
                    <a:pt x="64" y="63"/>
                    <a:pt x="64" y="64"/>
                    <a:pt x="64" y="65"/>
                  </a:cubicBezTo>
                  <a:cubicBezTo>
                    <a:pt x="63" y="67"/>
                    <a:pt x="63" y="68"/>
                    <a:pt x="62" y="69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65" y="83"/>
                    <a:pt x="65" y="83"/>
                    <a:pt x="65" y="83"/>
                  </a:cubicBezTo>
                  <a:close/>
                  <a:moveTo>
                    <a:pt x="81" y="80"/>
                  </a:moveTo>
                  <a:cubicBezTo>
                    <a:pt x="81" y="76"/>
                    <a:pt x="81" y="76"/>
                    <a:pt x="81" y="76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81" y="80"/>
                    <a:pt x="81" y="80"/>
                    <a:pt x="81" y="80"/>
                  </a:cubicBezTo>
                  <a:close/>
                  <a:moveTo>
                    <a:pt x="74" y="76"/>
                  </a:moveTo>
                  <a:cubicBezTo>
                    <a:pt x="75" y="67"/>
                    <a:pt x="75" y="67"/>
                    <a:pt x="75" y="67"/>
                  </a:cubicBezTo>
                  <a:cubicBezTo>
                    <a:pt x="72" y="76"/>
                    <a:pt x="72" y="76"/>
                    <a:pt x="72" y="76"/>
                  </a:cubicBezTo>
                  <a:lnTo>
                    <a:pt x="74" y="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12165" y="1976120"/>
            <a:ext cx="2143760" cy="2800350"/>
            <a:chOff x="1279" y="3112"/>
            <a:chExt cx="3376" cy="4410"/>
          </a:xfrm>
        </p:grpSpPr>
        <p:sp>
          <p:nvSpPr>
            <p:cNvPr id="14" name="Rectángulo redondeado 38"/>
            <p:cNvSpPr/>
            <p:nvPr/>
          </p:nvSpPr>
          <p:spPr>
            <a:xfrm>
              <a:off x="1746" y="3112"/>
              <a:ext cx="2557" cy="2557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22"/>
            <p:cNvSpPr/>
            <p:nvPr/>
          </p:nvSpPr>
          <p:spPr>
            <a:xfrm>
              <a:off x="1279" y="6068"/>
              <a:ext cx="3377" cy="1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s-E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全面系统整合新方志、旧方志资源</a:t>
              </a:r>
            </a:p>
          </p:txBody>
        </p:sp>
        <p:sp>
          <p:nvSpPr>
            <p:cNvPr id="23" name="CuadroTexto 30"/>
            <p:cNvSpPr txBox="1"/>
            <p:nvPr/>
          </p:nvSpPr>
          <p:spPr>
            <a:xfrm>
              <a:off x="1963" y="4248"/>
              <a:ext cx="217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s-ES" sz="2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资源完整</a:t>
              </a:r>
            </a:p>
          </p:txBody>
        </p:sp>
        <p:sp>
          <p:nvSpPr>
            <p:cNvPr id="27" name="Rectángulo redondeado 42"/>
            <p:cNvSpPr/>
            <p:nvPr/>
          </p:nvSpPr>
          <p:spPr>
            <a:xfrm>
              <a:off x="1920" y="3230"/>
              <a:ext cx="2219" cy="231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" y="3518"/>
              <a:ext cx="641" cy="486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736975" y="1974614"/>
            <a:ext cx="2040255" cy="3215876"/>
            <a:chOff x="6036" y="3110"/>
            <a:chExt cx="3213" cy="5064"/>
          </a:xfrm>
        </p:grpSpPr>
        <p:sp>
          <p:nvSpPr>
            <p:cNvPr id="13" name="Rectángulo redondeado 39">
              <a:hlinkClick r:id="rId6" action="ppaction://hlinksldjump"/>
            </p:cNvPr>
            <p:cNvSpPr/>
            <p:nvPr/>
          </p:nvSpPr>
          <p:spPr>
            <a:xfrm>
              <a:off x="6256" y="3110"/>
              <a:ext cx="2557" cy="2557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23"/>
            <p:cNvSpPr/>
            <p:nvPr/>
          </p:nvSpPr>
          <p:spPr>
            <a:xfrm>
              <a:off x="6036" y="6067"/>
              <a:ext cx="3213" cy="2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GIS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技术提供多角度检索、导航、聚类</a:t>
              </a:r>
              <a:r>
                <a:rPr lang="es-E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 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等功能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CuadroTexto 31"/>
            <p:cNvSpPr txBox="1"/>
            <p:nvPr/>
          </p:nvSpPr>
          <p:spPr>
            <a:xfrm>
              <a:off x="6472" y="4246"/>
              <a:ext cx="212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s-ES" sz="2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功能全面</a:t>
              </a:r>
            </a:p>
          </p:txBody>
        </p:sp>
        <p:sp>
          <p:nvSpPr>
            <p:cNvPr id="28" name="Rectángulo redondeado 43"/>
            <p:cNvSpPr/>
            <p:nvPr/>
          </p:nvSpPr>
          <p:spPr>
            <a:xfrm>
              <a:off x="6425" y="3230"/>
              <a:ext cx="2219" cy="2314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" y="3482"/>
              <a:ext cx="641" cy="641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6420485" y="1976120"/>
            <a:ext cx="2148840" cy="3218180"/>
            <a:chOff x="14575" y="3104"/>
            <a:chExt cx="3384" cy="5068"/>
          </a:xfrm>
        </p:grpSpPr>
        <p:sp>
          <p:nvSpPr>
            <p:cNvPr id="11" name="Rectángulo redondeado 41">
              <a:hlinkClick r:id="rId8" action="ppaction://hlinksldjump"/>
            </p:cNvPr>
            <p:cNvSpPr/>
            <p:nvPr/>
          </p:nvSpPr>
          <p:spPr>
            <a:xfrm>
              <a:off x="14989" y="3104"/>
              <a:ext cx="2557" cy="2557"/>
            </a:xfrm>
            <a:prstGeom prst="roundRect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5"/>
            <p:cNvSpPr/>
            <p:nvPr/>
          </p:nvSpPr>
          <p:spPr>
            <a:xfrm>
              <a:off x="14575" y="6064"/>
              <a:ext cx="3384" cy="2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资源推荐、聚类、文内检索等功能给数据挖掘提供基础</a:t>
              </a:r>
              <a:endPara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CuadroTexto 33"/>
            <p:cNvSpPr txBox="1"/>
            <p:nvPr/>
          </p:nvSpPr>
          <p:spPr>
            <a:xfrm>
              <a:off x="15205" y="4244"/>
              <a:ext cx="212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s-ES" sz="2000" b="1" dirty="0">
                  <a:solidFill>
                    <a:schemeClr val="bg1"/>
                  </a:solidFill>
                  <a:latin typeface="Raleway" panose="020B0003030101060003" pitchFamily="34" charset="0"/>
                </a:rPr>
                <a:t>深度挖掘</a:t>
              </a:r>
            </a:p>
          </p:txBody>
        </p:sp>
        <p:sp>
          <p:nvSpPr>
            <p:cNvPr id="30" name="Rectángulo redondeado 45"/>
            <p:cNvSpPr/>
            <p:nvPr/>
          </p:nvSpPr>
          <p:spPr>
            <a:xfrm>
              <a:off x="15162" y="3227"/>
              <a:ext cx="2219" cy="231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8" y="3443"/>
              <a:ext cx="739" cy="739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933"/>
              <a:ext cx="12190413" cy="938117"/>
              <a:chOff x="0" y="223933"/>
              <a:chExt cx="12190413" cy="9381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114955" y="223933"/>
                <a:ext cx="3966210" cy="749613"/>
                <a:chOff x="787555" y="279269"/>
                <a:chExt cx="3966210" cy="7496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87555" y="279269"/>
                  <a:ext cx="3966210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地图导航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MAP NAVIGATION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12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  <p:sp>
        <p:nvSpPr>
          <p:cNvPr id="13" name="TextBox 9"/>
          <p:cNvSpPr txBox="1"/>
          <p:nvPr/>
        </p:nvSpPr>
        <p:spPr>
          <a:xfrm>
            <a:off x="0" y="1827812"/>
            <a:ext cx="1879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• </a:t>
            </a:r>
            <a:r>
              <a:rPr lang="zh-CN" altLang="en-US" sz="1600" b="1" dirty="0"/>
              <a:t>自动定位所在地级市；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• </a:t>
            </a:r>
            <a:r>
              <a:rPr lang="zh-CN" altLang="en-US" sz="1600" b="1" dirty="0"/>
              <a:t>地图显示各区县新旧方志分布；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en-US" altLang="zh-CN" sz="1600" b="1" dirty="0"/>
              <a:t>• </a:t>
            </a:r>
            <a:r>
              <a:rPr lang="zh-CN" altLang="en-US" sz="1600" b="1" dirty="0"/>
              <a:t>单独查看地区新旧方志。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763" y="1350555"/>
            <a:ext cx="9864436" cy="53363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682836" y="1827812"/>
            <a:ext cx="734291" cy="319643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76255" y="1827812"/>
            <a:ext cx="634818" cy="80455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933"/>
              <a:ext cx="12190413" cy="938117"/>
              <a:chOff x="0" y="223933"/>
              <a:chExt cx="12190413" cy="9381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114955" y="223933"/>
                <a:ext cx="3966210" cy="749613"/>
                <a:chOff x="787555" y="279269"/>
                <a:chExt cx="3966210" cy="7496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87555" y="279269"/>
                  <a:ext cx="3966210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/>
                  <a:r>
                    <a:rPr lang="zh-CN" altLang="en-US" sz="3200" dirty="0">
                      <a:solidFill>
                        <a:srgbClr val="44546A">
                          <a:lumMod val="50000"/>
                        </a:srgb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地区</a:t>
                  </a:r>
                  <a:r>
                    <a:rPr lang="en-US" altLang="zh-CN" sz="3200" dirty="0">
                      <a:solidFill>
                        <a:srgbClr val="44546A">
                          <a:lumMod val="50000"/>
                        </a:srgb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/</a:t>
                  </a:r>
                  <a:r>
                    <a:rPr lang="zh-CN" altLang="en-US" sz="3200" dirty="0">
                      <a:solidFill>
                        <a:srgbClr val="44546A">
                          <a:lumMod val="50000"/>
                        </a:srgb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时间</a:t>
                  </a:r>
                  <a:r>
                    <a:rPr lang="en-US" altLang="zh-CN" sz="3200" dirty="0">
                      <a:solidFill>
                        <a:srgbClr val="44546A">
                          <a:lumMod val="50000"/>
                        </a:srgb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/</a:t>
                  </a:r>
                  <a:r>
                    <a:rPr lang="zh-CN" altLang="en-US" sz="3200" dirty="0">
                      <a:solidFill>
                        <a:srgbClr val="44546A">
                          <a:lumMod val="50000"/>
                        </a:srgb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专辑导航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REGION/TIME/ALBUM NAVIGATION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12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77" y="1350555"/>
            <a:ext cx="6670948" cy="3777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489" y="2874712"/>
            <a:ext cx="8035480" cy="3815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933"/>
              <a:ext cx="12190413" cy="938117"/>
              <a:chOff x="0" y="223933"/>
              <a:chExt cx="12190413" cy="9381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114955" y="223933"/>
                <a:ext cx="3966210" cy="749613"/>
                <a:chOff x="787555" y="279269"/>
                <a:chExt cx="3966210" cy="7496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87555" y="279269"/>
                  <a:ext cx="3966210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多角度检索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MULTIPLE PERSPECTIVES RETRIEVAL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12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35" y="1406745"/>
            <a:ext cx="9319580" cy="482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535" y="1406745"/>
            <a:ext cx="8564245" cy="3451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073" y="2444931"/>
            <a:ext cx="8563610" cy="3787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  <p:sp>
        <p:nvSpPr>
          <p:cNvPr id="15" name="TextBox 9"/>
          <p:cNvSpPr txBox="1"/>
          <p:nvPr/>
        </p:nvSpPr>
        <p:spPr>
          <a:xfrm>
            <a:off x="163122" y="1827812"/>
            <a:ext cx="24276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提供</a:t>
            </a:r>
            <a:r>
              <a:rPr lang="zh-CN" altLang="en-US" sz="2000" b="1" dirty="0">
                <a:solidFill>
                  <a:srgbClr val="C00000"/>
                </a:solidFill>
              </a:rPr>
              <a:t>一框式检索、统一检索、整书检索、条目检索、高级检索、专业检索</a:t>
            </a:r>
            <a:r>
              <a:rPr lang="zh-CN" altLang="en-US" sz="2000" dirty="0"/>
              <a:t>等多种检索方式。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933"/>
              <a:ext cx="12190413" cy="938117"/>
              <a:chOff x="0" y="223933"/>
              <a:chExt cx="12190413" cy="9381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114955" y="223933"/>
                <a:ext cx="3966210" cy="749613"/>
                <a:chOff x="787555" y="279269"/>
                <a:chExt cx="3966210" cy="7496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87555" y="279269"/>
                  <a:ext cx="3966210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检索结果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RETRIEVAL RESULTS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12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" y="1259840"/>
            <a:ext cx="7510780" cy="4392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938" y="2407676"/>
            <a:ext cx="7495068" cy="4359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933"/>
              <a:ext cx="12190413" cy="938117"/>
              <a:chOff x="0" y="223933"/>
              <a:chExt cx="12190413" cy="9381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114955" y="223933"/>
                <a:ext cx="3966210" cy="749613"/>
                <a:chOff x="787555" y="279269"/>
                <a:chExt cx="3966210" cy="7496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87555" y="279269"/>
                  <a:ext cx="3966210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整书详情页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RETRIEVAL RESULTS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12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54" y="1419220"/>
            <a:ext cx="9153304" cy="514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952572" y="2511472"/>
            <a:ext cx="6346289" cy="732230"/>
            <a:chOff x="1491415" y="2438323"/>
            <a:chExt cx="6346289" cy="732230"/>
          </a:xfrm>
        </p:grpSpPr>
        <p:sp>
          <p:nvSpPr>
            <p:cNvPr id="36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3600" spc="600" dirty="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壹</a:t>
              </a:r>
              <a:endParaRPr lang="zh-CN" altLang="zh-CN" sz="3600" spc="6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415924" y="2450170"/>
              <a:ext cx="5421780" cy="618939"/>
              <a:chOff x="2533733" y="1343047"/>
              <a:chExt cx="5421780" cy="618939"/>
            </a:xfrm>
          </p:grpSpPr>
          <p:sp>
            <p:nvSpPr>
              <p:cNvPr id="56" name="矩形 55"/>
              <p:cNvSpPr/>
              <p:nvPr/>
            </p:nvSpPr>
            <p:spPr bwMode="auto">
              <a:xfrm>
                <a:off x="2809324" y="1343047"/>
                <a:ext cx="5146189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dirty="0" smtClean="0">
                    <a:solidFill>
                      <a:schemeClr val="bg2">
                        <a:lumMod val="10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方志简介</a:t>
                </a:r>
                <a:endParaRPr lang="zh-CN" altLang="en-US" sz="2400" dirty="0">
                  <a:solidFill>
                    <a:schemeClr val="bg2">
                      <a:lumMod val="1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pic>
            <p:nvPicPr>
              <p:cNvPr id="57" name="图片 28" descr="C_108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33733" y="1824332"/>
                <a:ext cx="4497271" cy="1376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8" name="组合 57"/>
          <p:cNvGrpSpPr/>
          <p:nvPr/>
        </p:nvGrpSpPr>
        <p:grpSpPr>
          <a:xfrm>
            <a:off x="2952572" y="3351996"/>
            <a:ext cx="5814053" cy="732230"/>
            <a:chOff x="1491415" y="2438323"/>
            <a:chExt cx="5814053" cy="732230"/>
          </a:xfrm>
        </p:grpSpPr>
        <p:sp>
          <p:nvSpPr>
            <p:cNvPr id="59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3600" spc="600" dirty="0">
                  <a:solidFill>
                    <a:schemeClr val="tx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贰</a:t>
              </a:r>
              <a:endParaRPr lang="zh-CN" altLang="zh-CN" sz="3600" spc="600" dirty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415924" y="2450170"/>
              <a:ext cx="4889544" cy="618939"/>
              <a:chOff x="2533733" y="1343047"/>
              <a:chExt cx="4889544" cy="618939"/>
            </a:xfrm>
          </p:grpSpPr>
          <p:sp>
            <p:nvSpPr>
              <p:cNvPr id="61" name="矩形 60"/>
              <p:cNvSpPr/>
              <p:nvPr/>
            </p:nvSpPr>
            <p:spPr bwMode="auto">
              <a:xfrm>
                <a:off x="2809324" y="1343047"/>
                <a:ext cx="4613953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schemeClr val="bg2">
                        <a:lumMod val="10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“方知中国” 产品概况</a:t>
                </a:r>
                <a:endParaRPr lang="zh-CN" altLang="en-US" sz="2400" dirty="0">
                  <a:solidFill>
                    <a:schemeClr val="bg2">
                      <a:lumMod val="1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pic>
            <p:nvPicPr>
              <p:cNvPr id="62" name="图片 28" descr="C_108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33733" y="1824332"/>
                <a:ext cx="4497271" cy="1376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3" name="组合 62"/>
          <p:cNvGrpSpPr/>
          <p:nvPr/>
        </p:nvGrpSpPr>
        <p:grpSpPr>
          <a:xfrm>
            <a:off x="2981600" y="4192520"/>
            <a:ext cx="6049546" cy="732230"/>
            <a:chOff x="1491415" y="2438323"/>
            <a:chExt cx="6049546" cy="732230"/>
          </a:xfrm>
        </p:grpSpPr>
        <p:sp>
          <p:nvSpPr>
            <p:cNvPr id="64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zh-CN" altLang="en-US" sz="3600" spc="600" dirty="0">
                  <a:solidFill>
                    <a:schemeClr val="bg2">
                      <a:lumMod val="1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叁</a:t>
              </a:r>
              <a:endParaRPr lang="zh-CN" altLang="zh-CN" sz="3600" spc="600" dirty="0">
                <a:solidFill>
                  <a:schemeClr val="bg2">
                    <a:lumMod val="1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2415924" y="2450170"/>
              <a:ext cx="5125037" cy="618939"/>
              <a:chOff x="2533733" y="1343047"/>
              <a:chExt cx="5125037" cy="618939"/>
            </a:xfrm>
          </p:grpSpPr>
          <p:sp>
            <p:nvSpPr>
              <p:cNvPr id="66" name="矩形 65"/>
              <p:cNvSpPr/>
              <p:nvPr/>
            </p:nvSpPr>
            <p:spPr bwMode="auto">
              <a:xfrm>
                <a:off x="2809324" y="1343047"/>
                <a:ext cx="4849446" cy="5496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dirty="0">
                    <a:solidFill>
                      <a:schemeClr val="bg2">
                        <a:lumMod val="10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  </a:t>
                </a:r>
                <a:r>
                  <a:rPr lang="zh-CN" altLang="en-US" sz="2400" dirty="0">
                    <a:solidFill>
                      <a:schemeClr val="bg2">
                        <a:lumMod val="10000"/>
                      </a:schemeClr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演示</a:t>
                </a:r>
                <a:endParaRPr lang="zh-CN" altLang="en-US" sz="2400" dirty="0">
                  <a:solidFill>
                    <a:schemeClr val="bg2">
                      <a:lumMod val="1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pic>
            <p:nvPicPr>
              <p:cNvPr id="67" name="图片 28" descr="C_108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33733" y="1824332"/>
                <a:ext cx="4497271" cy="13765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73" name="_14"/>
          <p:cNvSpPr txBox="1">
            <a:spLocks noChangeArrowheads="1"/>
          </p:cNvSpPr>
          <p:nvPr/>
        </p:nvSpPr>
        <p:spPr bwMode="auto">
          <a:xfrm>
            <a:off x="4905682" y="843716"/>
            <a:ext cx="2598224" cy="13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500" spc="600" dirty="0">
                <a:solidFill>
                  <a:schemeClr val="tx2">
                    <a:lumMod val="5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  <a:endParaRPr lang="en-US" altLang="zh-CN" sz="4500" spc="600" dirty="0">
              <a:solidFill>
                <a:schemeClr val="tx2">
                  <a:lumMod val="50000"/>
                </a:scheme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  <a:p>
            <a:pPr algn="ctr"/>
            <a:r>
              <a:rPr lang="en-US" altLang="zh-CN" sz="22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829" y="1096575"/>
            <a:ext cx="1101533" cy="74200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97" y="1096575"/>
            <a:ext cx="1101533" cy="7420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63" y="1240"/>
            <a:ext cx="1609950" cy="60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933"/>
              <a:ext cx="12190413" cy="938117"/>
              <a:chOff x="0" y="223933"/>
              <a:chExt cx="12190413" cy="93811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114955" y="223933"/>
                <a:ext cx="3966210" cy="749613"/>
                <a:chOff x="787555" y="279269"/>
                <a:chExt cx="3966210" cy="749613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87555" y="279269"/>
                  <a:ext cx="3966210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整书阅读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READING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12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1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11" name="图片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745" y="1520190"/>
            <a:ext cx="9366885" cy="484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1" name="_14"/>
          <p:cNvSpPr txBox="1">
            <a:spLocks noChangeArrowheads="1"/>
          </p:cNvSpPr>
          <p:nvPr/>
        </p:nvSpPr>
        <p:spPr bwMode="auto">
          <a:xfrm>
            <a:off x="4905682" y="1396166"/>
            <a:ext cx="2598224" cy="13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6600" spc="600" dirty="0" smtClean="0">
                <a:solidFill>
                  <a:schemeClr val="tx2">
                    <a:lumMod val="5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叁</a:t>
            </a:r>
            <a:endParaRPr lang="en-US" altLang="zh-CN" sz="6600" spc="600" dirty="0">
              <a:solidFill>
                <a:schemeClr val="tx2">
                  <a:lumMod val="50000"/>
                </a:scheme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829" y="1649025"/>
            <a:ext cx="1101533" cy="7420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97" y="1649025"/>
            <a:ext cx="1101533" cy="74200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069422" y="3226964"/>
            <a:ext cx="4051571" cy="1360729"/>
            <a:chOff x="1110677" y="3567866"/>
            <a:chExt cx="3240000" cy="1088161"/>
          </a:xfrm>
        </p:grpSpPr>
        <p:sp>
          <p:nvSpPr>
            <p:cNvPr id="37" name="文本框 36"/>
            <p:cNvSpPr txBox="1"/>
            <p:nvPr/>
          </p:nvSpPr>
          <p:spPr>
            <a:xfrm>
              <a:off x="2129978" y="4360676"/>
              <a:ext cx="1201402" cy="295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cap="all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Chapter  2</a:t>
              </a:r>
              <a:endParaRPr lang="zh-CN" altLang="en-US" cap="all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38" name="文本框 12"/>
            <p:cNvSpPr txBox="1"/>
            <p:nvPr/>
          </p:nvSpPr>
          <p:spPr>
            <a:xfrm>
              <a:off x="2246632" y="3567866"/>
              <a:ext cx="968095" cy="56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Microsoft JhengHei Light" panose="020B0304030504040204" pitchFamily="34" charset="-122"/>
                </a:rPr>
                <a:t>演示</a:t>
              </a:r>
              <a:endParaRPr lang="zh-CN" altLang="en-US" sz="40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10677" y="4182637"/>
              <a:ext cx="3240000" cy="1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63" y="1240"/>
            <a:ext cx="1609950" cy="60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8" name="_14"/>
          <p:cNvSpPr txBox="1">
            <a:spLocks noChangeArrowheads="1"/>
          </p:cNvSpPr>
          <p:nvPr/>
        </p:nvSpPr>
        <p:spPr bwMode="auto">
          <a:xfrm>
            <a:off x="4958637" y="760974"/>
            <a:ext cx="2070294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500" spc="600" dirty="0">
                <a:solidFill>
                  <a:schemeClr val="tx2">
                    <a:lumMod val="5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谢</a:t>
            </a:r>
            <a:endParaRPr lang="zh-CN" sz="11500" spc="600" dirty="0">
              <a:solidFill>
                <a:schemeClr val="tx2">
                  <a:lumMod val="50000"/>
                </a:scheme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sp>
        <p:nvSpPr>
          <p:cNvPr id="25" name="_14"/>
          <p:cNvSpPr txBox="1">
            <a:spLocks noChangeArrowheads="1"/>
          </p:cNvSpPr>
          <p:nvPr/>
        </p:nvSpPr>
        <p:spPr bwMode="auto">
          <a:xfrm>
            <a:off x="5993784" y="1662435"/>
            <a:ext cx="2070294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11500" spc="600" dirty="0">
                <a:solidFill>
                  <a:schemeClr val="tx2">
                    <a:lumMod val="5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谢</a:t>
            </a:r>
            <a:endParaRPr lang="zh-CN" sz="11500" spc="600" dirty="0">
              <a:solidFill>
                <a:schemeClr val="tx2">
                  <a:lumMod val="50000"/>
                </a:scheme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77" y="974717"/>
            <a:ext cx="720107" cy="855311"/>
          </a:xfrm>
          <a:prstGeom prst="rect">
            <a:avLst/>
          </a:prstGeom>
        </p:spPr>
      </p:pic>
      <p:cxnSp>
        <p:nvCxnSpPr>
          <p:cNvPr id="28" name="直接连接符 27"/>
          <p:cNvCxnSpPr/>
          <p:nvPr/>
        </p:nvCxnSpPr>
        <p:spPr>
          <a:xfrm>
            <a:off x="6341475" y="3182801"/>
            <a:ext cx="1452" cy="2684333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_14"/>
          <p:cNvSpPr txBox="1">
            <a:spLocks noChangeArrowheads="1"/>
          </p:cNvSpPr>
          <p:nvPr/>
        </p:nvSpPr>
        <p:spPr bwMode="auto">
          <a:xfrm>
            <a:off x="6448552" y="3963968"/>
            <a:ext cx="706713" cy="136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sz="2200" spc="3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_14"/>
          <p:cNvSpPr txBox="1">
            <a:spLocks noChangeArrowheads="1"/>
          </p:cNvSpPr>
          <p:nvPr/>
        </p:nvSpPr>
        <p:spPr bwMode="auto">
          <a:xfrm>
            <a:off x="5685400" y="3280079"/>
            <a:ext cx="616767" cy="273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北京万方数据股份有限公司</a:t>
            </a:r>
            <a:endParaRPr lang="zh-CN" sz="1400" spc="3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16" y="2788273"/>
            <a:ext cx="2757710" cy="185762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8473" y="2116349"/>
            <a:ext cx="2742857" cy="1847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63" y="1240"/>
            <a:ext cx="1609950" cy="60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1" name="_14"/>
          <p:cNvSpPr txBox="1">
            <a:spLocks noChangeArrowheads="1"/>
          </p:cNvSpPr>
          <p:nvPr/>
        </p:nvSpPr>
        <p:spPr bwMode="auto">
          <a:xfrm>
            <a:off x="4905682" y="1396166"/>
            <a:ext cx="2598224" cy="13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6600" spc="600" dirty="0">
                <a:solidFill>
                  <a:schemeClr val="tx2">
                    <a:lumMod val="5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壹</a:t>
            </a:r>
            <a:endParaRPr lang="en-US" altLang="zh-CN" sz="6600" spc="600" dirty="0">
              <a:solidFill>
                <a:schemeClr val="tx2">
                  <a:lumMod val="50000"/>
                </a:scheme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829" y="1649025"/>
            <a:ext cx="1101533" cy="7420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97" y="1649025"/>
            <a:ext cx="1101533" cy="74200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4069423" y="3176165"/>
            <a:ext cx="4051571" cy="1411528"/>
            <a:chOff x="1110677" y="3527242"/>
            <a:chExt cx="3240000" cy="1128785"/>
          </a:xfrm>
        </p:grpSpPr>
        <p:sp>
          <p:nvSpPr>
            <p:cNvPr id="37" name="文本框 36"/>
            <p:cNvSpPr txBox="1"/>
            <p:nvPr/>
          </p:nvSpPr>
          <p:spPr>
            <a:xfrm>
              <a:off x="2129977" y="4360676"/>
              <a:ext cx="1201402" cy="295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cap="all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Chapter  1</a:t>
              </a:r>
              <a:endParaRPr lang="zh-CN" altLang="en-US" cap="all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38" name="文本框 12"/>
            <p:cNvSpPr txBox="1"/>
            <p:nvPr/>
          </p:nvSpPr>
          <p:spPr>
            <a:xfrm>
              <a:off x="1836425" y="3527242"/>
              <a:ext cx="1788514" cy="56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Microsoft JhengHei Light" panose="020B0304030504040204" pitchFamily="34" charset="-122"/>
                </a:rPr>
                <a:t>方志简介</a:t>
              </a:r>
              <a:endParaRPr lang="zh-CN" altLang="en-US" sz="40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10677" y="4182637"/>
              <a:ext cx="3240000" cy="1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463" y="1240"/>
            <a:ext cx="1609950" cy="60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456"/>
              <a:ext cx="12190413" cy="938594"/>
              <a:chOff x="0" y="223456"/>
              <a:chExt cx="12190413" cy="938594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470555" y="223456"/>
                <a:ext cx="3255324" cy="750090"/>
                <a:chOff x="1143155" y="278792"/>
                <a:chExt cx="3255324" cy="750090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6" y="278792"/>
                  <a:ext cx="3255323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 smtClean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方志是什么</a:t>
                  </a:r>
                  <a:endParaRPr lang="zh-CN" altLang="en-US" sz="3200" dirty="0">
                    <a:solidFill>
                      <a:schemeClr val="tx2">
                        <a:lumMod val="50000"/>
                      </a:schemeClr>
                    </a:solidFill>
                    <a:latin typeface="叶根友行书繁" panose="02010601030101010101" pitchFamily="2" charset="-122"/>
                    <a:ea typeface="叶根友行书繁" panose="02010601030101010101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COMPASS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09080" y="1975881"/>
            <a:ext cx="9241502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889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/>
              <a:t>中国地方志总称方</a:t>
            </a:r>
            <a:r>
              <a:rPr lang="zh-CN" altLang="en-US" sz="2400" dirty="0" smtClean="0"/>
              <a:t>志</a:t>
            </a:r>
            <a:endParaRPr lang="en-US" altLang="zh-CN" sz="2400" dirty="0" smtClean="0"/>
          </a:p>
          <a:p>
            <a:pPr marL="285750" indent="-285750" defTabSz="4889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志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就是记录、记载、记</a:t>
            </a:r>
            <a:r>
              <a:rPr lang="zh-CN" altLang="en-US" sz="2400" dirty="0" smtClean="0"/>
              <a:t>述</a:t>
            </a:r>
            <a:endParaRPr lang="en-US" altLang="zh-CN" sz="2400" dirty="0" smtClean="0"/>
          </a:p>
          <a:p>
            <a:pPr>
              <a:lnSpc>
                <a:spcPct val="90000"/>
              </a:lnSpc>
            </a:pPr>
            <a:r>
              <a:rPr lang="zh-CN" altLang="en-US" sz="2400" dirty="0" smtClean="0"/>
              <a:t>“</a:t>
            </a:r>
            <a:r>
              <a:rPr lang="zh-CN" altLang="en-US" sz="2400" dirty="0"/>
              <a:t>地方志”就是一个地方各个方面情况的记载，是记述一定历史时期一定区域自然、政治、经济、文化、社会以及某一领域诸方面状况的文献典籍，内容极为丰富，为后人了解、建设该区域或专业、行业发展提供了宝贵的参考资料，被视为中华民族文化宝库中的瑰宝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470556" y="223297"/>
            <a:ext cx="32553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  <a:sym typeface="Arial" panose="020B0604020202020204" pitchFamily="34" charset="0"/>
              </a:rPr>
              <a:t>方志的名称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788880"/>
              <a:ext cx="12190413" cy="373170"/>
              <a:chOff x="0" y="788880"/>
              <a:chExt cx="12190413" cy="373170"/>
            </a:xfrm>
          </p:grpSpPr>
          <p:sp>
            <p:nvSpPr>
              <p:cNvPr id="11" name="TextBox 8"/>
              <p:cNvSpPr txBox="1">
                <a:spLocks noChangeArrowheads="1"/>
              </p:cNvSpPr>
              <p:nvPr/>
            </p:nvSpPr>
            <p:spPr bwMode="auto">
              <a:xfrm>
                <a:off x="4470555" y="788880"/>
                <a:ext cx="325532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COMPASS</a:t>
                </a:r>
                <a:endPara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9" name="直接连接符 8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54182" y="1350554"/>
            <a:ext cx="10709563" cy="5509033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400" dirty="0" smtClean="0"/>
              <a:t>方志作为社会文化产物，名称繁多，从秦汉起，就有图经、记、志、乘、传、略、书、典、文献等不同名称。就方志的属性和功能考察，宋元以前的方志大多数是某一方面的专记，与其他文献典籍相辅相成，并形成一种特殊的记述形式。</a:t>
            </a:r>
            <a:endParaRPr lang="en-US" altLang="zh-CN" sz="2400" dirty="0" smtClean="0"/>
          </a:p>
          <a:p>
            <a:pPr>
              <a:lnSpc>
                <a:spcPct val="90000"/>
              </a:lnSpc>
            </a:pPr>
            <a:r>
              <a:rPr lang="zh-CN" altLang="en-US" sz="2400" dirty="0"/>
              <a:t>近代史学大家梁启超在</a:t>
            </a:r>
            <a:r>
              <a:rPr lang="en-US" altLang="zh-CN" sz="2400" dirty="0"/>
              <a:t>《</a:t>
            </a:r>
            <a:r>
              <a:rPr lang="zh-CN" altLang="en-US" sz="2400" dirty="0"/>
              <a:t>中国近三百年学术史</a:t>
            </a:r>
            <a:r>
              <a:rPr lang="en-US" altLang="zh-CN" sz="2400" dirty="0">
                <a:latin typeface="Arial" panose="020B0604020202020204" pitchFamily="34" charset="0"/>
              </a:rPr>
              <a:t>·</a:t>
            </a:r>
            <a:r>
              <a:rPr lang="zh-CN" altLang="en-US" sz="2400" dirty="0"/>
              <a:t>清代学者整理旧学之总成绩</a:t>
            </a:r>
            <a:r>
              <a:rPr lang="en-US" altLang="zh-CN" sz="2400" dirty="0"/>
              <a:t>》</a:t>
            </a:r>
            <a:r>
              <a:rPr lang="zh-CN" altLang="en-US" sz="2400" dirty="0"/>
              <a:t>中将其归纳为图经之属、政记之属、人物传之属、风土记之属、古迹之属、谱牒之属、文征之属等七类，反映了方志名称的变化。随着方志名称的演变与发展，方志的种类也不断增多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>
              <a:lnSpc>
                <a:spcPct val="80000"/>
              </a:lnSpc>
            </a:pPr>
            <a:r>
              <a:rPr lang="zh-CN" altLang="en-US" sz="2400" dirty="0"/>
              <a:t>除常用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记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书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典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考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鉴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览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代替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志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字外，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偏重地理者常以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地记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地理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沿革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图经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图说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图志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等名之，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偏重掌故的常以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典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故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掌故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等名之，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/>
              <a:t>偏重文征的常以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文献略考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文献征略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文献撮要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备征志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等名之，偏重丛谈的常以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丛载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拾遗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琐志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等名之，内容简略的方志常以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要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略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、</a:t>
            </a:r>
            <a:r>
              <a:rPr lang="zh-CN" altLang="en-US" sz="2400" dirty="0">
                <a:latin typeface="Arial" panose="020B0604020202020204" pitchFamily="34" charset="0"/>
              </a:rPr>
              <a:t>“</a:t>
            </a:r>
            <a:r>
              <a:rPr lang="zh-CN" altLang="en-US" sz="2400" dirty="0"/>
              <a:t>概览</a:t>
            </a:r>
            <a:r>
              <a:rPr lang="zh-CN" altLang="en-US" sz="2400" dirty="0">
                <a:latin typeface="Arial" panose="020B0604020202020204" pitchFamily="34" charset="0"/>
              </a:rPr>
              <a:t>”</a:t>
            </a:r>
            <a:r>
              <a:rPr lang="zh-CN" altLang="en-US" sz="2400" dirty="0"/>
              <a:t>等名之。</a:t>
            </a:r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  <a:p>
            <a:pPr>
              <a:lnSpc>
                <a:spcPct val="90000"/>
              </a:lnSpc>
            </a:pPr>
            <a:endParaRPr lang="zh-CN" altLang="en-US" sz="2400" dirty="0"/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  <a:p>
            <a:pPr>
              <a:lnSpc>
                <a:spcPct val="90000"/>
              </a:lnSpc>
            </a:pPr>
            <a:endParaRPr lang="zh-CN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0699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4470556" y="223297"/>
            <a:ext cx="32553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  <a:sym typeface="Arial" panose="020B0604020202020204" pitchFamily="34" charset="0"/>
              </a:rPr>
              <a:t>方志的种类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latin typeface="叶根友行书繁" panose="02010601030101010101" pitchFamily="2" charset="-122"/>
              <a:ea typeface="叶根友行书繁" panose="02010601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4" name="组合 3"/>
            <p:cNvGrpSpPr/>
            <p:nvPr/>
          </p:nvGrpSpPr>
          <p:grpSpPr>
            <a:xfrm>
              <a:off x="0" y="788880"/>
              <a:ext cx="12190413" cy="373170"/>
              <a:chOff x="0" y="788880"/>
              <a:chExt cx="12190413" cy="373170"/>
            </a:xfrm>
          </p:grpSpPr>
          <p:sp>
            <p:nvSpPr>
              <p:cNvPr id="7" name="TextBox 8"/>
              <p:cNvSpPr txBox="1">
                <a:spLocks noChangeArrowheads="1"/>
              </p:cNvSpPr>
              <p:nvPr/>
            </p:nvSpPr>
            <p:spPr bwMode="auto">
              <a:xfrm>
                <a:off x="4470555" y="788880"/>
                <a:ext cx="325532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 eaLnBrk="1" hangingPunct="1"/>
                <a:r>
                  <a:rPr lang="en-US" altLang="zh-CN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rPr>
                  <a:t>COMPASS</a:t>
                </a:r>
                <a:endParaRPr lang="zh-CN" altLang="en-US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182687" y="1361821"/>
            <a:ext cx="10219603" cy="4770692"/>
          </a:xfrm>
          <a:prstGeom prst="rect">
            <a:avLst/>
          </a:prstGeom>
        </p:spPr>
        <p:txBody>
          <a:bodyPr/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 smtClean="0"/>
              <a:t>方志的种类划分的标准和尺度多种多样，可以按地域划分，可以按记载内容划分，如各种综合性的区域志，有各类的专志，还有杂志、小志等，不同种类的志书互为补充印证，构成中国文化的一大特色。按地域范围划分，大概有以下几种：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全</a:t>
            </a:r>
            <a:r>
              <a:rPr lang="zh-CN" altLang="en-US" sz="2400" dirty="0"/>
              <a:t>国志       通志      郡志       府志 </a:t>
            </a:r>
          </a:p>
          <a:p>
            <a:pPr marL="0" indent="0">
              <a:buNone/>
            </a:pPr>
            <a:r>
              <a:rPr lang="zh-CN" altLang="en-US" sz="2400" dirty="0" smtClean="0"/>
              <a:t>        州   </a:t>
            </a:r>
            <a:r>
              <a:rPr lang="zh-CN" altLang="en-US" sz="2400" dirty="0"/>
              <a:t>志       路志      军志       监志 </a:t>
            </a:r>
          </a:p>
          <a:p>
            <a:pPr marL="0" indent="0">
              <a:buNone/>
            </a:pPr>
            <a:r>
              <a:rPr lang="zh-CN" altLang="en-US" sz="2400" dirty="0" smtClean="0"/>
              <a:t>       卫</a:t>
            </a:r>
            <a:r>
              <a:rPr lang="zh-CN" altLang="en-US" sz="2400" dirty="0"/>
              <a:t>所志       道志      厅志       县志</a:t>
            </a:r>
          </a:p>
          <a:p>
            <a:pPr marL="0" indent="0">
              <a:buNone/>
            </a:pPr>
            <a:r>
              <a:rPr lang="zh-CN" altLang="en-US" sz="2400" dirty="0" smtClean="0"/>
              <a:t>        旗</a:t>
            </a:r>
            <a:r>
              <a:rPr lang="zh-CN" altLang="en-US" sz="2400" dirty="0"/>
              <a:t>志          土司志   盐井志    边关志</a:t>
            </a:r>
          </a:p>
          <a:p>
            <a:pPr marL="0" indent="0">
              <a:buNone/>
            </a:pPr>
            <a:r>
              <a:rPr lang="zh-CN" altLang="en-US" sz="2400" dirty="0" smtClean="0"/>
              <a:t>        岛</a:t>
            </a:r>
            <a:r>
              <a:rPr lang="zh-CN" altLang="en-US" sz="2400" dirty="0"/>
              <a:t>志         都城志   乡镇志    乡土</a:t>
            </a:r>
            <a:r>
              <a:rPr lang="zh-CN" altLang="en-US" sz="2400" dirty="0" smtClean="0"/>
              <a:t>志</a:t>
            </a:r>
            <a:endParaRPr lang="en-US" altLang="zh-CN" sz="2400" dirty="0" smtClean="0"/>
          </a:p>
          <a:p>
            <a:r>
              <a:rPr lang="zh-CN" altLang="zh-CN" sz="2400" dirty="0"/>
              <a:t>当代地方志与传统方志相比，综合性志书主要有省、市（包括地区、盟、州）、县（包括区、市、自治州）、乡镇村志；专志主要按照行业划分，包括行业志、专业志、部门志（含厂矿志、学校志等）。相比较而言，划分更为明晰。</a:t>
            </a:r>
          </a:p>
          <a:p>
            <a:endParaRPr lang="zh-CN" altLang="en-US" sz="2400" b="1" dirty="0"/>
          </a:p>
          <a:p>
            <a:endParaRPr lang="zh-CN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3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468"/>
              <a:ext cx="12190413" cy="938582"/>
              <a:chOff x="0" y="223468"/>
              <a:chExt cx="12190413" cy="938582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470555" y="223468"/>
                <a:ext cx="3255324" cy="750078"/>
                <a:chOff x="1143155" y="278804"/>
                <a:chExt cx="3255324" cy="750078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6" y="278804"/>
                  <a:ext cx="3255323" cy="492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 smtClean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方志价</a:t>
                  </a:r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值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5" y="844216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RESOURCE VALUE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611" y="1709178"/>
            <a:ext cx="5284708" cy="1249568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35376" y="3499557"/>
            <a:ext cx="3977747" cy="1754326"/>
            <a:chOff x="835376" y="3386667"/>
            <a:chExt cx="3977747" cy="1754326"/>
          </a:xfrm>
        </p:grpSpPr>
        <p:sp>
          <p:nvSpPr>
            <p:cNvPr id="23" name="文本框 22"/>
            <p:cNvSpPr txBox="1"/>
            <p:nvPr/>
          </p:nvSpPr>
          <p:spPr>
            <a:xfrm>
              <a:off x="835376" y="3386667"/>
              <a:ext cx="34319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地方综合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经济综合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政治军事外交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地理历史人物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100893" y="3386667"/>
              <a:ext cx="171223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文化教育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科学技术</a:t>
              </a:r>
              <a:endPara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医药卫生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16965" y="1857202"/>
            <a:ext cx="2132047" cy="1235222"/>
            <a:chOff x="5416965" y="1857202"/>
            <a:chExt cx="2132047" cy="12352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6965" y="1857202"/>
              <a:ext cx="2131028" cy="1234903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5417812" y="2459732"/>
              <a:ext cx="2131200" cy="632692"/>
              <a:chOff x="1792672" y="5595997"/>
              <a:chExt cx="2131200" cy="63269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792672" y="5595997"/>
                <a:ext cx="2131200" cy="632692"/>
              </a:xfrm>
              <a:prstGeom prst="rect">
                <a:avLst/>
              </a:prstGeom>
              <a:solidFill>
                <a:srgbClr val="00574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909388" y="5614926"/>
                <a:ext cx="1545771" cy="549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chemeClr val="bg1"/>
                    </a:solidFill>
                  </a:rPr>
                  <a:t>为地方的工业农业生产提供信息参考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589914" y="1857447"/>
            <a:ext cx="2136364" cy="1235457"/>
            <a:chOff x="7589914" y="1857447"/>
            <a:chExt cx="2136364" cy="1235457"/>
          </a:xfrm>
        </p:grpSpPr>
        <p:pic>
          <p:nvPicPr>
            <p:cNvPr id="12" name="图片 1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595078" y="1857447"/>
              <a:ext cx="2131200" cy="1235457"/>
            </a:xfrm>
            <a:prstGeom prst="rect">
              <a:avLst/>
            </a:prstGeom>
          </p:spPr>
        </p:pic>
        <p:grpSp>
          <p:nvGrpSpPr>
            <p:cNvPr id="58" name="组合 57"/>
            <p:cNvGrpSpPr/>
            <p:nvPr/>
          </p:nvGrpSpPr>
          <p:grpSpPr>
            <a:xfrm>
              <a:off x="7589914" y="2457092"/>
              <a:ext cx="2131200" cy="632692"/>
              <a:chOff x="4470555" y="5823136"/>
              <a:chExt cx="2078502" cy="632692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4470555" y="5823136"/>
                <a:ext cx="2078502" cy="632692"/>
              </a:xfrm>
              <a:prstGeom prst="rect">
                <a:avLst/>
              </a:prstGeom>
              <a:solidFill>
                <a:srgbClr val="00574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587271" y="5842065"/>
                <a:ext cx="154577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chemeClr val="bg1"/>
                    </a:solidFill>
                  </a:rPr>
                  <a:t>为战略研究和各级领导决策提供依据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9779173" y="1856936"/>
            <a:ext cx="2131200" cy="1233756"/>
            <a:chOff x="9779173" y="1856936"/>
            <a:chExt cx="2131200" cy="1233756"/>
          </a:xfrm>
        </p:grpSpPr>
        <p:pic>
          <p:nvPicPr>
            <p:cNvPr id="13" name="图片 12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779173" y="1856936"/>
              <a:ext cx="2131200" cy="1232848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9779173" y="2457092"/>
              <a:ext cx="2131200" cy="633600"/>
            </a:xfrm>
            <a:prstGeom prst="rect">
              <a:avLst/>
            </a:prstGeom>
            <a:solidFill>
              <a:srgbClr val="00574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9907162" y="2478586"/>
              <a:ext cx="1550876" cy="55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b="1" dirty="0">
                  <a:solidFill>
                    <a:schemeClr val="bg1"/>
                  </a:solidFill>
                </a:rPr>
                <a:t>为自然和社会科学研究提供地情资料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12774" y="3169764"/>
            <a:ext cx="2131200" cy="1243192"/>
            <a:chOff x="5412774" y="3169764"/>
            <a:chExt cx="2131200" cy="1243192"/>
          </a:xfrm>
        </p:grpSpPr>
        <p:pic>
          <p:nvPicPr>
            <p:cNvPr id="15" name="图片 1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412774" y="3169764"/>
              <a:ext cx="2131200" cy="123480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5412774" y="3780264"/>
              <a:ext cx="2131200" cy="632692"/>
              <a:chOff x="5412774" y="3780264"/>
              <a:chExt cx="2131200" cy="632692"/>
            </a:xfrm>
          </p:grpSpPr>
          <p:sp>
            <p:nvSpPr>
              <p:cNvPr id="64" name="矩形 63"/>
              <p:cNvSpPr/>
              <p:nvPr/>
            </p:nvSpPr>
            <p:spPr>
              <a:xfrm>
                <a:off x="5412774" y="3780264"/>
                <a:ext cx="2131200" cy="632692"/>
              </a:xfrm>
              <a:prstGeom prst="rect">
                <a:avLst/>
              </a:prstGeom>
              <a:solidFill>
                <a:srgbClr val="00574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529490" y="3812705"/>
                <a:ext cx="1582876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chemeClr val="bg1"/>
                    </a:solidFill>
                  </a:rPr>
                  <a:t>为地方走向全国走向世界提供宣传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9776513" y="3169764"/>
            <a:ext cx="2131200" cy="1243192"/>
            <a:chOff x="9776513" y="3169764"/>
            <a:chExt cx="2131200" cy="1243192"/>
          </a:xfrm>
        </p:grpSpPr>
        <p:pic>
          <p:nvPicPr>
            <p:cNvPr id="16" name="图片 1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9776513" y="3169764"/>
              <a:ext cx="2131200" cy="1234800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9776513" y="3780264"/>
              <a:ext cx="2131200" cy="632692"/>
              <a:chOff x="9776513" y="3747406"/>
              <a:chExt cx="2131200" cy="632692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9776513" y="3747406"/>
                <a:ext cx="2131200" cy="632692"/>
              </a:xfrm>
              <a:prstGeom prst="rect">
                <a:avLst/>
              </a:prstGeom>
              <a:solidFill>
                <a:srgbClr val="00574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9925887" y="3766335"/>
                <a:ext cx="154577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chemeClr val="bg1"/>
                    </a:solidFill>
                  </a:rPr>
                  <a:t>为地方历史提供重要的史料保存方案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412774" y="4470078"/>
            <a:ext cx="2131200" cy="1234800"/>
            <a:chOff x="5412774" y="4470078"/>
            <a:chExt cx="2131200" cy="1234800"/>
          </a:xfrm>
        </p:grpSpPr>
        <p:pic>
          <p:nvPicPr>
            <p:cNvPr id="17" name="图片 16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5412774" y="4470078"/>
              <a:ext cx="2131200" cy="1234800"/>
            </a:xfrm>
            <a:prstGeom prst="rect">
              <a:avLst/>
            </a:prstGeom>
          </p:spPr>
        </p:pic>
        <p:grpSp>
          <p:nvGrpSpPr>
            <p:cNvPr id="69" name="组合 68"/>
            <p:cNvGrpSpPr/>
            <p:nvPr/>
          </p:nvGrpSpPr>
          <p:grpSpPr>
            <a:xfrm>
              <a:off x="5412774" y="5072186"/>
              <a:ext cx="2131200" cy="632692"/>
              <a:chOff x="4470555" y="5924897"/>
              <a:chExt cx="2131200" cy="632692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4470555" y="5924897"/>
                <a:ext cx="2131200" cy="632692"/>
              </a:xfrm>
              <a:prstGeom prst="rect">
                <a:avLst/>
              </a:prstGeom>
              <a:solidFill>
                <a:srgbClr val="00574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4587271" y="5943826"/>
                <a:ext cx="154577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chemeClr val="bg1"/>
                    </a:solidFill>
                  </a:rPr>
                  <a:t>为各地图书馆提供数字地情资料馆藏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595078" y="4470078"/>
            <a:ext cx="2132540" cy="1234800"/>
            <a:chOff x="7595078" y="4470078"/>
            <a:chExt cx="2132540" cy="1234800"/>
          </a:xfrm>
        </p:grpSpPr>
        <p:pic>
          <p:nvPicPr>
            <p:cNvPr id="18" name="图片 17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7596418" y="4470078"/>
              <a:ext cx="2131200" cy="1234800"/>
            </a:xfrm>
            <a:prstGeom prst="rect">
              <a:avLst/>
            </a:prstGeom>
          </p:spPr>
        </p:pic>
        <p:grpSp>
          <p:nvGrpSpPr>
            <p:cNvPr id="72" name="组合 71"/>
            <p:cNvGrpSpPr/>
            <p:nvPr/>
          </p:nvGrpSpPr>
          <p:grpSpPr>
            <a:xfrm>
              <a:off x="7595078" y="5057862"/>
              <a:ext cx="2131200" cy="632692"/>
              <a:chOff x="4470555" y="5823136"/>
              <a:chExt cx="2131200" cy="632692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4470555" y="5823136"/>
                <a:ext cx="2131200" cy="632692"/>
              </a:xfrm>
              <a:prstGeom prst="rect">
                <a:avLst/>
              </a:prstGeom>
              <a:solidFill>
                <a:srgbClr val="00574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4580114" y="5837460"/>
                <a:ext cx="154577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chemeClr val="bg1"/>
                    </a:solidFill>
                  </a:rPr>
                  <a:t>为地方文化建设承担重要的载体作用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9776513" y="4470078"/>
            <a:ext cx="2131200" cy="1234800"/>
            <a:chOff x="9776513" y="4470078"/>
            <a:chExt cx="2131200" cy="1234800"/>
          </a:xfrm>
        </p:grpSpPr>
        <p:pic>
          <p:nvPicPr>
            <p:cNvPr id="19" name="图片 18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9776513" y="4470078"/>
              <a:ext cx="2131200" cy="1234800"/>
            </a:xfrm>
            <a:prstGeom prst="rect">
              <a:avLst/>
            </a:prstGeom>
          </p:spPr>
        </p:pic>
        <p:grpSp>
          <p:nvGrpSpPr>
            <p:cNvPr id="75" name="组合 74"/>
            <p:cNvGrpSpPr/>
            <p:nvPr/>
          </p:nvGrpSpPr>
          <p:grpSpPr>
            <a:xfrm>
              <a:off x="9776513" y="5057862"/>
              <a:ext cx="2131200" cy="632692"/>
              <a:chOff x="4470555" y="5881011"/>
              <a:chExt cx="2131200" cy="632692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4470555" y="5881011"/>
                <a:ext cx="2131200" cy="632692"/>
              </a:xfrm>
              <a:prstGeom prst="rect">
                <a:avLst/>
              </a:prstGeom>
              <a:solidFill>
                <a:srgbClr val="005749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/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4601204" y="5923140"/>
                <a:ext cx="1545771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b="1" dirty="0">
                    <a:solidFill>
                      <a:schemeClr val="bg1"/>
                    </a:solidFill>
                  </a:rPr>
                  <a:t>为爱国主义教育的地情教育提供教材</a:t>
                </a:r>
              </a:p>
            </p:txBody>
          </p:sp>
        </p:grpSp>
      </p:grpSp>
      <p:sp>
        <p:nvSpPr>
          <p:cNvPr id="92" name="矩形 91"/>
          <p:cNvSpPr/>
          <p:nvPr/>
        </p:nvSpPr>
        <p:spPr>
          <a:xfrm>
            <a:off x="7596418" y="3169764"/>
            <a:ext cx="2131200" cy="12348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方志价值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1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_14"/>
          <p:cNvSpPr txBox="1">
            <a:spLocks noChangeArrowheads="1"/>
          </p:cNvSpPr>
          <p:nvPr/>
        </p:nvSpPr>
        <p:spPr bwMode="auto">
          <a:xfrm>
            <a:off x="4905682" y="1396166"/>
            <a:ext cx="2598224" cy="137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6600" spc="600" dirty="0">
                <a:solidFill>
                  <a:schemeClr val="tx2">
                    <a:lumMod val="50000"/>
                  </a:scheme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贰</a:t>
            </a:r>
            <a:endParaRPr lang="en-US" altLang="zh-CN" sz="6600" spc="600" dirty="0">
              <a:solidFill>
                <a:schemeClr val="tx2">
                  <a:lumMod val="50000"/>
                </a:schemeClr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74711" y="3176165"/>
            <a:ext cx="4641014" cy="1411528"/>
            <a:chOff x="874999" y="3527242"/>
            <a:chExt cx="3711372" cy="1128785"/>
          </a:xfrm>
        </p:grpSpPr>
        <p:sp>
          <p:nvSpPr>
            <p:cNvPr id="5" name="文本框 4"/>
            <p:cNvSpPr txBox="1"/>
            <p:nvPr/>
          </p:nvSpPr>
          <p:spPr>
            <a:xfrm>
              <a:off x="2129977" y="4360676"/>
              <a:ext cx="1201402" cy="295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cap="all" dirty="0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icrosoft JhengHei Light" panose="020B0304030504040204" pitchFamily="34" charset="-122"/>
                </a:rPr>
                <a:t>Chapter  1</a:t>
              </a:r>
              <a:endParaRPr lang="zh-CN" altLang="en-US" cap="all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6" name="文本框 12"/>
            <p:cNvSpPr txBox="1"/>
            <p:nvPr/>
          </p:nvSpPr>
          <p:spPr>
            <a:xfrm>
              <a:off x="874999" y="3527242"/>
              <a:ext cx="3711372" cy="566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000" dirty="0" smtClean="0">
                  <a:solidFill>
                    <a:schemeClr val="tx2">
                      <a:lumMod val="50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Microsoft JhengHei Light" panose="020B0304030504040204" pitchFamily="34" charset="-122"/>
                </a:rPr>
                <a:t>“方知中国”系统介绍</a:t>
              </a:r>
              <a:endParaRPr lang="zh-CN" altLang="en-US" sz="4000" dirty="0">
                <a:solidFill>
                  <a:schemeClr val="tx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Microsoft JhengHei Light" panose="020B030403050404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10677" y="4182637"/>
              <a:ext cx="3240000" cy="180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97" y="1649025"/>
            <a:ext cx="1101533" cy="7420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829" y="1649025"/>
            <a:ext cx="1101533" cy="7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220275"/>
            <a:ext cx="12190413" cy="941775"/>
            <a:chOff x="0" y="220275"/>
            <a:chExt cx="12190413" cy="941775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223468"/>
              <a:ext cx="12190413" cy="938582"/>
              <a:chOff x="0" y="223468"/>
              <a:chExt cx="12190413" cy="938582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467544" y="223468"/>
                <a:ext cx="3258335" cy="750545"/>
                <a:chOff x="1140144" y="278804"/>
                <a:chExt cx="3258335" cy="750545"/>
              </a:xfrm>
            </p:grpSpPr>
            <p:sp>
              <p:nvSpPr>
                <p:cNvPr id="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3156" y="278804"/>
                  <a:ext cx="3255323" cy="492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ctr">
                  <a:spAutoFit/>
                </a:bodyPr>
                <a:lstStyle/>
                <a:p>
                  <a:pPr algn="ctr" eaLnBrk="1" hangingPunct="1"/>
                  <a:r>
                    <a:rPr lang="zh-CN" altLang="en-US" sz="3200" dirty="0">
                      <a:solidFill>
                        <a:schemeClr val="tx2">
                          <a:lumMod val="50000"/>
                        </a:schemeClr>
                      </a:solidFill>
                      <a:latin typeface="叶根友行书繁" panose="02010601030101010101" pitchFamily="2" charset="-122"/>
                      <a:ea typeface="叶根友行书繁" panose="02010601030101010101" pitchFamily="2" charset="-122"/>
                      <a:sym typeface="Arial" panose="020B0604020202020204" pitchFamily="34" charset="0"/>
                    </a:rPr>
                    <a:t>资源现状</a:t>
                  </a:r>
                </a:p>
              </p:txBody>
            </p:sp>
            <p:sp>
              <p:nvSpPr>
                <p:cNvPr id="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140144" y="844683"/>
                  <a:ext cx="3255323" cy="184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zh-CN" sz="12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STORAGE STATUS</a:t>
                  </a:r>
                  <a:endParaRPr lang="zh-CN" altLang="en-US" sz="12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0" y="1162050"/>
                <a:ext cx="12190413" cy="0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57829" y="220275"/>
              <a:ext cx="1101533" cy="74200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697" y="220275"/>
              <a:ext cx="1101533" cy="74200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 flipH="1">
            <a:off x="5811033" y="1906137"/>
            <a:ext cx="5615873" cy="2250121"/>
            <a:chOff x="582776" y="2045464"/>
            <a:chExt cx="4311412" cy="1727463"/>
          </a:xfrm>
        </p:grpSpPr>
        <p:sp>
          <p:nvSpPr>
            <p:cNvPr id="12" name="Rectangle 6"/>
            <p:cNvSpPr/>
            <p:nvPr/>
          </p:nvSpPr>
          <p:spPr>
            <a:xfrm>
              <a:off x="588663" y="2485461"/>
              <a:ext cx="4223344" cy="276381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/>
            </a:p>
          </p:txBody>
        </p:sp>
        <p:sp>
          <p:nvSpPr>
            <p:cNvPr id="13" name="Rectangle 7"/>
            <p:cNvSpPr/>
            <p:nvPr/>
          </p:nvSpPr>
          <p:spPr>
            <a:xfrm>
              <a:off x="588626" y="2485468"/>
              <a:ext cx="3942914" cy="27641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/>
            </a:p>
          </p:txBody>
        </p:sp>
        <p:sp>
          <p:nvSpPr>
            <p:cNvPr id="15" name="TextBox 10"/>
            <p:cNvSpPr txBox="1"/>
            <p:nvPr/>
          </p:nvSpPr>
          <p:spPr>
            <a:xfrm>
              <a:off x="763594" y="2195892"/>
              <a:ext cx="1552206" cy="282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panose="020B0503020203020204" pitchFamily="34" charset="0"/>
                </a:rPr>
                <a:t>旧方志资源（卷）</a:t>
              </a:r>
            </a:p>
          </p:txBody>
        </p:sp>
        <p:sp>
          <p:nvSpPr>
            <p:cNvPr id="16" name="TextBox 34"/>
            <p:cNvSpPr txBox="1"/>
            <p:nvPr/>
          </p:nvSpPr>
          <p:spPr>
            <a:xfrm>
              <a:off x="4075555" y="2045464"/>
              <a:ext cx="818633" cy="496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95</a:t>
              </a:r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%</a:t>
              </a:r>
            </a:p>
          </p:txBody>
        </p:sp>
        <p:sp>
          <p:nvSpPr>
            <p:cNvPr id="17" name="Rectangle 11"/>
            <p:cNvSpPr/>
            <p:nvPr/>
          </p:nvSpPr>
          <p:spPr>
            <a:xfrm>
              <a:off x="588626" y="3496546"/>
              <a:ext cx="4223228" cy="276381"/>
            </a:xfrm>
            <a:prstGeom prst="rect">
              <a:avLst/>
            </a:prstGeom>
            <a:pattFill prst="dkDnDiag">
              <a:fgClr>
                <a:schemeClr val="bg1">
                  <a:lumMod val="85000"/>
                </a:schemeClr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/>
            </a:p>
          </p:txBody>
        </p:sp>
        <p:sp>
          <p:nvSpPr>
            <p:cNvPr id="18" name="Rectangle 12"/>
            <p:cNvSpPr/>
            <p:nvPr/>
          </p:nvSpPr>
          <p:spPr>
            <a:xfrm>
              <a:off x="588626" y="3495084"/>
              <a:ext cx="3437375" cy="2764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400"/>
            </a:p>
          </p:txBody>
        </p:sp>
        <p:sp>
          <p:nvSpPr>
            <p:cNvPr id="19" name="TextBox 38"/>
            <p:cNvSpPr txBox="1"/>
            <p:nvPr/>
          </p:nvSpPr>
          <p:spPr>
            <a:xfrm>
              <a:off x="702032" y="3226622"/>
              <a:ext cx="1552206" cy="282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id-ID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T Sans" panose="020B0503020203020204" pitchFamily="34" charset="0"/>
                </a:rPr>
                <a:t>新方志资源（册）</a:t>
              </a:r>
            </a:p>
          </p:txBody>
        </p:sp>
        <p:sp>
          <p:nvSpPr>
            <p:cNvPr id="20" name="TextBox 39"/>
            <p:cNvSpPr txBox="1"/>
            <p:nvPr/>
          </p:nvSpPr>
          <p:spPr>
            <a:xfrm>
              <a:off x="3798354" y="3049726"/>
              <a:ext cx="1091838" cy="496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72.3</a:t>
              </a:r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T Sans" panose="020B0503020203020204" pitchFamily="34" charset="0"/>
                </a:rPr>
                <a:t>%</a:t>
              </a:r>
            </a:p>
          </p:txBody>
        </p:sp>
        <p:grpSp>
          <p:nvGrpSpPr>
            <p:cNvPr id="30" name="Group 24"/>
            <p:cNvGrpSpPr/>
            <p:nvPr/>
          </p:nvGrpSpPr>
          <p:grpSpPr>
            <a:xfrm>
              <a:off x="582776" y="2223399"/>
              <a:ext cx="189785" cy="179491"/>
              <a:chOff x="-58217" y="-3297413"/>
              <a:chExt cx="801688" cy="758202"/>
            </a:xfrm>
            <a:solidFill>
              <a:schemeClr val="bg1">
                <a:lumMod val="50000"/>
              </a:schemeClr>
            </a:solidFill>
          </p:grpSpPr>
          <p:sp>
            <p:nvSpPr>
              <p:cNvPr id="32" name="Freeform 28"/>
              <p:cNvSpPr/>
              <p:nvPr/>
            </p:nvSpPr>
            <p:spPr bwMode="auto">
              <a:xfrm>
                <a:off x="-58217" y="-3258349"/>
                <a:ext cx="719138" cy="719138"/>
              </a:xfrm>
              <a:custGeom>
                <a:avLst/>
                <a:gdLst>
                  <a:gd name="T0" fmla="*/ 94 w 189"/>
                  <a:gd name="T1" fmla="*/ 95 h 189"/>
                  <a:gd name="T2" fmla="*/ 189 w 189"/>
                  <a:gd name="T3" fmla="*/ 95 h 189"/>
                  <a:gd name="T4" fmla="*/ 94 w 189"/>
                  <a:gd name="T5" fmla="*/ 189 h 189"/>
                  <a:gd name="T6" fmla="*/ 0 w 189"/>
                  <a:gd name="T7" fmla="*/ 95 h 189"/>
                  <a:gd name="T8" fmla="*/ 94 w 189"/>
                  <a:gd name="T9" fmla="*/ 0 h 189"/>
                  <a:gd name="T10" fmla="*/ 94 w 189"/>
                  <a:gd name="T1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189">
                    <a:moveTo>
                      <a:pt x="94" y="95"/>
                    </a:moveTo>
                    <a:cubicBezTo>
                      <a:pt x="189" y="95"/>
                      <a:pt x="189" y="95"/>
                      <a:pt x="189" y="95"/>
                    </a:cubicBezTo>
                    <a:cubicBezTo>
                      <a:pt x="189" y="147"/>
                      <a:pt x="147" y="189"/>
                      <a:pt x="94" y="189"/>
                    </a:cubicBezTo>
                    <a:cubicBezTo>
                      <a:pt x="42" y="189"/>
                      <a:pt x="0" y="147"/>
                      <a:pt x="0" y="95"/>
                    </a:cubicBezTo>
                    <a:cubicBezTo>
                      <a:pt x="0" y="42"/>
                      <a:pt x="42" y="0"/>
                      <a:pt x="94" y="0"/>
                    </a:cubicBezTo>
                    <a:lnTo>
                      <a:pt x="94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  <p:sp>
            <p:nvSpPr>
              <p:cNvPr id="33" name="Freeform 29"/>
              <p:cNvSpPr/>
              <p:nvPr/>
            </p:nvSpPr>
            <p:spPr bwMode="auto">
              <a:xfrm>
                <a:off x="383108" y="-3297413"/>
                <a:ext cx="360363" cy="361950"/>
              </a:xfrm>
              <a:custGeom>
                <a:avLst/>
                <a:gdLst>
                  <a:gd name="T0" fmla="*/ 0 w 95"/>
                  <a:gd name="T1" fmla="*/ 95 h 95"/>
                  <a:gd name="T2" fmla="*/ 95 w 95"/>
                  <a:gd name="T3" fmla="*/ 95 h 95"/>
                  <a:gd name="T4" fmla="*/ 0 w 95"/>
                  <a:gd name="T5" fmla="*/ 0 h 95"/>
                  <a:gd name="T6" fmla="*/ 0 w 95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95">
                    <a:moveTo>
                      <a:pt x="0" y="95"/>
                    </a:moveTo>
                    <a:cubicBezTo>
                      <a:pt x="95" y="95"/>
                      <a:pt x="95" y="95"/>
                      <a:pt x="95" y="95"/>
                    </a:cubicBezTo>
                    <a:cubicBezTo>
                      <a:pt x="95" y="42"/>
                      <a:pt x="52" y="0"/>
                      <a:pt x="0" y="0"/>
                    </a:cubicBezTo>
                    <a:lnTo>
                      <a:pt x="0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id-ID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2400"/>
              </a:p>
            </p:txBody>
          </p:sp>
        </p:grp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602614" y="3274207"/>
              <a:ext cx="169274" cy="147665"/>
            </a:xfrm>
            <a:custGeom>
              <a:avLst/>
              <a:gdLst>
                <a:gd name="T0" fmla="*/ 36 w 216"/>
                <a:gd name="T1" fmla="*/ 19 h 188"/>
                <a:gd name="T2" fmla="*/ 10 w 216"/>
                <a:gd name="T3" fmla="*/ 3 h 188"/>
                <a:gd name="T4" fmla="*/ 0 w 216"/>
                <a:gd name="T5" fmla="*/ 8 h 188"/>
                <a:gd name="T6" fmla="*/ 0 w 216"/>
                <a:gd name="T7" fmla="*/ 42 h 188"/>
                <a:gd name="T8" fmla="*/ 10 w 216"/>
                <a:gd name="T9" fmla="*/ 48 h 188"/>
                <a:gd name="T10" fmla="*/ 36 w 216"/>
                <a:gd name="T11" fmla="*/ 31 h 188"/>
                <a:gd name="T12" fmla="*/ 36 w 216"/>
                <a:gd name="T13" fmla="*/ 19 h 188"/>
                <a:gd name="T14" fmla="*/ 205 w 216"/>
                <a:gd name="T15" fmla="*/ 8 h 188"/>
                <a:gd name="T16" fmla="*/ 68 w 216"/>
                <a:gd name="T17" fmla="*/ 8 h 188"/>
                <a:gd name="T18" fmla="*/ 57 w 216"/>
                <a:gd name="T19" fmla="*/ 20 h 188"/>
                <a:gd name="T20" fmla="*/ 57 w 216"/>
                <a:gd name="T21" fmla="*/ 31 h 188"/>
                <a:gd name="T22" fmla="*/ 68 w 216"/>
                <a:gd name="T23" fmla="*/ 42 h 188"/>
                <a:gd name="T24" fmla="*/ 205 w 216"/>
                <a:gd name="T25" fmla="*/ 42 h 188"/>
                <a:gd name="T26" fmla="*/ 216 w 216"/>
                <a:gd name="T27" fmla="*/ 31 h 188"/>
                <a:gd name="T28" fmla="*/ 216 w 216"/>
                <a:gd name="T29" fmla="*/ 20 h 188"/>
                <a:gd name="T30" fmla="*/ 205 w 216"/>
                <a:gd name="T31" fmla="*/ 8 h 188"/>
                <a:gd name="T32" fmla="*/ 10 w 216"/>
                <a:gd name="T33" fmla="*/ 116 h 188"/>
                <a:gd name="T34" fmla="*/ 36 w 216"/>
                <a:gd name="T35" fmla="*/ 100 h 188"/>
                <a:gd name="T36" fmla="*/ 35 w 216"/>
                <a:gd name="T37" fmla="*/ 89 h 188"/>
                <a:gd name="T38" fmla="*/ 10 w 216"/>
                <a:gd name="T39" fmla="*/ 76 h 188"/>
                <a:gd name="T40" fmla="*/ 0 w 216"/>
                <a:gd name="T41" fmla="*/ 82 h 188"/>
                <a:gd name="T42" fmla="*/ 0 w 216"/>
                <a:gd name="T43" fmla="*/ 111 h 188"/>
                <a:gd name="T44" fmla="*/ 10 w 216"/>
                <a:gd name="T45" fmla="*/ 116 h 188"/>
                <a:gd name="T46" fmla="*/ 205 w 216"/>
                <a:gd name="T47" fmla="*/ 77 h 188"/>
                <a:gd name="T48" fmla="*/ 68 w 216"/>
                <a:gd name="T49" fmla="*/ 77 h 188"/>
                <a:gd name="T50" fmla="*/ 57 w 216"/>
                <a:gd name="T51" fmla="*/ 88 h 188"/>
                <a:gd name="T52" fmla="*/ 57 w 216"/>
                <a:gd name="T53" fmla="*/ 99 h 188"/>
                <a:gd name="T54" fmla="*/ 68 w 216"/>
                <a:gd name="T55" fmla="*/ 111 h 188"/>
                <a:gd name="T56" fmla="*/ 205 w 216"/>
                <a:gd name="T57" fmla="*/ 111 h 188"/>
                <a:gd name="T58" fmla="*/ 216 w 216"/>
                <a:gd name="T59" fmla="*/ 99 h 188"/>
                <a:gd name="T60" fmla="*/ 216 w 216"/>
                <a:gd name="T61" fmla="*/ 88 h 188"/>
                <a:gd name="T62" fmla="*/ 205 w 216"/>
                <a:gd name="T63" fmla="*/ 77 h 188"/>
                <a:gd name="T64" fmla="*/ 36 w 216"/>
                <a:gd name="T65" fmla="*/ 156 h 188"/>
                <a:gd name="T66" fmla="*/ 10 w 216"/>
                <a:gd name="T67" fmla="*/ 139 h 188"/>
                <a:gd name="T68" fmla="*/ 0 w 216"/>
                <a:gd name="T69" fmla="*/ 145 h 188"/>
                <a:gd name="T70" fmla="*/ 0 w 216"/>
                <a:gd name="T71" fmla="*/ 179 h 188"/>
                <a:gd name="T72" fmla="*/ 10 w 216"/>
                <a:gd name="T73" fmla="*/ 184 h 188"/>
                <a:gd name="T74" fmla="*/ 36 w 216"/>
                <a:gd name="T75" fmla="*/ 168 h 188"/>
                <a:gd name="T76" fmla="*/ 36 w 216"/>
                <a:gd name="T77" fmla="*/ 156 h 188"/>
                <a:gd name="T78" fmla="*/ 205 w 216"/>
                <a:gd name="T79" fmla="*/ 145 h 188"/>
                <a:gd name="T80" fmla="*/ 68 w 216"/>
                <a:gd name="T81" fmla="*/ 145 h 188"/>
                <a:gd name="T82" fmla="*/ 57 w 216"/>
                <a:gd name="T83" fmla="*/ 156 h 188"/>
                <a:gd name="T84" fmla="*/ 57 w 216"/>
                <a:gd name="T85" fmla="*/ 167 h 188"/>
                <a:gd name="T86" fmla="*/ 68 w 216"/>
                <a:gd name="T87" fmla="*/ 179 h 188"/>
                <a:gd name="T88" fmla="*/ 205 w 216"/>
                <a:gd name="T89" fmla="*/ 179 h 188"/>
                <a:gd name="T90" fmla="*/ 216 w 216"/>
                <a:gd name="T91" fmla="*/ 167 h 188"/>
                <a:gd name="T92" fmla="*/ 216 w 216"/>
                <a:gd name="T93" fmla="*/ 156 h 188"/>
                <a:gd name="T94" fmla="*/ 205 w 216"/>
                <a:gd name="T95" fmla="*/ 1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8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/>
            </a:p>
          </p:txBody>
        </p:sp>
      </p:grpSp>
      <p:cxnSp>
        <p:nvCxnSpPr>
          <p:cNvPr id="38" name="直接连接符 37"/>
          <p:cNvCxnSpPr/>
          <p:nvPr/>
        </p:nvCxnSpPr>
        <p:spPr>
          <a:xfrm flipH="1">
            <a:off x="5574665" y="1698625"/>
            <a:ext cx="5080" cy="37572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7"/>
          <p:cNvSpPr/>
          <p:nvPr/>
        </p:nvSpPr>
        <p:spPr>
          <a:xfrm>
            <a:off x="841775" y="1673865"/>
            <a:ext cx="1440011" cy="54000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旧方志</a:t>
            </a:r>
          </a:p>
        </p:txBody>
      </p:sp>
      <p:sp>
        <p:nvSpPr>
          <p:cNvPr id="42" name="矩形 41"/>
          <p:cNvSpPr/>
          <p:nvPr/>
        </p:nvSpPr>
        <p:spPr>
          <a:xfrm>
            <a:off x="842010" y="2213612"/>
            <a:ext cx="453517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据《中国地方志联合目录》统计，存世旧志达</a:t>
            </a:r>
            <a:r>
              <a:rPr lang="en-US" altLang="zh-CN" dirty="0">
                <a:solidFill>
                  <a:srgbClr val="E5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8264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种，约</a:t>
            </a:r>
            <a:r>
              <a:rPr lang="en-US" altLang="zh-CN" dirty="0">
                <a:solidFill>
                  <a:srgbClr val="E5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rgbClr val="E5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多卷；</a:t>
            </a: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月份，万方已收录旧志达</a:t>
            </a:r>
            <a:r>
              <a:rPr lang="en-US" altLang="zh-CN" dirty="0">
                <a:solidFill>
                  <a:srgbClr val="E5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10.7</a:t>
            </a:r>
            <a:r>
              <a:rPr lang="zh-CN" altLang="en-US" dirty="0">
                <a:solidFill>
                  <a:srgbClr val="E5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3" name="圆角矩形 9"/>
          <p:cNvSpPr/>
          <p:nvPr/>
        </p:nvSpPr>
        <p:spPr>
          <a:xfrm>
            <a:off x="841775" y="3546570"/>
            <a:ext cx="1440011" cy="54000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新方志</a:t>
            </a:r>
          </a:p>
        </p:txBody>
      </p:sp>
      <p:sp>
        <p:nvSpPr>
          <p:cNvPr id="2" name="矩形 1"/>
          <p:cNvSpPr/>
          <p:nvPr/>
        </p:nvSpPr>
        <p:spPr>
          <a:xfrm>
            <a:off x="842010" y="4078063"/>
            <a:ext cx="45351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据统计，截止到2016年10月份，已出版新志</a:t>
            </a:r>
            <a:r>
              <a:rPr lang="zh-CN" altLang="en-US" dirty="0">
                <a:solidFill>
                  <a:srgbClr val="E5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5万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多册；</a:t>
            </a:r>
          </a:p>
          <a:p>
            <a:pPr marL="285750" indent="-285750" algn="just"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月份，万方已收录新志达</a:t>
            </a:r>
            <a:r>
              <a:rPr lang="en-US" altLang="zh-CN" dirty="0">
                <a:solidFill>
                  <a:srgbClr val="E5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4.8</a:t>
            </a:r>
            <a:r>
              <a:rPr lang="zh-CN" altLang="en-US" dirty="0">
                <a:solidFill>
                  <a:srgbClr val="E500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册，已上线。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864225" y="4639310"/>
            <a:ext cx="51339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注：图表中的比例为万方资源量在存世资源量中的占比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90" y="3532"/>
            <a:ext cx="1475572" cy="687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  <p:bldP spid="43" grpId="0" bldLvl="0" animBg="1"/>
      <p:bldP spid="2" grpId="0"/>
      <p:bldP spid="4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1715</Words>
  <Application>Microsoft Office PowerPoint</Application>
  <PresentationFormat>自定义</PresentationFormat>
  <Paragraphs>147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22</vt:i4>
      </vt:variant>
    </vt:vector>
  </HeadingPairs>
  <TitlesOfParts>
    <vt:vector size="52" baseType="lpstr">
      <vt:lpstr>ITC Avant Garde Std Bk</vt:lpstr>
      <vt:lpstr>LiHei Pro</vt:lpstr>
      <vt:lpstr>Microsoft JhengHei Light</vt:lpstr>
      <vt:lpstr>Open Sans Extrabold</vt:lpstr>
      <vt:lpstr>PT Sans</vt:lpstr>
      <vt:lpstr>Raleway</vt:lpstr>
      <vt:lpstr>Signika</vt:lpstr>
      <vt:lpstr>等线</vt:lpstr>
      <vt:lpstr>等线 Light</vt:lpstr>
      <vt:lpstr>华文行楷</vt:lpstr>
      <vt:lpstr>华文新魏</vt:lpstr>
      <vt:lpstr>迷你简汉真广标</vt:lpstr>
      <vt:lpstr>宋体</vt:lpstr>
      <vt:lpstr>微软雅黑</vt:lpstr>
      <vt:lpstr>叶根友刀锋黑草</vt:lpstr>
      <vt:lpstr>叶根友行书繁</vt:lpstr>
      <vt:lpstr>Arial</vt:lpstr>
      <vt:lpstr>Calibri</vt:lpstr>
      <vt:lpstr>Impact</vt:lpstr>
      <vt:lpstr>Wingdings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liudan</cp:lastModifiedBy>
  <cp:revision>4008</cp:revision>
  <dcterms:created xsi:type="dcterms:W3CDTF">2015-12-01T09:06:00Z</dcterms:created>
  <dcterms:modified xsi:type="dcterms:W3CDTF">2018-04-24T06:40:02Z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