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94" r:id="rId2"/>
    <p:sldId id="380" r:id="rId3"/>
    <p:sldId id="378" r:id="rId4"/>
    <p:sldId id="379" r:id="rId5"/>
    <p:sldId id="296" r:id="rId6"/>
    <p:sldId id="311" r:id="rId7"/>
    <p:sldId id="344" r:id="rId8"/>
    <p:sldId id="342" r:id="rId9"/>
    <p:sldId id="372" r:id="rId10"/>
    <p:sldId id="381" r:id="rId11"/>
    <p:sldId id="303" r:id="rId12"/>
    <p:sldId id="330" r:id="rId13"/>
    <p:sldId id="383" r:id="rId14"/>
    <p:sldId id="384" r:id="rId15"/>
    <p:sldId id="387" r:id="rId16"/>
    <p:sldId id="373" r:id="rId17"/>
    <p:sldId id="386" r:id="rId18"/>
    <p:sldId id="374" r:id="rId19"/>
    <p:sldId id="385" r:id="rId20"/>
    <p:sldId id="375" r:id="rId21"/>
    <p:sldId id="382" r:id="rId22"/>
    <p:sldId id="388" r:id="rId23"/>
    <p:sldId id="389" r:id="rId24"/>
    <p:sldId id="307" r:id="rId25"/>
    <p:sldId id="390" r:id="rId26"/>
    <p:sldId id="300" r:id="rId27"/>
    <p:sldId id="391" r:id="rId28"/>
    <p:sldId id="301" r:id="rId29"/>
    <p:sldId id="310" r:id="rId30"/>
    <p:sldId id="318" r:id="rId31"/>
    <p:sldId id="360" r:id="rId32"/>
    <p:sldId id="399" r:id="rId33"/>
    <p:sldId id="319" r:id="rId34"/>
    <p:sldId id="320" r:id="rId35"/>
    <p:sldId id="261" r:id="rId36"/>
  </p:sldIdLst>
  <p:sldSz cx="9144000" cy="5143500" type="screen16x9"/>
  <p:notesSz cx="9144000" cy="6858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730AC93-8E5C-496E-8165-52F2A7208D7C}">
          <p14:sldIdLst>
            <p14:sldId id="294"/>
          </p14:sldIdLst>
        </p14:section>
        <p14:section name="万方智搜" id="{4BF03DD7-16BB-4D88-93AB-8C9B86970510}">
          <p14:sldIdLst>
            <p14:sldId id="380"/>
            <p14:sldId id="378"/>
            <p14:sldId id="379"/>
            <p14:sldId id="296"/>
            <p14:sldId id="311"/>
            <p14:sldId id="344"/>
            <p14:sldId id="342"/>
            <p14:sldId id="372"/>
            <p14:sldId id="381"/>
            <p14:sldId id="303"/>
            <p14:sldId id="330"/>
            <p14:sldId id="383"/>
            <p14:sldId id="384"/>
            <p14:sldId id="387"/>
            <p14:sldId id="373"/>
            <p14:sldId id="386"/>
            <p14:sldId id="374"/>
            <p14:sldId id="385"/>
            <p14:sldId id="375"/>
            <p14:sldId id="382"/>
            <p14:sldId id="388"/>
            <p14:sldId id="389"/>
            <p14:sldId id="307"/>
            <p14:sldId id="390"/>
            <p14:sldId id="300"/>
            <p14:sldId id="391"/>
          </p14:sldIdLst>
        </p14:section>
        <p14:section name="增值服务" id="{E7FCC049-F381-41C2-B4F9-F2BE55001197}">
          <p14:sldIdLst>
            <p14:sldId id="301"/>
          </p14:sldIdLst>
        </p14:section>
        <p14:section name="检索技巧" id="{4838C2CE-6E13-4C95-AD5F-436D7FA01EE3}">
          <p14:sldIdLst>
            <p14:sldId id="310"/>
            <p14:sldId id="318"/>
            <p14:sldId id="360"/>
            <p14:sldId id="399"/>
          </p14:sldIdLst>
        </p14:section>
        <p14:section name="结束" id="{CB5E6B8F-5F3B-41F7-9489-99919002D64C}">
          <p14:sldIdLst>
            <p14:sldId id="319"/>
            <p14:sldId id="320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图灵" initials="图灵" lastIdx="1" clrIdx="0">
    <p:extLst>
      <p:ext uri="{19B8F6BF-5375-455C-9EA6-DF929625EA0E}">
        <p15:presenceInfo xmlns:p15="http://schemas.microsoft.com/office/powerpoint/2012/main" userId="1166a500b87200f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5" autoAdjust="0"/>
    <p:restoredTop sz="94238" autoAdjust="0"/>
  </p:normalViewPr>
  <p:slideViewPr>
    <p:cSldViewPr snapToGrid="0" snapToObjects="1">
      <p:cViewPr varScale="1">
        <p:scale>
          <a:sx n="91" d="100"/>
          <a:sy n="91" d="100"/>
        </p:scale>
        <p:origin x="744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614CA-69E0-4917-9DAD-EBA328FE4EA1}" type="doc">
      <dgm:prSet loTypeId="urn:microsoft.com/office/officeart/2009/3/layout/CircleRelationship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78DCE98-47B8-423F-A112-AB6021F684DB}">
      <dgm:prSet phldrT="[文本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zh-CN" altLang="en-US" sz="1400" b="1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rPr>
            <a:t>开源技术</a:t>
          </a:r>
          <a:endParaRPr lang="en-US" altLang="zh-CN" sz="1400" b="1" dirty="0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EACBCB61-7B07-4E2D-9309-C838E22C0460}" type="parTrans" cxnId="{FB67AE9A-ABB9-42EB-B85E-C8070F534AC9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06B8C6AE-50BD-48FB-8720-0E7ABE996B8E}" type="sibTrans" cxnId="{FB67AE9A-ABB9-42EB-B85E-C8070F534AC9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B011591F-6F55-4662-9832-C3DBDE703CD8}">
      <dgm:prSet phldrT="[文本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CN" altLang="en-US" sz="1600" b="1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rPr>
            <a:t>模块化</a:t>
          </a:r>
          <a:endParaRPr lang="en-US" altLang="zh-CN" sz="1600" b="1" dirty="0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23151ABA-D530-4FE6-BD50-559339A3BF9A}" type="sibTrans" cxnId="{8653CB04-AD6C-4523-A148-9015A9348A3E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E8544AF7-4D71-4D75-9646-BB1AB245D8CD}" type="parTrans" cxnId="{8653CB04-AD6C-4523-A148-9015A9348A3E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2EC4C5C0-DA1A-4045-B94C-89E315852AD5}">
      <dgm:prSet phldrT="[文本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zh-CN" altLang="en-US" sz="2800" b="1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rPr>
            <a:t>开放</a:t>
          </a:r>
          <a:endParaRPr lang="en-US" altLang="zh-CN" sz="2800" b="1" dirty="0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  <a:p>
          <a:r>
            <a:rPr lang="zh-CN" altLang="en-US" sz="2800" b="1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rPr>
            <a:t>架构</a:t>
          </a:r>
          <a:endParaRPr lang="en-US" altLang="zh-CN" sz="2800" b="1" dirty="0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351B7894-07CB-42A9-96DF-1D90FF7469D6}" type="sibTrans" cxnId="{284B438E-71C2-40B1-A180-3E689721FD75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718F8722-71BE-4C3D-A961-6362DC3F6FBE}" type="parTrans" cxnId="{284B438E-71C2-40B1-A180-3E689721FD75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19078ABE-0C15-4BF6-99C5-68852EE28FD8}" type="pres">
      <dgm:prSet presAssocID="{09D614CA-69E0-4917-9DAD-EBA328FE4EA1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CN" altLang="en-US"/>
        </a:p>
      </dgm:t>
    </dgm:pt>
    <dgm:pt modelId="{D4FE538B-E506-4A93-AA6C-2C270DB340EE}" type="pres">
      <dgm:prSet presAssocID="{2EC4C5C0-DA1A-4045-B94C-89E315852AD5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zh-CN" altLang="en-US"/>
        </a:p>
      </dgm:t>
    </dgm:pt>
    <dgm:pt modelId="{C92225F0-FD51-48EB-9B57-9163FBEFFDE7}" type="pres">
      <dgm:prSet presAssocID="{2EC4C5C0-DA1A-4045-B94C-89E315852AD5}" presName="Accent1" presStyleLbl="node1" presStyleIdx="0" presStyleCnt="13"/>
      <dgm:spPr>
        <a:solidFill>
          <a:schemeClr val="bg1">
            <a:lumMod val="75000"/>
          </a:schemeClr>
        </a:solidFill>
      </dgm:spPr>
    </dgm:pt>
    <dgm:pt modelId="{A34C062D-3C3F-42E4-9C52-F4DDE43ED965}" type="pres">
      <dgm:prSet presAssocID="{2EC4C5C0-DA1A-4045-B94C-89E315852AD5}" presName="Accent2" presStyleLbl="node1" presStyleIdx="1" presStyleCnt="13"/>
      <dgm:spPr>
        <a:solidFill>
          <a:schemeClr val="bg1">
            <a:lumMod val="75000"/>
          </a:schemeClr>
        </a:solidFill>
      </dgm:spPr>
    </dgm:pt>
    <dgm:pt modelId="{C25394DE-F270-4FB7-904D-03D7A5E7EC64}" type="pres">
      <dgm:prSet presAssocID="{2EC4C5C0-DA1A-4045-B94C-89E315852AD5}" presName="Accent3" presStyleLbl="node1" presStyleIdx="2" presStyleCnt="13"/>
      <dgm:spPr>
        <a:solidFill>
          <a:schemeClr val="bg1">
            <a:lumMod val="75000"/>
          </a:schemeClr>
        </a:solidFill>
      </dgm:spPr>
    </dgm:pt>
    <dgm:pt modelId="{7C602F96-EB14-4E63-8EEC-5480394B5070}" type="pres">
      <dgm:prSet presAssocID="{2EC4C5C0-DA1A-4045-B94C-89E315852AD5}" presName="Accent4" presStyleLbl="node1" presStyleIdx="3" presStyleCnt="13"/>
      <dgm:spPr>
        <a:solidFill>
          <a:schemeClr val="bg1">
            <a:lumMod val="75000"/>
          </a:schemeClr>
        </a:solidFill>
      </dgm:spPr>
    </dgm:pt>
    <dgm:pt modelId="{40DC51E7-FB95-417D-8DEB-A79A5C1786DA}" type="pres">
      <dgm:prSet presAssocID="{2EC4C5C0-DA1A-4045-B94C-89E315852AD5}" presName="Accent5" presStyleLbl="node1" presStyleIdx="4" presStyleCnt="13"/>
      <dgm:spPr>
        <a:solidFill>
          <a:schemeClr val="bg1">
            <a:lumMod val="75000"/>
          </a:schemeClr>
        </a:solidFill>
      </dgm:spPr>
    </dgm:pt>
    <dgm:pt modelId="{97BB0942-A905-4B77-95C4-1C44EEE2A3DA}" type="pres">
      <dgm:prSet presAssocID="{2EC4C5C0-DA1A-4045-B94C-89E315852AD5}" presName="Accent6" presStyleLbl="node1" presStyleIdx="5" presStyleCnt="13"/>
      <dgm:spPr>
        <a:solidFill>
          <a:schemeClr val="bg1">
            <a:lumMod val="75000"/>
          </a:schemeClr>
        </a:solidFill>
      </dgm:spPr>
    </dgm:pt>
    <dgm:pt modelId="{65382DF6-BCB2-494A-97A8-A01446C14102}" type="pres">
      <dgm:prSet presAssocID="{B011591F-6F55-4662-9832-C3DBDE703CD8}" presName="Child1" presStyleLbl="node1" presStyleIdx="6" presStyleCnt="13" custScaleX="168039" custScaleY="110880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4BB99EE6-8F92-4EE2-9869-2FF6729EEE5D}" type="pres">
      <dgm:prSet presAssocID="{B011591F-6F55-4662-9832-C3DBDE703CD8}" presName="Accent7" presStyleCnt="0"/>
      <dgm:spPr/>
    </dgm:pt>
    <dgm:pt modelId="{C54F6BFB-8E8A-4994-B570-5BA31A7880F1}" type="pres">
      <dgm:prSet presAssocID="{B011591F-6F55-4662-9832-C3DBDE703CD8}" presName="AccentHold1" presStyleLbl="node1" presStyleIdx="7" presStyleCnt="13"/>
      <dgm:spPr>
        <a:solidFill>
          <a:schemeClr val="bg1">
            <a:lumMod val="75000"/>
          </a:schemeClr>
        </a:solidFill>
      </dgm:spPr>
    </dgm:pt>
    <dgm:pt modelId="{F2BF1EA6-9681-4AA2-9A1F-BC7BC5B93E98}" type="pres">
      <dgm:prSet presAssocID="{B011591F-6F55-4662-9832-C3DBDE703CD8}" presName="Accent8" presStyleCnt="0"/>
      <dgm:spPr/>
    </dgm:pt>
    <dgm:pt modelId="{D5D3CEFC-9B65-4843-8D34-C06E794E39F7}" type="pres">
      <dgm:prSet presAssocID="{B011591F-6F55-4662-9832-C3DBDE703CD8}" presName="AccentHold2" presStyleLbl="node1" presStyleIdx="8" presStyleCnt="13"/>
      <dgm:spPr>
        <a:solidFill>
          <a:schemeClr val="bg1">
            <a:lumMod val="75000"/>
          </a:schemeClr>
        </a:solidFill>
      </dgm:spPr>
    </dgm:pt>
    <dgm:pt modelId="{ED9766FF-F0F2-466F-B5EC-EF8E6199B7FC}" type="pres">
      <dgm:prSet presAssocID="{078DCE98-47B8-423F-A112-AB6021F684DB}" presName="Child2" presStyleLbl="node1" presStyleIdx="9" presStyleCnt="13" custScaleX="118207" custScaleY="103881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22364670-199C-4C53-A6F8-BEACA03E127F}" type="pres">
      <dgm:prSet presAssocID="{078DCE98-47B8-423F-A112-AB6021F684DB}" presName="Accent9" presStyleCnt="0"/>
      <dgm:spPr/>
    </dgm:pt>
    <dgm:pt modelId="{32A41E10-9A9B-4230-BD3C-AEEA445548D4}" type="pres">
      <dgm:prSet presAssocID="{078DCE98-47B8-423F-A112-AB6021F684DB}" presName="AccentHold1" presStyleLbl="node1" presStyleIdx="10" presStyleCnt="13"/>
      <dgm:spPr>
        <a:solidFill>
          <a:schemeClr val="bg1">
            <a:lumMod val="75000"/>
          </a:schemeClr>
        </a:solidFill>
      </dgm:spPr>
    </dgm:pt>
    <dgm:pt modelId="{D3005CE0-2AFE-4B71-AE87-468B83C3A905}" type="pres">
      <dgm:prSet presAssocID="{078DCE98-47B8-423F-A112-AB6021F684DB}" presName="Accent10" presStyleCnt="0"/>
      <dgm:spPr/>
    </dgm:pt>
    <dgm:pt modelId="{1C475111-3C5B-40FA-9E2B-6D137989679D}" type="pres">
      <dgm:prSet presAssocID="{078DCE98-47B8-423F-A112-AB6021F684DB}" presName="AccentHold2" presStyleLbl="node1" presStyleIdx="11" presStyleCnt="13"/>
      <dgm:spPr>
        <a:solidFill>
          <a:schemeClr val="bg1">
            <a:lumMod val="75000"/>
          </a:schemeClr>
        </a:solidFill>
      </dgm:spPr>
    </dgm:pt>
    <dgm:pt modelId="{36BF3C4E-A8E1-43CA-AFCA-AD2D713F77DB}" type="pres">
      <dgm:prSet presAssocID="{078DCE98-47B8-423F-A112-AB6021F684DB}" presName="Accent11" presStyleCnt="0"/>
      <dgm:spPr/>
    </dgm:pt>
    <dgm:pt modelId="{D3E5FC08-2A94-4918-9A76-279965270D83}" type="pres">
      <dgm:prSet presAssocID="{078DCE98-47B8-423F-A112-AB6021F684DB}" presName="AccentHold3" presStyleLbl="node1" presStyleIdx="12" presStyleCnt="13"/>
      <dgm:spPr>
        <a:solidFill>
          <a:schemeClr val="bg1">
            <a:lumMod val="75000"/>
          </a:schemeClr>
        </a:solidFill>
      </dgm:spPr>
    </dgm:pt>
  </dgm:ptLst>
  <dgm:cxnLst>
    <dgm:cxn modelId="{FB67AE9A-ABB9-42EB-B85E-C8070F534AC9}" srcId="{2EC4C5C0-DA1A-4045-B94C-89E315852AD5}" destId="{078DCE98-47B8-423F-A112-AB6021F684DB}" srcOrd="1" destOrd="0" parTransId="{EACBCB61-7B07-4E2D-9309-C838E22C0460}" sibTransId="{06B8C6AE-50BD-48FB-8720-0E7ABE996B8E}"/>
    <dgm:cxn modelId="{8653CB04-AD6C-4523-A148-9015A9348A3E}" srcId="{2EC4C5C0-DA1A-4045-B94C-89E315852AD5}" destId="{B011591F-6F55-4662-9832-C3DBDE703CD8}" srcOrd="0" destOrd="0" parTransId="{E8544AF7-4D71-4D75-9646-BB1AB245D8CD}" sibTransId="{23151ABA-D530-4FE6-BD50-559339A3BF9A}"/>
    <dgm:cxn modelId="{7433B197-8A9D-4BF6-9C61-700ABCC5485F}" type="presOf" srcId="{B011591F-6F55-4662-9832-C3DBDE703CD8}" destId="{65382DF6-BCB2-494A-97A8-A01446C14102}" srcOrd="0" destOrd="0" presId="urn:microsoft.com/office/officeart/2009/3/layout/CircleRelationship"/>
    <dgm:cxn modelId="{284B438E-71C2-40B1-A180-3E689721FD75}" srcId="{09D614CA-69E0-4917-9DAD-EBA328FE4EA1}" destId="{2EC4C5C0-DA1A-4045-B94C-89E315852AD5}" srcOrd="0" destOrd="0" parTransId="{718F8722-71BE-4C3D-A961-6362DC3F6FBE}" sibTransId="{351B7894-07CB-42A9-96DF-1D90FF7469D6}"/>
    <dgm:cxn modelId="{EB58751E-DBEA-4D08-93DE-3D7AC173B716}" type="presOf" srcId="{2EC4C5C0-DA1A-4045-B94C-89E315852AD5}" destId="{D4FE538B-E506-4A93-AA6C-2C270DB340EE}" srcOrd="0" destOrd="0" presId="urn:microsoft.com/office/officeart/2009/3/layout/CircleRelationship"/>
    <dgm:cxn modelId="{8B66F94E-7530-4481-89D6-AB762DD65E2A}" type="presOf" srcId="{078DCE98-47B8-423F-A112-AB6021F684DB}" destId="{ED9766FF-F0F2-466F-B5EC-EF8E6199B7FC}" srcOrd="0" destOrd="0" presId="urn:microsoft.com/office/officeart/2009/3/layout/CircleRelationship"/>
    <dgm:cxn modelId="{3D47FC3A-F265-43CF-B3E0-061B0621809E}" type="presOf" srcId="{09D614CA-69E0-4917-9DAD-EBA328FE4EA1}" destId="{19078ABE-0C15-4BF6-99C5-68852EE28FD8}" srcOrd="0" destOrd="0" presId="urn:microsoft.com/office/officeart/2009/3/layout/CircleRelationship"/>
    <dgm:cxn modelId="{FBAB3597-E66F-464C-B21C-C594DD24A925}" type="presParOf" srcId="{19078ABE-0C15-4BF6-99C5-68852EE28FD8}" destId="{D4FE538B-E506-4A93-AA6C-2C270DB340EE}" srcOrd="0" destOrd="0" presId="urn:microsoft.com/office/officeart/2009/3/layout/CircleRelationship"/>
    <dgm:cxn modelId="{FDABA606-84E5-4989-AA14-CE37802DCE44}" type="presParOf" srcId="{19078ABE-0C15-4BF6-99C5-68852EE28FD8}" destId="{C92225F0-FD51-48EB-9B57-9163FBEFFDE7}" srcOrd="1" destOrd="0" presId="urn:microsoft.com/office/officeart/2009/3/layout/CircleRelationship"/>
    <dgm:cxn modelId="{AD2F996A-124F-479F-A8F9-82A70BC3E745}" type="presParOf" srcId="{19078ABE-0C15-4BF6-99C5-68852EE28FD8}" destId="{A34C062D-3C3F-42E4-9C52-F4DDE43ED965}" srcOrd="2" destOrd="0" presId="urn:microsoft.com/office/officeart/2009/3/layout/CircleRelationship"/>
    <dgm:cxn modelId="{80A6A3BC-64D7-4115-9023-6E84ACAACC2B}" type="presParOf" srcId="{19078ABE-0C15-4BF6-99C5-68852EE28FD8}" destId="{C25394DE-F270-4FB7-904D-03D7A5E7EC64}" srcOrd="3" destOrd="0" presId="urn:microsoft.com/office/officeart/2009/3/layout/CircleRelationship"/>
    <dgm:cxn modelId="{A9429A98-0E5A-4433-8933-B8536F74C3D9}" type="presParOf" srcId="{19078ABE-0C15-4BF6-99C5-68852EE28FD8}" destId="{7C602F96-EB14-4E63-8EEC-5480394B5070}" srcOrd="4" destOrd="0" presId="urn:microsoft.com/office/officeart/2009/3/layout/CircleRelationship"/>
    <dgm:cxn modelId="{0B9865CC-C532-409F-A356-9A35D79FF07B}" type="presParOf" srcId="{19078ABE-0C15-4BF6-99C5-68852EE28FD8}" destId="{40DC51E7-FB95-417D-8DEB-A79A5C1786DA}" srcOrd="5" destOrd="0" presId="urn:microsoft.com/office/officeart/2009/3/layout/CircleRelationship"/>
    <dgm:cxn modelId="{1BD25527-7B96-44A0-A1A0-FDE5E50F3603}" type="presParOf" srcId="{19078ABE-0C15-4BF6-99C5-68852EE28FD8}" destId="{97BB0942-A905-4B77-95C4-1C44EEE2A3DA}" srcOrd="6" destOrd="0" presId="urn:microsoft.com/office/officeart/2009/3/layout/CircleRelationship"/>
    <dgm:cxn modelId="{54D9DD5E-E138-483A-8A9C-C4626F7FBD9F}" type="presParOf" srcId="{19078ABE-0C15-4BF6-99C5-68852EE28FD8}" destId="{65382DF6-BCB2-494A-97A8-A01446C14102}" srcOrd="7" destOrd="0" presId="urn:microsoft.com/office/officeart/2009/3/layout/CircleRelationship"/>
    <dgm:cxn modelId="{F7D12BFA-0D41-4188-9F39-7FF29A39C985}" type="presParOf" srcId="{19078ABE-0C15-4BF6-99C5-68852EE28FD8}" destId="{4BB99EE6-8F92-4EE2-9869-2FF6729EEE5D}" srcOrd="8" destOrd="0" presId="urn:microsoft.com/office/officeart/2009/3/layout/CircleRelationship"/>
    <dgm:cxn modelId="{C35C2063-958B-45DB-B93C-018644DCD589}" type="presParOf" srcId="{4BB99EE6-8F92-4EE2-9869-2FF6729EEE5D}" destId="{C54F6BFB-8E8A-4994-B570-5BA31A7880F1}" srcOrd="0" destOrd="0" presId="urn:microsoft.com/office/officeart/2009/3/layout/CircleRelationship"/>
    <dgm:cxn modelId="{CF07F5A0-617E-4D86-A3BF-6D267573D7CF}" type="presParOf" srcId="{19078ABE-0C15-4BF6-99C5-68852EE28FD8}" destId="{F2BF1EA6-9681-4AA2-9A1F-BC7BC5B93E98}" srcOrd="9" destOrd="0" presId="urn:microsoft.com/office/officeart/2009/3/layout/CircleRelationship"/>
    <dgm:cxn modelId="{7E1F4790-7C76-40B2-A42C-849BA516C1B7}" type="presParOf" srcId="{F2BF1EA6-9681-4AA2-9A1F-BC7BC5B93E98}" destId="{D5D3CEFC-9B65-4843-8D34-C06E794E39F7}" srcOrd="0" destOrd="0" presId="urn:microsoft.com/office/officeart/2009/3/layout/CircleRelationship"/>
    <dgm:cxn modelId="{099FCCD6-212E-4C22-B84D-6C4EFE7021CE}" type="presParOf" srcId="{19078ABE-0C15-4BF6-99C5-68852EE28FD8}" destId="{ED9766FF-F0F2-466F-B5EC-EF8E6199B7FC}" srcOrd="10" destOrd="0" presId="urn:microsoft.com/office/officeart/2009/3/layout/CircleRelationship"/>
    <dgm:cxn modelId="{54A0602A-4560-448D-A842-09DA6216EA39}" type="presParOf" srcId="{19078ABE-0C15-4BF6-99C5-68852EE28FD8}" destId="{22364670-199C-4C53-A6F8-BEACA03E127F}" srcOrd="11" destOrd="0" presId="urn:microsoft.com/office/officeart/2009/3/layout/CircleRelationship"/>
    <dgm:cxn modelId="{64546811-D381-4DC4-ADF0-C7FD8469A154}" type="presParOf" srcId="{22364670-199C-4C53-A6F8-BEACA03E127F}" destId="{32A41E10-9A9B-4230-BD3C-AEEA445548D4}" srcOrd="0" destOrd="0" presId="urn:microsoft.com/office/officeart/2009/3/layout/CircleRelationship"/>
    <dgm:cxn modelId="{FB3C12C4-853E-4E91-B2ED-9FF3D7869B03}" type="presParOf" srcId="{19078ABE-0C15-4BF6-99C5-68852EE28FD8}" destId="{D3005CE0-2AFE-4B71-AE87-468B83C3A905}" srcOrd="12" destOrd="0" presId="urn:microsoft.com/office/officeart/2009/3/layout/CircleRelationship"/>
    <dgm:cxn modelId="{F19BE212-1797-4CBD-9D05-D9706D5AC740}" type="presParOf" srcId="{D3005CE0-2AFE-4B71-AE87-468B83C3A905}" destId="{1C475111-3C5B-40FA-9E2B-6D137989679D}" srcOrd="0" destOrd="0" presId="urn:microsoft.com/office/officeart/2009/3/layout/CircleRelationship"/>
    <dgm:cxn modelId="{E20CA55A-6055-4165-9FE8-2268F98F0606}" type="presParOf" srcId="{19078ABE-0C15-4BF6-99C5-68852EE28FD8}" destId="{36BF3C4E-A8E1-43CA-AFCA-AD2D713F77DB}" srcOrd="13" destOrd="0" presId="urn:microsoft.com/office/officeart/2009/3/layout/CircleRelationship"/>
    <dgm:cxn modelId="{4E6B9D87-A73D-4F48-A1D4-DC7D3B649B77}" type="presParOf" srcId="{36BF3C4E-A8E1-43CA-AFCA-AD2D713F77DB}" destId="{D3E5FC08-2A94-4918-9A76-279965270D83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E538B-E506-4A93-AA6C-2C270DB340EE}">
      <dsp:nvSpPr>
        <dsp:cNvPr id="0" name=""/>
        <dsp:cNvSpPr/>
      </dsp:nvSpPr>
      <dsp:spPr>
        <a:xfrm>
          <a:off x="590698" y="251748"/>
          <a:ext cx="1545339" cy="1545305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rPr>
            <a:t>开放</a:t>
          </a:r>
          <a:endParaRPr lang="en-US" altLang="zh-CN" sz="2800" b="1" kern="1200" dirty="0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rPr>
            <a:t>架构</a:t>
          </a:r>
          <a:endParaRPr lang="en-US" altLang="zh-CN" sz="2800" b="1" kern="1200" dirty="0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</dsp:txBody>
      <dsp:txXfrm>
        <a:off x="817008" y="478053"/>
        <a:ext cx="1092719" cy="1092695"/>
      </dsp:txXfrm>
    </dsp:sp>
    <dsp:sp modelId="{C92225F0-FD51-48EB-9B57-9163FBEFFDE7}">
      <dsp:nvSpPr>
        <dsp:cNvPr id="0" name=""/>
        <dsp:cNvSpPr/>
      </dsp:nvSpPr>
      <dsp:spPr>
        <a:xfrm>
          <a:off x="1472435" y="181343"/>
          <a:ext cx="171864" cy="171861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34C062D-3C3F-42E4-9C52-F4DDE43ED965}">
      <dsp:nvSpPr>
        <dsp:cNvPr id="0" name=""/>
        <dsp:cNvSpPr/>
      </dsp:nvSpPr>
      <dsp:spPr>
        <a:xfrm>
          <a:off x="1065479" y="1682239"/>
          <a:ext cx="124443" cy="124563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5394DE-F270-4FB7-904D-03D7A5E7EC64}">
      <dsp:nvSpPr>
        <dsp:cNvPr id="0" name=""/>
        <dsp:cNvSpPr/>
      </dsp:nvSpPr>
      <dsp:spPr>
        <a:xfrm>
          <a:off x="2235477" y="878897"/>
          <a:ext cx="124443" cy="124563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602F96-EB14-4E63-8EEC-5480394B5070}">
      <dsp:nvSpPr>
        <dsp:cNvPr id="0" name=""/>
        <dsp:cNvSpPr/>
      </dsp:nvSpPr>
      <dsp:spPr>
        <a:xfrm>
          <a:off x="1639988" y="1814745"/>
          <a:ext cx="171864" cy="171861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DC51E7-FB95-417D-8DEB-A79A5C1786DA}">
      <dsp:nvSpPr>
        <dsp:cNvPr id="0" name=""/>
        <dsp:cNvSpPr/>
      </dsp:nvSpPr>
      <dsp:spPr>
        <a:xfrm>
          <a:off x="1100829" y="425595"/>
          <a:ext cx="124443" cy="124563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7BB0942-A905-4B77-95C4-1C44EEE2A3DA}">
      <dsp:nvSpPr>
        <dsp:cNvPr id="0" name=""/>
        <dsp:cNvSpPr/>
      </dsp:nvSpPr>
      <dsp:spPr>
        <a:xfrm>
          <a:off x="708531" y="1138132"/>
          <a:ext cx="124443" cy="124563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382DF6-BCB2-494A-97A8-A01446C14102}">
      <dsp:nvSpPr>
        <dsp:cNvPr id="0" name=""/>
        <dsp:cNvSpPr/>
      </dsp:nvSpPr>
      <dsp:spPr>
        <a:xfrm>
          <a:off x="-105858" y="496495"/>
          <a:ext cx="1055708" cy="696383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rPr>
            <a:t>模块化</a:t>
          </a:r>
          <a:endParaRPr lang="en-US" altLang="zh-CN" sz="1600" b="1" kern="1200" dirty="0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</dsp:txBody>
      <dsp:txXfrm>
        <a:off x="48747" y="598478"/>
        <a:ext cx="746498" cy="492417"/>
      </dsp:txXfrm>
    </dsp:sp>
    <dsp:sp modelId="{C54F6BFB-8E8A-4994-B570-5BA31A7880F1}">
      <dsp:nvSpPr>
        <dsp:cNvPr id="0" name=""/>
        <dsp:cNvSpPr/>
      </dsp:nvSpPr>
      <dsp:spPr>
        <a:xfrm>
          <a:off x="1298559" y="431011"/>
          <a:ext cx="171864" cy="171861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D3CEFC-9B65-4843-8D34-C06E794E39F7}">
      <dsp:nvSpPr>
        <dsp:cNvPr id="0" name=""/>
        <dsp:cNvSpPr/>
      </dsp:nvSpPr>
      <dsp:spPr>
        <a:xfrm>
          <a:off x="166786" y="1342849"/>
          <a:ext cx="310677" cy="310685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9766FF-F0F2-466F-B5EC-EF8E6199B7FC}">
      <dsp:nvSpPr>
        <dsp:cNvPr id="0" name=""/>
        <dsp:cNvSpPr/>
      </dsp:nvSpPr>
      <dsp:spPr>
        <a:xfrm>
          <a:off x="2237200" y="222952"/>
          <a:ext cx="742637" cy="652425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rPr>
            <a:t>开源技术</a:t>
          </a:r>
          <a:endParaRPr lang="en-US" altLang="zh-CN" sz="1400" b="1" kern="1200" dirty="0">
            <a:solidFill>
              <a:schemeClr val="tx1"/>
            </a:solidFill>
            <a:latin typeface="等线" panose="02010600030101010101" pitchFamily="2" charset="-122"/>
            <a:ea typeface="等线" panose="02010600030101010101" pitchFamily="2" charset="-122"/>
          </a:endParaRPr>
        </a:p>
      </dsp:txBody>
      <dsp:txXfrm>
        <a:off x="2345957" y="318497"/>
        <a:ext cx="525123" cy="461335"/>
      </dsp:txXfrm>
    </dsp:sp>
    <dsp:sp modelId="{32A41E10-9A9B-4230-BD3C-AEEA445548D4}">
      <dsp:nvSpPr>
        <dsp:cNvPr id="0" name=""/>
        <dsp:cNvSpPr/>
      </dsp:nvSpPr>
      <dsp:spPr>
        <a:xfrm>
          <a:off x="2014180" y="668764"/>
          <a:ext cx="171864" cy="171861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C475111-3C5B-40FA-9E2B-6D137989679D}">
      <dsp:nvSpPr>
        <dsp:cNvPr id="0" name=""/>
        <dsp:cNvSpPr/>
      </dsp:nvSpPr>
      <dsp:spPr>
        <a:xfrm>
          <a:off x="48665" y="1712567"/>
          <a:ext cx="124443" cy="124563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E5FC08-2A94-4918-9A76-279965270D83}">
      <dsp:nvSpPr>
        <dsp:cNvPr id="0" name=""/>
        <dsp:cNvSpPr/>
      </dsp:nvSpPr>
      <dsp:spPr>
        <a:xfrm>
          <a:off x="1289650" y="1535290"/>
          <a:ext cx="124443" cy="124563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6FC87-666E-4AB4-BA94-CED8F4A0EF9E}" type="datetimeFigureOut">
              <a:rPr lang="zh-CN" altLang="en-US" smtClean="0"/>
              <a:t>2018/3/20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186CE-050D-4995-84A4-965D1568E7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01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311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基于海量资源，我们推出热门文献、热搜词以及快看栏目，通过系统推荐，人工编辑，来引导用户查看精品、热点的优质文献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334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系统提供的所有资源类型一框检索、各资源类型检索</a:t>
            </a:r>
            <a:endParaRPr lang="en-US" altLang="zh-CN" dirty="0"/>
          </a:p>
          <a:p>
            <a:r>
              <a:rPr lang="zh-CN" altLang="en-US" dirty="0"/>
              <a:t>优化了原有的高级检索和专业检索，凸显入口，增加可检索字段，与基本检索统一交互等。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927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系统提供的所有资源类型一框检索、各资源类型检索</a:t>
            </a:r>
            <a:endParaRPr lang="en-US" altLang="zh-CN" dirty="0"/>
          </a:p>
          <a:p>
            <a:r>
              <a:rPr lang="zh-CN" altLang="en-US" dirty="0"/>
              <a:t>优化了原有的高级检索和专业检索，凸显入口，增加可检索字段，与基本检索统一交互等。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321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系统提供的所有资源类型一框检索、各资源类型检索</a:t>
            </a:r>
            <a:endParaRPr lang="en-US" altLang="zh-CN" dirty="0"/>
          </a:p>
          <a:p>
            <a:r>
              <a:rPr lang="zh-CN" altLang="en-US" dirty="0"/>
              <a:t>优化了原有的高级检索和专业检索，凸显入口，增加可检索字段，与基本检索统一交互等。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系统提供的所有资源类型一框检索、各资源类型检索</a:t>
            </a:r>
            <a:endParaRPr lang="en-US" altLang="zh-CN" dirty="0"/>
          </a:p>
          <a:p>
            <a:r>
              <a:rPr lang="zh-CN" altLang="en-US" dirty="0"/>
              <a:t>优化了原有的高级检索和专业检索，凸显入口，增加可检索字段，与基本检索统一交互等。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713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系统通过机器翻译、词表等方法实现对检索词的多语种检索。</a:t>
            </a:r>
            <a:endParaRPr lang="en-US" altLang="zh-CN" sz="1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/>
              <a:t>如检索</a:t>
            </a:r>
            <a:r>
              <a:rPr lang="en-US" altLang="zh-CN" dirty="0"/>
              <a:t>robot-</a:t>
            </a:r>
            <a:r>
              <a:rPr lang="zh-CN" altLang="en-US" dirty="0"/>
              <a:t>就显示包括机器人、</a:t>
            </a:r>
            <a:r>
              <a:rPr lang="en-US" altLang="zh-CN" dirty="0"/>
              <a:t>robot</a:t>
            </a:r>
            <a:r>
              <a:rPr lang="zh-CN" altLang="en-US" dirty="0"/>
              <a:t>、</a:t>
            </a:r>
            <a:r>
              <a:rPr lang="en-US" altLang="zh-CN" dirty="0"/>
              <a:t>robotic</a:t>
            </a:r>
            <a:r>
              <a:rPr lang="zh-CN" altLang="en-US" dirty="0"/>
              <a:t>的结果</a:t>
            </a: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047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系统通过机器翻译、词表等方法实现对检索词的多语种检索。</a:t>
            </a:r>
            <a:endParaRPr lang="en-US" altLang="zh-CN" sz="1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/>
              <a:t>如检索</a:t>
            </a:r>
            <a:r>
              <a:rPr lang="en-US" altLang="zh-CN" dirty="0"/>
              <a:t>robot-</a:t>
            </a:r>
            <a:r>
              <a:rPr lang="zh-CN" altLang="en-US" dirty="0"/>
              <a:t>就显示包括机器人、</a:t>
            </a:r>
            <a:r>
              <a:rPr lang="en-US" altLang="zh-CN" dirty="0"/>
              <a:t>robot</a:t>
            </a:r>
            <a:r>
              <a:rPr lang="zh-CN" altLang="en-US" dirty="0"/>
              <a:t>、</a:t>
            </a:r>
            <a:r>
              <a:rPr lang="en-US" altLang="zh-CN" dirty="0"/>
              <a:t>robotic</a:t>
            </a:r>
            <a:r>
              <a:rPr lang="zh-CN" altLang="en-US" dirty="0"/>
              <a:t>的结果</a:t>
            </a: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06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词表检索是基于词表，对检索词进行词间关系的可视化展示</a:t>
            </a: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其上位词、下位词、相关词等</a:t>
            </a:r>
            <a:r>
              <a:rPr lang="zh-CN" altLang="en-US" dirty="0"/>
              <a:t>，且可以点击词进行直接检索，</a:t>
            </a: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引导用户尝试深层次的检索。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96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词表检索是基于词表，对检索词进行词间关系的可视化展示</a:t>
            </a: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其上位词、下位词、相关词等</a:t>
            </a:r>
            <a:r>
              <a:rPr lang="zh-CN" altLang="en-US" dirty="0"/>
              <a:t>，且可以点击词进行直接检索，</a:t>
            </a: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引导用户尝试深层次的检索。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99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r>
              <a:rPr lang="zh-CN" altLang="en-US" dirty="0"/>
              <a:t>在检索过程中，系统也通过实体识别功能更好的协助用户进行检索，如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225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144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系统通过机器翻译、词表等方法实现对检索词的多语种检索。</a:t>
            </a:r>
            <a:endParaRPr lang="en-US" altLang="zh-CN" sz="1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/>
              <a:t>如检索</a:t>
            </a:r>
            <a:r>
              <a:rPr lang="en-US" altLang="zh-CN" dirty="0"/>
              <a:t>robot-</a:t>
            </a:r>
            <a:r>
              <a:rPr lang="zh-CN" altLang="en-US" dirty="0"/>
              <a:t>就显示包括机器人、</a:t>
            </a:r>
            <a:r>
              <a:rPr lang="en-US" altLang="zh-CN" dirty="0"/>
              <a:t>robot</a:t>
            </a:r>
            <a:r>
              <a:rPr lang="zh-CN" altLang="en-US" dirty="0"/>
              <a:t>、</a:t>
            </a:r>
            <a:r>
              <a:rPr lang="en-US" altLang="zh-CN" dirty="0"/>
              <a:t>robotic</a:t>
            </a:r>
            <a:r>
              <a:rPr lang="zh-CN" altLang="en-US" dirty="0"/>
              <a:t>的结果</a:t>
            </a: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717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系统通过机器翻译、词表等方法实现对检索词的多语种检索。</a:t>
            </a:r>
            <a:endParaRPr lang="en-US" altLang="zh-CN" sz="1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/>
              <a:t>如检索</a:t>
            </a:r>
            <a:r>
              <a:rPr lang="en-US" altLang="zh-CN" dirty="0"/>
              <a:t>robot-</a:t>
            </a:r>
            <a:r>
              <a:rPr lang="zh-CN" altLang="en-US" dirty="0"/>
              <a:t>就显示包括机器人、</a:t>
            </a:r>
            <a:r>
              <a:rPr lang="en-US" altLang="zh-CN" dirty="0"/>
              <a:t>robot</a:t>
            </a:r>
            <a:r>
              <a:rPr lang="zh-CN" altLang="en-US" dirty="0"/>
              <a:t>、</a:t>
            </a:r>
            <a:r>
              <a:rPr lang="en-US" altLang="zh-CN" dirty="0"/>
              <a:t>robotic</a:t>
            </a:r>
            <a:r>
              <a:rPr lang="zh-CN" altLang="en-US" dirty="0"/>
              <a:t>的结果</a:t>
            </a: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064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系统通过机器翻译、词表等方法实现对检索词的多语种检索。</a:t>
            </a:r>
            <a:endParaRPr lang="en-US" altLang="zh-CN" sz="1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/>
              <a:t>如检索</a:t>
            </a:r>
            <a:r>
              <a:rPr lang="en-US" altLang="zh-CN" dirty="0"/>
              <a:t>robot-</a:t>
            </a:r>
            <a:r>
              <a:rPr lang="zh-CN" altLang="en-US" dirty="0"/>
              <a:t>就显示包括机器人、</a:t>
            </a:r>
            <a:r>
              <a:rPr lang="en-US" altLang="zh-CN" dirty="0"/>
              <a:t>robot</a:t>
            </a:r>
            <a:r>
              <a:rPr lang="zh-CN" altLang="en-US" dirty="0"/>
              <a:t>、</a:t>
            </a:r>
            <a:r>
              <a:rPr lang="en-US" altLang="zh-CN" dirty="0"/>
              <a:t>robotic</a:t>
            </a:r>
            <a:r>
              <a:rPr lang="zh-CN" altLang="en-US" dirty="0"/>
              <a:t>的结果</a:t>
            </a: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864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用户在检索结果页、文献详情页，都可以对多篇或者单篇文献进行收藏、订阅等操作，分享功能除了支持分享至主流媒体，还支持分享至学术圈，在学者主页以动态方式展示。由于技术原因，目前在万方智搜未能实现在线阅读时做笔记，标注等功能。今年数据处理中心要将新期刊中百分之</a:t>
            </a:r>
            <a:r>
              <a:rPr lang="en-US" altLang="zh-CN" dirty="0"/>
              <a:t>50</a:t>
            </a:r>
            <a:r>
              <a:rPr lang="zh-CN" altLang="en-US" dirty="0"/>
              <a:t>的论文加工成</a:t>
            </a:r>
            <a:r>
              <a:rPr lang="en-US" altLang="zh-CN" dirty="0"/>
              <a:t>xml</a:t>
            </a:r>
            <a:r>
              <a:rPr lang="zh-CN" altLang="en-US" dirty="0"/>
              <a:t>格式，所以我们设计了体验更好的标签、在线笔记、图片和表格的查看缩放下载等，要求研发在今年九月份实现。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以上操作，包括用户对文献的阅读、下载等操作，都可以在在万方书案中查看并进行相应的知识管理。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753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楷体" charset="0"/>
              </a:rPr>
              <a:t>数据交换、资源互补、平台对接等方式建立海量元数据仓储，为全程知识发现提供支撑。目前新平台数据量的情况是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楷体" charset="0"/>
              </a:rPr>
              <a:t>……</a:t>
            </a:r>
          </a:p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129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414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楷体" charset="0"/>
              </a:rPr>
              <a:t>数据交换、资源互补、平台对接等方式建立海量元数据仓储，为全程知识发现提供支撑。目前新平台数据量的情况是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楷体" charset="0"/>
              </a:rPr>
              <a:t>……</a:t>
            </a:r>
          </a:p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621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802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万方分析（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WFStats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）依托万方新一代知识服务平台的海量学术资源，利用知识图谱和可视化技术，针对科研人员、科研管理人员、科研决策人员等不同用户群体，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对主题、学者、机构、学科、地区、期刊等维度进行分析和对比，并提供深度关联挖掘，包括学者、机构等科研实体之间的合作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引证关系，学科之间的交叉关系等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。帮助用户轻松把握所关注主题研究现状、跟踪学科领域发展动态、监测与分析学者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机构的学术产出及科研能力、研究期刊学术影响力、定位和分析地区科研水平等，为科学研究、科研决策、学科建设等提供数据支持和科学解决方案。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同时，也为将来提供场景化服务、数据挖掘和决策支撑服务奠定了基础。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7893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新平台的建设首先建立了公司所有产品体系的统一支撑系统，包括知识组织系统、统一认证、统一支付系统、客户服务系统、统计分析系统等。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为公司各大子系统提供资源、数据、账户、账务的统一基础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在统一的支撑系统之上，我们打造了两个核心产品，学术资源发现系统万方智搜和论文相似性检测系统万方检测。并在智搜的基础上，推出了针对个人和机构的增值服务，如针对机构的万方分析系统，为用户提供学术统计评价服务，此前知网有类似服务，现在万方分析可以与知网的分析服务抗衡，今年大家可以为客户开通免费试用，我们也会积极处理反馈意见，对产品进行不断的优化，然后在明年，这项服务将会是一个新的业务增长点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此外，通过我们的调研，发现图书馆用户对社区、知识管理的概念还是很认同的并且也有一定的需求，所以我们推出了针对个人用户的学术圈和万方书案产品，帮助学校建立学术社区，增强学术交流，帮助导师、学生进行知识管理，在销售的过程中无论是在概念上还是在实操上，都将是推介的亮点。因为机构用户的最终使用人还是个人，通过这些服务来增强实际使用的个人用户粘性，为我们产品体系的竞争力加分。万方选题产品目前仍在开发中，待达到了设计效果后会尽快上线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我们在智搜和检测两大核心服务中，再抽出一部分核心功能，打造了万方的移动服务产品，弥补万方在移动端产品服务的空白，也满足了大家在投标过程中要求拥有移动服务的资质</a:t>
            </a:r>
            <a:endParaRPr lang="en-US" altLang="zh-CN" dirty="0"/>
          </a:p>
          <a:p>
            <a:endParaRPr lang="en-US" altLang="zh-CN" dirty="0"/>
          </a:p>
          <a:p>
            <a:endParaRPr lang="zh-CN" altLang="zh-CN" sz="1200" b="1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71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127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210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大数据环境下的知识发现技术为基础，对原有检索系统进行全新升级，同时通过发现系统汇聚二次文献资源，为公司实现知识服务转型升级提供数据基础；充分利用知识组织体系建设成果，依托主题词表与引文库建设，提供词表检索、跨语言检索、个性化推送、知识组织脉络可视化等智能化服务功能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此外还全新打造了后台管理系统，以支持更为灵活的商业模式，如支持单库、整库购买，支持按照学科、文献类型、或者自定义策略打包的按需定制模式与权限控制方式。</a:t>
            </a:r>
            <a:endParaRPr lang="en-US" altLang="zh-CN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最后系统提供以云服务为主的开放架构，支持用户定制与二次开发。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512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楷体" charset="0"/>
              </a:rPr>
              <a:t>数据交换、资源互补、平台对接等方式建立海量元数据仓储，为全程知识发现提供支撑。目前新平台数据量的情况是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楷体" charset="0"/>
              </a:rPr>
              <a:t>……</a:t>
            </a:r>
          </a:p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03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平台提供的文献资源和其它数字化作品，包括资源元数据、文献全文等，均</a:t>
            </a:r>
            <a:r>
              <a:rPr lang="zh-CN" altLang="en-US" sz="1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</a:t>
            </a:r>
            <a:r>
              <a:rPr lang="zh-CN" altLang="zh-CN" sz="1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获得资源提供者的版权许可为前提，最大可能地为用户提供安全、可靠、稳定的数据资源</a:t>
            </a:r>
            <a:endParaRPr lang="zh-CN" altLang="en-US" sz="1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223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平台提供的文献资源和其它数字化作品，包括资源元数据、文献全文等，均</a:t>
            </a:r>
            <a:r>
              <a:rPr lang="zh-CN" altLang="en-US" sz="1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</a:t>
            </a:r>
            <a:r>
              <a:rPr lang="zh-CN" altLang="zh-CN" sz="1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获得资源提供者的版权许可为前提，最大可能地为用户提供安全、可靠、稳定的数据资源</a:t>
            </a:r>
            <a:endParaRPr lang="zh-CN" altLang="en-US" sz="1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158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楷体" charset="0"/>
              </a:rPr>
              <a:t>数据交换、资源互补、平台对接等方式建立海量元数据仓储，为全程知识发现提供支撑。目前新平台数据量的情况是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楷体" charset="0"/>
              </a:rPr>
              <a:t>……</a:t>
            </a:r>
          </a:p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976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  <a:t>2018/3/20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055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  <a:t>2018/3/20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999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  <a:t>2018/3/20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779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515258" y="624115"/>
            <a:ext cx="3192647" cy="52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5436098" y="629351"/>
            <a:ext cx="32646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491818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  <a:t>2018/3/20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529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  <a:t>2018/3/20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3116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  <a:t>2018/3/20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928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  <a:t>2018/3/20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11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  <a:t>2018/3/20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9026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  <a:t>2018/3/20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2988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  <a:t>2018/3/20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3773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  <a:t>2018/3/20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514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10307-7E9C-5B49-90B8-0F8BBAD8CC46}" type="datetimeFigureOut">
              <a:rPr kumimoji="1" lang="zh-CN" altLang="en-US" smtClean="0"/>
              <a:t>2018/3/20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EB853-838E-3D42-938F-3B988BF03A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905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0.emf"/><Relationship Id="rId10" Type="http://schemas.openxmlformats.org/officeDocument/2006/relationships/image" Target="../media/image31.png"/><Relationship Id="rId4" Type="http://schemas.openxmlformats.org/officeDocument/2006/relationships/image" Target="../media/image9.emf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0.emf"/><Relationship Id="rId10" Type="http://schemas.openxmlformats.org/officeDocument/2006/relationships/image" Target="../media/image32.png"/><Relationship Id="rId4" Type="http://schemas.openxmlformats.org/officeDocument/2006/relationships/image" Target="../media/image9.emf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0.emf"/><Relationship Id="rId10" Type="http://schemas.openxmlformats.org/officeDocument/2006/relationships/image" Target="../media/image33.png"/><Relationship Id="rId4" Type="http://schemas.openxmlformats.org/officeDocument/2006/relationships/image" Target="../media/image9.emf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10.emf"/><Relationship Id="rId10" Type="http://schemas.openxmlformats.org/officeDocument/2006/relationships/image" Target="../media/image34.png"/><Relationship Id="rId4" Type="http://schemas.openxmlformats.org/officeDocument/2006/relationships/image" Target="../media/image9.emf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0.emf"/><Relationship Id="rId10" Type="http://schemas.openxmlformats.org/officeDocument/2006/relationships/image" Target="../media/image36.png"/><Relationship Id="rId4" Type="http://schemas.openxmlformats.org/officeDocument/2006/relationships/image" Target="../media/image9.emf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0.emf"/><Relationship Id="rId10" Type="http://schemas.openxmlformats.org/officeDocument/2006/relationships/image" Target="../media/image37.png"/><Relationship Id="rId4" Type="http://schemas.openxmlformats.org/officeDocument/2006/relationships/image" Target="../media/image9.emf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8.png"/><Relationship Id="rId5" Type="http://schemas.openxmlformats.org/officeDocument/2006/relationships/image" Target="../media/image10.emf"/><Relationship Id="rId10" Type="http://schemas.openxmlformats.org/officeDocument/2006/relationships/image" Target="../media/image36.png"/><Relationship Id="rId4" Type="http://schemas.openxmlformats.org/officeDocument/2006/relationships/image" Target="../media/image9.emf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0.emf"/><Relationship Id="rId10" Type="http://schemas.openxmlformats.org/officeDocument/2006/relationships/image" Target="../media/image39.png"/><Relationship Id="rId4" Type="http://schemas.openxmlformats.org/officeDocument/2006/relationships/image" Target="../media/image9.emf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1.png"/><Relationship Id="rId5" Type="http://schemas.openxmlformats.org/officeDocument/2006/relationships/image" Target="../media/image10.emf"/><Relationship Id="rId10" Type="http://schemas.openxmlformats.org/officeDocument/2006/relationships/image" Target="../media/image40.png"/><Relationship Id="rId4" Type="http://schemas.openxmlformats.org/officeDocument/2006/relationships/image" Target="../media/image9.emf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3.png"/><Relationship Id="rId5" Type="http://schemas.openxmlformats.org/officeDocument/2006/relationships/image" Target="../media/image10.emf"/><Relationship Id="rId10" Type="http://schemas.openxmlformats.org/officeDocument/2006/relationships/image" Target="../media/image42.png"/><Relationship Id="rId4" Type="http://schemas.openxmlformats.org/officeDocument/2006/relationships/image" Target="../media/image9.emf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5.png"/><Relationship Id="rId5" Type="http://schemas.openxmlformats.org/officeDocument/2006/relationships/image" Target="../media/image10.emf"/><Relationship Id="rId10" Type="http://schemas.openxmlformats.org/officeDocument/2006/relationships/image" Target="../media/image44.png"/><Relationship Id="rId4" Type="http://schemas.openxmlformats.org/officeDocument/2006/relationships/image" Target="../media/image9.emf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7.png"/><Relationship Id="rId5" Type="http://schemas.openxmlformats.org/officeDocument/2006/relationships/image" Target="../media/image10.emf"/><Relationship Id="rId10" Type="http://schemas.openxmlformats.org/officeDocument/2006/relationships/image" Target="../media/image46.png"/><Relationship Id="rId4" Type="http://schemas.openxmlformats.org/officeDocument/2006/relationships/image" Target="../media/image9.emf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emf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10.emf"/><Relationship Id="rId10" Type="http://schemas.openxmlformats.org/officeDocument/2006/relationships/image" Target="../media/image52.png"/><Relationship Id="rId4" Type="http://schemas.openxmlformats.org/officeDocument/2006/relationships/image" Target="../media/image9.emf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emf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10.emf"/><Relationship Id="rId10" Type="http://schemas.microsoft.com/office/2007/relationships/diagramDrawing" Target="../diagrams/drawing1.xml"/><Relationship Id="rId4" Type="http://schemas.openxmlformats.org/officeDocument/2006/relationships/image" Target="../media/image9.emf"/><Relationship Id="rId9" Type="http://schemas.openxmlformats.org/officeDocument/2006/relationships/diagramColors" Target="../diagrams/colors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emf"/><Relationship Id="rId7" Type="http://schemas.openxmlformats.org/officeDocument/2006/relationships/image" Target="../media/image6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3.png"/><Relationship Id="rId7" Type="http://schemas.openxmlformats.org/officeDocument/2006/relationships/image" Target="../media/image9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8.em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0.emf"/><Relationship Id="rId10" Type="http://schemas.openxmlformats.org/officeDocument/2006/relationships/image" Target="../media/image19.png"/><Relationship Id="rId4" Type="http://schemas.openxmlformats.org/officeDocument/2006/relationships/image" Target="../media/image9.emf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8.em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0.emf"/><Relationship Id="rId10" Type="http://schemas.openxmlformats.org/officeDocument/2006/relationships/image" Target="../media/image19.png"/><Relationship Id="rId4" Type="http://schemas.openxmlformats.org/officeDocument/2006/relationships/image" Target="../media/image9.emf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557" cy="5143500"/>
          </a:xfrm>
          <a:prstGeom prst="rect">
            <a:avLst/>
          </a:prstGeom>
        </p:spPr>
      </p:pic>
      <p:pic>
        <p:nvPicPr>
          <p:cNvPr id="11" name="图片 10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4" y="0"/>
            <a:ext cx="1091184" cy="646176"/>
          </a:xfrm>
          <a:prstGeom prst="rect">
            <a:avLst/>
          </a:prstGeom>
        </p:spPr>
      </p:pic>
      <p:pic>
        <p:nvPicPr>
          <p:cNvPr id="12" name="图片 11" descr="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4" y="721956"/>
            <a:ext cx="1661160" cy="57302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86282" y="1877543"/>
            <a:ext cx="532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雅黑"/>
                <a:ea typeface="微软雅黑"/>
                <a:cs typeface="雅黑"/>
              </a:rPr>
              <a:t>万方智搜，让学术更简单</a:t>
            </a:r>
            <a:endParaRPr lang="zh-CN" altLang="en-US" sz="3600" dirty="0">
              <a:solidFill>
                <a:schemeClr val="bg1"/>
              </a:solidFill>
              <a:latin typeface="雅黑"/>
              <a:ea typeface="微软雅黑"/>
              <a:cs typeface="雅黑"/>
            </a:endParaRPr>
          </a:p>
        </p:txBody>
      </p:sp>
      <p:pic>
        <p:nvPicPr>
          <p:cNvPr id="17" name="图片 16" descr="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2" y="2985474"/>
            <a:ext cx="390144" cy="207264"/>
          </a:xfrm>
          <a:prstGeom prst="rect">
            <a:avLst/>
          </a:prstGeom>
        </p:spPr>
      </p:pic>
      <p:pic>
        <p:nvPicPr>
          <p:cNvPr id="18" name="图片 17" descr="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50" y="4653725"/>
            <a:ext cx="3544824" cy="42672"/>
          </a:xfrm>
          <a:prstGeom prst="rect">
            <a:avLst/>
          </a:prstGeom>
        </p:spPr>
      </p:pic>
      <p:pic>
        <p:nvPicPr>
          <p:cNvPr id="21" name="图片 20" descr="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710" y="4139590"/>
            <a:ext cx="3005328" cy="60655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280049" y="405686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雅黑"/>
                <a:ea typeface="微软雅黑"/>
                <a:cs typeface="雅黑"/>
              </a:rPr>
              <a:t>数字图书馆事业部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60994" y="3614121"/>
            <a:ext cx="1898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万方数据：刘丹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3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亮       点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70D2845-F5AB-41B9-AA1E-91FBD31E4D96}"/>
              </a:ext>
            </a:extLst>
          </p:cNvPr>
          <p:cNvSpPr/>
          <p:nvPr/>
        </p:nvSpPr>
        <p:spPr>
          <a:xfrm>
            <a:off x="2453004" y="1863864"/>
            <a:ext cx="3786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强大的发现能力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EA4E40E-8D2C-4057-9D08-AC13678053C3}"/>
              </a:ext>
            </a:extLst>
          </p:cNvPr>
          <p:cNvCxnSpPr/>
          <p:nvPr/>
        </p:nvCxnSpPr>
        <p:spPr>
          <a:xfrm>
            <a:off x="2453002" y="2681728"/>
            <a:ext cx="3786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6F6FB06F-37D3-4E42-89C0-3C0C0C55268F}"/>
              </a:ext>
            </a:extLst>
          </p:cNvPr>
          <p:cNvSpPr/>
          <p:nvPr/>
        </p:nvSpPr>
        <p:spPr>
          <a:xfrm>
            <a:off x="1523785" y="2883916"/>
            <a:ext cx="5844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聪明的、高效的、精准的</a:t>
            </a:r>
          </a:p>
        </p:txBody>
      </p:sp>
    </p:spTree>
    <p:extLst>
      <p:ext uri="{BB962C8B-B14F-4D97-AF65-F5344CB8AC3E}">
        <p14:creationId xmlns:p14="http://schemas.microsoft.com/office/powerpoint/2010/main" val="37158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21951" y="46123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优质资源引导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1597FF-5B69-497F-90D3-DBD03BEE62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90" y="310995"/>
            <a:ext cx="2843512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095BA3-D49A-4E7E-A168-11D704C86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63" y="737688"/>
            <a:ext cx="4903839" cy="2124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972A8D-DD89-47FD-8535-B05A31957D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863" y="2788906"/>
            <a:ext cx="4903839" cy="2136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7E36544-4625-48E4-8AD0-3DA5B0A61566}"/>
              </a:ext>
            </a:extLst>
          </p:cNvPr>
          <p:cNvSpPr/>
          <p:nvPr/>
        </p:nvSpPr>
        <p:spPr>
          <a:xfrm>
            <a:off x="5359007" y="1236439"/>
            <a:ext cx="354581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Tx/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热点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marL="285750" indent="-285750" fontAlgn="auto">
              <a:lnSpc>
                <a:spcPct val="150000"/>
              </a:lnSpc>
              <a:buClrTx/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热门文献（高关注度文献推荐）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fontAlgn="auto">
              <a:lnSpc>
                <a:spcPct val="150000"/>
              </a:lnSpc>
              <a:buClrTx/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 热搜词（高使用度检索词推荐）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8313CF3-F5F5-48C6-90CC-12F3F5396B33}"/>
              </a:ext>
            </a:extLst>
          </p:cNvPr>
          <p:cNvSpPr/>
          <p:nvPr/>
        </p:nvSpPr>
        <p:spPr>
          <a:xfrm>
            <a:off x="5359007" y="2437034"/>
            <a:ext cx="364644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Tx/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快看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marL="285750" indent="-285750" fontAlgn="auto">
              <a:lnSpc>
                <a:spcPct val="150000"/>
              </a:lnSpc>
              <a:buClrTx/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专题聚焦（主题知识组织服务） 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marL="285750" indent="-285750" fontAlgn="auto">
              <a:lnSpc>
                <a:spcPct val="150000"/>
              </a:lnSpc>
              <a:buClrTx/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科技动态（动态科技信息服务）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marL="285750" indent="-285750" fontAlgn="auto">
              <a:lnSpc>
                <a:spcPct val="150000"/>
              </a:lnSpc>
              <a:buClrTx/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基金会议（学术基金会议信息服务）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marL="285750" indent="-285750" fontAlgn="auto">
              <a:lnSpc>
                <a:spcPct val="150000"/>
              </a:lnSpc>
              <a:buClrTx/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万方资讯（万方相关学术信息服务</a:t>
            </a: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）</a:t>
            </a:r>
            <a:endParaRPr lang="en-US" altLang="zh-CN" sz="12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 发      现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09FBE3C-FD88-4C24-B34F-F465717AB565}"/>
              </a:ext>
            </a:extLst>
          </p:cNvPr>
          <p:cNvSpPr/>
          <p:nvPr/>
        </p:nvSpPr>
        <p:spPr>
          <a:xfrm>
            <a:off x="165403" y="916458"/>
            <a:ext cx="217161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扩大检索范围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新系统支持对所有类型资源的一框检索，及各类型资源的限定检索。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E88A262-1048-4CBA-9783-C2230855B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828" y="859328"/>
            <a:ext cx="6438988" cy="3067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1" name="组合 30" hidden="1">
            <a:extLst>
              <a:ext uri="{FF2B5EF4-FFF2-40B4-BE49-F238E27FC236}">
                <a16:creationId xmlns:a16="http://schemas.microsoft.com/office/drawing/2014/main" id="{2E65D0E3-A7DF-46C9-8D62-BBFBE11CAD24}"/>
              </a:ext>
            </a:extLst>
          </p:cNvPr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E5F81B-EAC1-4628-BCEC-BED24A34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78863EA-CF3A-49EC-9732-C8334CD59325}"/>
                </a:ext>
              </a:extLst>
            </p:cNvPr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316CC8-E997-4EDB-A316-37F8B42A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A1CC46B-6B4E-4B80-9FE8-E217A971AB44}"/>
                </a:ext>
              </a:extLst>
            </p:cNvPr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</a:p>
          </p:txBody>
        </p:sp>
      </p:grpSp>
      <p:pic>
        <p:nvPicPr>
          <p:cNvPr id="32" name="图片 31" hidden="1">
            <a:extLst>
              <a:ext uri="{FF2B5EF4-FFF2-40B4-BE49-F238E27FC236}">
                <a16:creationId xmlns:a16="http://schemas.microsoft.com/office/drawing/2014/main" id="{F6C3DE7F-2DD9-44BB-A6E6-BF02003FA0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568DCCAF-E8C5-4D13-BF06-A557EC6C2CE2}"/>
              </a:ext>
            </a:extLst>
          </p:cNvPr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统一检索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分类检索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高级检索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专业检索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检索历史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二次检索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智能检索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跨语言检索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扩展检索（敬请期待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）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EEED243F-E7F5-4F50-AF65-54BAAC9D1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5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 发      现</a:t>
            </a:r>
          </a:p>
        </p:txBody>
      </p:sp>
      <p:grpSp>
        <p:nvGrpSpPr>
          <p:cNvPr id="31" name="组合 30" hidden="1">
            <a:extLst>
              <a:ext uri="{FF2B5EF4-FFF2-40B4-BE49-F238E27FC236}">
                <a16:creationId xmlns:a16="http://schemas.microsoft.com/office/drawing/2014/main" id="{2E65D0E3-A7DF-46C9-8D62-BBFBE11CAD24}"/>
              </a:ext>
            </a:extLst>
          </p:cNvPr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E5F81B-EAC1-4628-BCEC-BED24A34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78863EA-CF3A-49EC-9732-C8334CD59325}"/>
                </a:ext>
              </a:extLst>
            </p:cNvPr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316CC8-E997-4EDB-A316-37F8B42A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A1CC46B-6B4E-4B80-9FE8-E217A971AB44}"/>
                </a:ext>
              </a:extLst>
            </p:cNvPr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</a:p>
          </p:txBody>
        </p:sp>
      </p:grpSp>
      <p:pic>
        <p:nvPicPr>
          <p:cNvPr id="32" name="图片 31" hidden="1">
            <a:extLst>
              <a:ext uri="{FF2B5EF4-FFF2-40B4-BE49-F238E27FC236}">
                <a16:creationId xmlns:a16="http://schemas.microsoft.com/office/drawing/2014/main" id="{F6C3DE7F-2DD9-44BB-A6E6-BF02003FA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568DCCAF-E8C5-4D13-BF06-A557EC6C2CE2}"/>
              </a:ext>
            </a:extLst>
          </p:cNvPr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统一检索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分类检索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高级检索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专业检索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检索历史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二次检索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智能检索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跨语言检索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扩展检索（敬请期待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）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EEED243F-E7F5-4F50-AF65-54BAAC9D1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7F05CC-2EF7-42C7-886E-BA1C67B0CF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3581" y="1107123"/>
            <a:ext cx="6436711" cy="292925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C86C425-00C6-4584-B402-9E0341197EBC}"/>
              </a:ext>
            </a:extLst>
          </p:cNvPr>
          <p:cNvSpPr txBox="1"/>
          <p:nvPr/>
        </p:nvSpPr>
        <p:spPr>
          <a:xfrm>
            <a:off x="111663" y="552285"/>
            <a:ext cx="4185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我们一起利用万智搜索探索 “高校图书馆”</a:t>
            </a:r>
          </a:p>
        </p:txBody>
      </p:sp>
      <p:sp>
        <p:nvSpPr>
          <p:cNvPr id="11" name="对话气泡: 矩形 10">
            <a:extLst>
              <a:ext uri="{FF2B5EF4-FFF2-40B4-BE49-F238E27FC236}">
                <a16:creationId xmlns:a16="http://schemas.microsoft.com/office/drawing/2014/main" id="{EDE7D73B-8FF9-4628-BEE4-150B62B77AA3}"/>
              </a:ext>
            </a:extLst>
          </p:cNvPr>
          <p:cNvSpPr/>
          <p:nvPr/>
        </p:nvSpPr>
        <p:spPr>
          <a:xfrm>
            <a:off x="105358" y="1107123"/>
            <a:ext cx="1432393" cy="2929252"/>
          </a:xfrm>
          <a:prstGeom prst="wedgeRectCallout">
            <a:avLst>
              <a:gd name="adj1" fmla="val 127344"/>
              <a:gd name="adj2" fmla="val -182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基于机器学习的信息检索引擎，将不断优化结果排序，为读者提供更快捷、更科学的的文献发现</a:t>
            </a:r>
          </a:p>
        </p:txBody>
      </p:sp>
      <p:sp>
        <p:nvSpPr>
          <p:cNvPr id="26" name="对话气泡: 矩形 25">
            <a:extLst>
              <a:ext uri="{FF2B5EF4-FFF2-40B4-BE49-F238E27FC236}">
                <a16:creationId xmlns:a16="http://schemas.microsoft.com/office/drawing/2014/main" id="{450A97EA-88DE-4D46-B197-C839C699E088}"/>
              </a:ext>
            </a:extLst>
          </p:cNvPr>
          <p:cNvSpPr/>
          <p:nvPr/>
        </p:nvSpPr>
        <p:spPr>
          <a:xfrm>
            <a:off x="7393021" y="1107123"/>
            <a:ext cx="1639317" cy="2872276"/>
          </a:xfrm>
          <a:prstGeom prst="wedgeRectCallout">
            <a:avLst>
              <a:gd name="adj1" fmla="val -61470"/>
              <a:gd name="adj2" fmla="val -2353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检索词相关知识点的智能扩展，是读者知识发现的意外之旅，是其知识拓展的好帮手！</a:t>
            </a:r>
          </a:p>
        </p:txBody>
      </p:sp>
      <p:sp>
        <p:nvSpPr>
          <p:cNvPr id="12" name="对话气泡: 矩形 11">
            <a:extLst>
              <a:ext uri="{FF2B5EF4-FFF2-40B4-BE49-F238E27FC236}">
                <a16:creationId xmlns:a16="http://schemas.microsoft.com/office/drawing/2014/main" id="{EACCD42D-7DA7-4881-89B2-A5A4B18D59E6}"/>
              </a:ext>
            </a:extLst>
          </p:cNvPr>
          <p:cNvSpPr/>
          <p:nvPr/>
        </p:nvSpPr>
        <p:spPr>
          <a:xfrm>
            <a:off x="105358" y="4235277"/>
            <a:ext cx="2688680" cy="702593"/>
          </a:xfrm>
          <a:prstGeom prst="wedgeRectCallout">
            <a:avLst>
              <a:gd name="adj1" fmla="val 19689"/>
              <a:gd name="adj2" fmla="val -718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丰富、有效的资源聚类体系</a:t>
            </a:r>
          </a:p>
        </p:txBody>
      </p:sp>
      <p:sp>
        <p:nvSpPr>
          <p:cNvPr id="36" name="对话气泡: 矩形 35">
            <a:extLst>
              <a:ext uri="{FF2B5EF4-FFF2-40B4-BE49-F238E27FC236}">
                <a16:creationId xmlns:a16="http://schemas.microsoft.com/office/drawing/2014/main" id="{700E25D1-4FC5-477C-BBA1-E5963587113B}"/>
              </a:ext>
            </a:extLst>
          </p:cNvPr>
          <p:cNvSpPr/>
          <p:nvPr/>
        </p:nvSpPr>
        <p:spPr>
          <a:xfrm>
            <a:off x="2893382" y="4220220"/>
            <a:ext cx="3215587" cy="702593"/>
          </a:xfrm>
          <a:prstGeom prst="wedgeRectCallout">
            <a:avLst>
              <a:gd name="adj1" fmla="val 19689"/>
              <a:gd name="adj2" fmla="val -718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以阅读体验、交互操作为重；以优质学术文献为先</a:t>
            </a:r>
          </a:p>
        </p:txBody>
      </p:sp>
      <p:sp>
        <p:nvSpPr>
          <p:cNvPr id="37" name="对话气泡: 矩形 36">
            <a:extLst>
              <a:ext uri="{FF2B5EF4-FFF2-40B4-BE49-F238E27FC236}">
                <a16:creationId xmlns:a16="http://schemas.microsoft.com/office/drawing/2014/main" id="{4A7CA8FE-421D-4940-B5DD-D638F769839E}"/>
              </a:ext>
            </a:extLst>
          </p:cNvPr>
          <p:cNvSpPr/>
          <p:nvPr/>
        </p:nvSpPr>
        <p:spPr>
          <a:xfrm>
            <a:off x="6208313" y="4209875"/>
            <a:ext cx="2824025" cy="702593"/>
          </a:xfrm>
          <a:prstGeom prst="wedgeRectCallout">
            <a:avLst>
              <a:gd name="adj1" fmla="val -28536"/>
              <a:gd name="adj2" fmla="val -6626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研究趋势可视化展示</a:t>
            </a:r>
          </a:p>
        </p:txBody>
      </p:sp>
    </p:spTree>
    <p:extLst>
      <p:ext uri="{BB962C8B-B14F-4D97-AF65-F5344CB8AC3E}">
        <p14:creationId xmlns:p14="http://schemas.microsoft.com/office/powerpoint/2010/main" val="169381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 发      现</a:t>
            </a:r>
          </a:p>
        </p:txBody>
      </p:sp>
      <p:grpSp>
        <p:nvGrpSpPr>
          <p:cNvPr id="31" name="组合 30" hidden="1">
            <a:extLst>
              <a:ext uri="{FF2B5EF4-FFF2-40B4-BE49-F238E27FC236}">
                <a16:creationId xmlns:a16="http://schemas.microsoft.com/office/drawing/2014/main" id="{2E65D0E3-A7DF-46C9-8D62-BBFBE11CAD24}"/>
              </a:ext>
            </a:extLst>
          </p:cNvPr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E5F81B-EAC1-4628-BCEC-BED24A34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78863EA-CF3A-49EC-9732-C8334CD59325}"/>
                </a:ext>
              </a:extLst>
            </p:cNvPr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316CC8-E997-4EDB-A316-37F8B42A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A1CC46B-6B4E-4B80-9FE8-E217A971AB44}"/>
                </a:ext>
              </a:extLst>
            </p:cNvPr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</a:p>
          </p:txBody>
        </p:sp>
      </p:grpSp>
      <p:pic>
        <p:nvPicPr>
          <p:cNvPr id="32" name="图片 31" hidden="1">
            <a:extLst>
              <a:ext uri="{FF2B5EF4-FFF2-40B4-BE49-F238E27FC236}">
                <a16:creationId xmlns:a16="http://schemas.microsoft.com/office/drawing/2014/main" id="{F6C3DE7F-2DD9-44BB-A6E6-BF02003FA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568DCCAF-E8C5-4D13-BF06-A557EC6C2CE2}"/>
              </a:ext>
            </a:extLst>
          </p:cNvPr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统一检索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分类检索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高级检索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专业检索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检索历史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二次检索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智能检索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跨语言检索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扩展检索（敬请期待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）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EEED243F-E7F5-4F50-AF65-54BAAC9D1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5F5B7E4-D39E-4F7F-9D8B-81F5FB533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9905" y="1241616"/>
            <a:ext cx="6561907" cy="3123944"/>
          </a:xfrm>
          <a:prstGeom prst="rect">
            <a:avLst/>
          </a:prstGeom>
        </p:spPr>
      </p:pic>
      <p:sp>
        <p:nvSpPr>
          <p:cNvPr id="17" name="对话气泡: 矩形 16">
            <a:extLst>
              <a:ext uri="{FF2B5EF4-FFF2-40B4-BE49-F238E27FC236}">
                <a16:creationId xmlns:a16="http://schemas.microsoft.com/office/drawing/2014/main" id="{C256F99C-6C8A-49BE-A623-180D00E7A439}"/>
              </a:ext>
            </a:extLst>
          </p:cNvPr>
          <p:cNvSpPr/>
          <p:nvPr/>
        </p:nvSpPr>
        <p:spPr>
          <a:xfrm>
            <a:off x="7711812" y="1290199"/>
            <a:ext cx="1180178" cy="2872276"/>
          </a:xfrm>
          <a:prstGeom prst="wedgeRectCallout">
            <a:avLst>
              <a:gd name="adj1" fmla="val -62925"/>
              <a:gd name="adj2" fmla="val -282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领域相关热点的可视化揭示</a:t>
            </a:r>
          </a:p>
        </p:txBody>
      </p:sp>
      <p:sp>
        <p:nvSpPr>
          <p:cNvPr id="18" name="对话气泡: 矩形 17">
            <a:extLst>
              <a:ext uri="{FF2B5EF4-FFF2-40B4-BE49-F238E27FC236}">
                <a16:creationId xmlns:a16="http://schemas.microsoft.com/office/drawing/2014/main" id="{EF92E7DA-1714-4421-89C2-77FBE61DEE03}"/>
              </a:ext>
            </a:extLst>
          </p:cNvPr>
          <p:cNvSpPr/>
          <p:nvPr/>
        </p:nvSpPr>
        <p:spPr>
          <a:xfrm>
            <a:off x="67143" y="1264274"/>
            <a:ext cx="907743" cy="2872276"/>
          </a:xfrm>
          <a:prstGeom prst="wedgeRectCallout">
            <a:avLst>
              <a:gd name="adj1" fmla="val 72753"/>
              <a:gd name="adj2" fmla="val -130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语种聚类、作者聚类等是资源快速遴选的最好方式</a:t>
            </a:r>
          </a:p>
        </p:txBody>
      </p:sp>
    </p:spTree>
    <p:extLst>
      <p:ext uri="{BB962C8B-B14F-4D97-AF65-F5344CB8AC3E}">
        <p14:creationId xmlns:p14="http://schemas.microsoft.com/office/powerpoint/2010/main" val="366800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 发      现</a:t>
            </a:r>
          </a:p>
        </p:txBody>
      </p:sp>
      <p:grpSp>
        <p:nvGrpSpPr>
          <p:cNvPr id="31" name="组合 30" hidden="1">
            <a:extLst>
              <a:ext uri="{FF2B5EF4-FFF2-40B4-BE49-F238E27FC236}">
                <a16:creationId xmlns:a16="http://schemas.microsoft.com/office/drawing/2014/main" id="{2E65D0E3-A7DF-46C9-8D62-BBFBE11CAD24}"/>
              </a:ext>
            </a:extLst>
          </p:cNvPr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E5F81B-EAC1-4628-BCEC-BED24A34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78863EA-CF3A-49EC-9732-C8334CD59325}"/>
                </a:ext>
              </a:extLst>
            </p:cNvPr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316CC8-E997-4EDB-A316-37F8B42A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A1CC46B-6B4E-4B80-9FE8-E217A971AB44}"/>
                </a:ext>
              </a:extLst>
            </p:cNvPr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</a:p>
          </p:txBody>
        </p:sp>
      </p:grpSp>
      <p:pic>
        <p:nvPicPr>
          <p:cNvPr id="32" name="图片 31" hidden="1">
            <a:extLst>
              <a:ext uri="{FF2B5EF4-FFF2-40B4-BE49-F238E27FC236}">
                <a16:creationId xmlns:a16="http://schemas.microsoft.com/office/drawing/2014/main" id="{F6C3DE7F-2DD9-44BB-A6E6-BF02003FA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568DCCAF-E8C5-4D13-BF06-A557EC6C2CE2}"/>
              </a:ext>
            </a:extLst>
          </p:cNvPr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统一检索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分类检索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高级检索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专业检索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检索历史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二次检索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智能检索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跨语言检索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扩展检索（敬请期待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）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EEED243F-E7F5-4F50-AF65-54BAAC9D1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BAAB03-E8CE-40D3-8EB9-091CEF1EB3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959" y="864207"/>
            <a:ext cx="6644421" cy="408474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F83B7188-86FF-42FD-A7D5-7E34764F063B}"/>
              </a:ext>
            </a:extLst>
          </p:cNvPr>
          <p:cNvSpPr txBox="1"/>
          <p:nvPr/>
        </p:nvSpPr>
        <p:spPr>
          <a:xfrm>
            <a:off x="125677" y="464760"/>
            <a:ext cx="4288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检测结果的进一步优化与提升，体现在哪里？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14DABE-967E-4825-9395-6DE055D464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2476" y="723798"/>
            <a:ext cx="4958601" cy="4259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86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09FBE3C-FD88-4C24-B34F-F465717AB565}"/>
              </a:ext>
            </a:extLst>
          </p:cNvPr>
          <p:cNvSpPr/>
          <p:nvPr/>
        </p:nvSpPr>
        <p:spPr>
          <a:xfrm>
            <a:off x="213482" y="1005570"/>
            <a:ext cx="2105816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跨语言检索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系统通过机器翻译、词表等方法实现检索词的多语种检索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</p:txBody>
      </p:sp>
      <p:grpSp>
        <p:nvGrpSpPr>
          <p:cNvPr id="31" name="组合 30" hidden="1">
            <a:extLst>
              <a:ext uri="{FF2B5EF4-FFF2-40B4-BE49-F238E27FC236}">
                <a16:creationId xmlns:a16="http://schemas.microsoft.com/office/drawing/2014/main" id="{2E65D0E3-A7DF-46C9-8D62-BBFBE11CAD24}"/>
              </a:ext>
            </a:extLst>
          </p:cNvPr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E5F81B-EAC1-4628-BCEC-BED24A34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78863EA-CF3A-49EC-9732-C8334CD59325}"/>
                </a:ext>
              </a:extLst>
            </p:cNvPr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316CC8-E997-4EDB-A316-37F8B42A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A1CC46B-6B4E-4B80-9FE8-E217A971AB44}"/>
                </a:ext>
              </a:extLst>
            </p:cNvPr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</a:p>
          </p:txBody>
        </p:sp>
      </p:grpSp>
      <p:pic>
        <p:nvPicPr>
          <p:cNvPr id="32" name="图片 31" hidden="1">
            <a:extLst>
              <a:ext uri="{FF2B5EF4-FFF2-40B4-BE49-F238E27FC236}">
                <a16:creationId xmlns:a16="http://schemas.microsoft.com/office/drawing/2014/main" id="{F6C3DE7F-2DD9-44BB-A6E6-BF02003FA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568DCCAF-E8C5-4D13-BF06-A557EC6C2CE2}"/>
              </a:ext>
            </a:extLst>
          </p:cNvPr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统一检索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分类检索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高级检索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专业检索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检索历史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二次检索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智能检索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跨语言检索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扩展检索（敬请期待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）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EEED243F-E7F5-4F50-AF65-54BAAC9D1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7128" y="307931"/>
            <a:ext cx="6356946" cy="474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文本框 15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 发      现</a:t>
            </a:r>
          </a:p>
        </p:txBody>
      </p:sp>
    </p:spTree>
    <p:extLst>
      <p:ext uri="{BB962C8B-B14F-4D97-AF65-F5344CB8AC3E}">
        <p14:creationId xmlns:p14="http://schemas.microsoft.com/office/powerpoint/2010/main" val="24972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grpSp>
        <p:nvGrpSpPr>
          <p:cNvPr id="31" name="组合 30" hidden="1">
            <a:extLst>
              <a:ext uri="{FF2B5EF4-FFF2-40B4-BE49-F238E27FC236}">
                <a16:creationId xmlns:a16="http://schemas.microsoft.com/office/drawing/2014/main" id="{2E65D0E3-A7DF-46C9-8D62-BBFBE11CAD24}"/>
              </a:ext>
            </a:extLst>
          </p:cNvPr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E5F81B-EAC1-4628-BCEC-BED24A34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78863EA-CF3A-49EC-9732-C8334CD59325}"/>
                </a:ext>
              </a:extLst>
            </p:cNvPr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316CC8-E997-4EDB-A316-37F8B42A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A1CC46B-6B4E-4B80-9FE8-E217A971AB44}"/>
                </a:ext>
              </a:extLst>
            </p:cNvPr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</a:p>
          </p:txBody>
        </p:sp>
      </p:grpSp>
      <p:pic>
        <p:nvPicPr>
          <p:cNvPr id="32" name="图片 31" hidden="1">
            <a:extLst>
              <a:ext uri="{FF2B5EF4-FFF2-40B4-BE49-F238E27FC236}">
                <a16:creationId xmlns:a16="http://schemas.microsoft.com/office/drawing/2014/main" id="{F6C3DE7F-2DD9-44BB-A6E6-BF02003FA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568DCCAF-E8C5-4D13-BF06-A557EC6C2CE2}"/>
              </a:ext>
            </a:extLst>
          </p:cNvPr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统一检索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分类检索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高级检索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专业检索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检索历史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二次检索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智能检索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跨语言检索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扩展检索（敬请期待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）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EEED243F-E7F5-4F50-AF65-54BAAC9D1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 发      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EF2AD3-1EB4-4974-BCF7-DE35842A9D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101" y="1207273"/>
            <a:ext cx="7381002" cy="364787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5BED8D2-F1C1-4B57-98A3-6BB4C5AA9513}"/>
              </a:ext>
            </a:extLst>
          </p:cNvPr>
          <p:cNvSpPr txBox="1"/>
          <p:nvPr/>
        </p:nvSpPr>
        <p:spPr>
          <a:xfrm>
            <a:off x="110730" y="520226"/>
            <a:ext cx="5006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检索“高校图书馆”， 发现英文刊物、发现英文文献</a:t>
            </a:r>
          </a:p>
        </p:txBody>
      </p:sp>
      <p:sp>
        <p:nvSpPr>
          <p:cNvPr id="7" name="对话气泡: 矩形 6">
            <a:extLst>
              <a:ext uri="{FF2B5EF4-FFF2-40B4-BE49-F238E27FC236}">
                <a16:creationId xmlns:a16="http://schemas.microsoft.com/office/drawing/2014/main" id="{F8E27EB4-26AE-475F-8482-D6F33830CF4C}"/>
              </a:ext>
            </a:extLst>
          </p:cNvPr>
          <p:cNvSpPr/>
          <p:nvPr/>
        </p:nvSpPr>
        <p:spPr>
          <a:xfrm>
            <a:off x="105358" y="2570722"/>
            <a:ext cx="2347644" cy="2165620"/>
          </a:xfrm>
          <a:prstGeom prst="wedgeRectCallout">
            <a:avLst>
              <a:gd name="adj1" fmla="val -7045"/>
              <a:gd name="adj2" fmla="val -592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对于英文文献投稿非常有用！ </a:t>
            </a:r>
          </a:p>
        </p:txBody>
      </p:sp>
      <p:sp>
        <p:nvSpPr>
          <p:cNvPr id="20" name="对话气泡: 矩形 19">
            <a:extLst>
              <a:ext uri="{FF2B5EF4-FFF2-40B4-BE49-F238E27FC236}">
                <a16:creationId xmlns:a16="http://schemas.microsoft.com/office/drawing/2014/main" id="{F1E927FE-D05A-48A3-A9E3-46118926CA0D}"/>
              </a:ext>
            </a:extLst>
          </p:cNvPr>
          <p:cNvSpPr/>
          <p:nvPr/>
        </p:nvSpPr>
        <p:spPr>
          <a:xfrm>
            <a:off x="6347273" y="1660614"/>
            <a:ext cx="2347644" cy="1062507"/>
          </a:xfrm>
          <a:prstGeom prst="wedgeRectCallout">
            <a:avLst>
              <a:gd name="adj1" fmla="val -17404"/>
              <a:gd name="adj2" fmla="val 5980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英文文献研究热点</a:t>
            </a:r>
            <a:endParaRPr lang="en-US" altLang="zh-CN" dirty="0"/>
          </a:p>
          <a:p>
            <a:pPr algn="ctr"/>
            <a:r>
              <a:rPr lang="zh-CN" altLang="en-US" dirty="0"/>
              <a:t>深度揭示</a:t>
            </a:r>
          </a:p>
        </p:txBody>
      </p:sp>
    </p:spTree>
    <p:extLst>
      <p:ext uri="{BB962C8B-B14F-4D97-AF65-F5344CB8AC3E}">
        <p14:creationId xmlns:p14="http://schemas.microsoft.com/office/powerpoint/2010/main" val="22494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09FBE3C-FD88-4C24-B34F-F465717AB565}"/>
              </a:ext>
            </a:extLst>
          </p:cNvPr>
          <p:cNvSpPr/>
          <p:nvPr/>
        </p:nvSpPr>
        <p:spPr>
          <a:xfrm>
            <a:off x="213482" y="1005570"/>
            <a:ext cx="2105816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词表检索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基于词表，对检索词进行词间关系的可视化展示，点击图示词即可执行检索，引导用户深层次的知识发现。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</p:txBody>
      </p:sp>
      <p:grpSp>
        <p:nvGrpSpPr>
          <p:cNvPr id="31" name="组合 30" hidden="1">
            <a:extLst>
              <a:ext uri="{FF2B5EF4-FFF2-40B4-BE49-F238E27FC236}">
                <a16:creationId xmlns:a16="http://schemas.microsoft.com/office/drawing/2014/main" id="{2E65D0E3-A7DF-46C9-8D62-BBFBE11CAD24}"/>
              </a:ext>
            </a:extLst>
          </p:cNvPr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E5F81B-EAC1-4628-BCEC-BED24A34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78863EA-CF3A-49EC-9732-C8334CD59325}"/>
                </a:ext>
              </a:extLst>
            </p:cNvPr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316CC8-E997-4EDB-A316-37F8B42A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A1CC46B-6B4E-4B80-9FE8-E217A971AB44}"/>
                </a:ext>
              </a:extLst>
            </p:cNvPr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</a:p>
          </p:txBody>
        </p:sp>
      </p:grpSp>
      <p:pic>
        <p:nvPicPr>
          <p:cNvPr id="32" name="图片 31" hidden="1">
            <a:extLst>
              <a:ext uri="{FF2B5EF4-FFF2-40B4-BE49-F238E27FC236}">
                <a16:creationId xmlns:a16="http://schemas.microsoft.com/office/drawing/2014/main" id="{F6C3DE7F-2DD9-44BB-A6E6-BF02003FA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568DCCAF-E8C5-4D13-BF06-A557EC6C2CE2}"/>
              </a:ext>
            </a:extLst>
          </p:cNvPr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统一检索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分类检索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高级检索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专业检索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检索历史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二次检索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智能检索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跨语言检索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扩展检索（敬请期待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）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EEED243F-E7F5-4F50-AF65-54BAAC9D1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7128" y="307931"/>
            <a:ext cx="6356946" cy="474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3CF804C-1B59-49BF-B3BB-28E8272F3B0D}"/>
              </a:ext>
            </a:extLst>
          </p:cNvPr>
          <p:cNvPicPr/>
          <p:nvPr/>
        </p:nvPicPr>
        <p:blipFill rotWithShape="1">
          <a:blip r:embed="rId11"/>
          <a:srcRect l="8508" t="13174" r="9289"/>
          <a:stretch/>
        </p:blipFill>
        <p:spPr>
          <a:xfrm>
            <a:off x="2826208" y="1935671"/>
            <a:ext cx="4335594" cy="2929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 发      现</a:t>
            </a:r>
          </a:p>
        </p:txBody>
      </p:sp>
    </p:spTree>
    <p:extLst>
      <p:ext uri="{BB962C8B-B14F-4D97-AF65-F5344CB8AC3E}">
        <p14:creationId xmlns:p14="http://schemas.microsoft.com/office/powerpoint/2010/main" val="48247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grpSp>
        <p:nvGrpSpPr>
          <p:cNvPr id="31" name="组合 30" hidden="1">
            <a:extLst>
              <a:ext uri="{FF2B5EF4-FFF2-40B4-BE49-F238E27FC236}">
                <a16:creationId xmlns:a16="http://schemas.microsoft.com/office/drawing/2014/main" id="{2E65D0E3-A7DF-46C9-8D62-BBFBE11CAD24}"/>
              </a:ext>
            </a:extLst>
          </p:cNvPr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E5F81B-EAC1-4628-BCEC-BED24A34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78863EA-CF3A-49EC-9732-C8334CD59325}"/>
                </a:ext>
              </a:extLst>
            </p:cNvPr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316CC8-E997-4EDB-A316-37F8B42A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A1CC46B-6B4E-4B80-9FE8-E217A971AB44}"/>
                </a:ext>
              </a:extLst>
            </p:cNvPr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</a:p>
          </p:txBody>
        </p:sp>
      </p:grpSp>
      <p:pic>
        <p:nvPicPr>
          <p:cNvPr id="32" name="图片 31" hidden="1">
            <a:extLst>
              <a:ext uri="{FF2B5EF4-FFF2-40B4-BE49-F238E27FC236}">
                <a16:creationId xmlns:a16="http://schemas.microsoft.com/office/drawing/2014/main" id="{F6C3DE7F-2DD9-44BB-A6E6-BF02003FA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568DCCAF-E8C5-4D13-BF06-A557EC6C2CE2}"/>
              </a:ext>
            </a:extLst>
          </p:cNvPr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统一检索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分类检索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高级检索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专业检索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检索历史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二次检索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智能检索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跨语言检索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扩展检索（敬请期待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）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EEED243F-E7F5-4F50-AF65-54BAAC9D1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 发      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A2914B-81DC-4BCF-9387-07E34C7044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244" y="1323630"/>
            <a:ext cx="3767140" cy="326606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7764D97-FEB9-4059-993E-CFF672D68EBB}"/>
              </a:ext>
            </a:extLst>
          </p:cNvPr>
          <p:cNvGrpSpPr/>
          <p:nvPr/>
        </p:nvGrpSpPr>
        <p:grpSpPr>
          <a:xfrm>
            <a:off x="6150927" y="1323630"/>
            <a:ext cx="2904770" cy="3231892"/>
            <a:chOff x="4331727" y="855413"/>
            <a:chExt cx="2904770" cy="323189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77CD1C3-B753-41AF-B769-443458C68D2C}"/>
                </a:ext>
              </a:extLst>
            </p:cNvPr>
            <p:cNvSpPr/>
            <p:nvPr/>
          </p:nvSpPr>
          <p:spPr>
            <a:xfrm>
              <a:off x="4331727" y="855413"/>
              <a:ext cx="19461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/>
                <a:t>Academic Libraries</a:t>
              </a:r>
              <a:endParaRPr lang="zh-CN" altLang="en-US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E320E71-25FE-475E-A9F8-45AA236DA680}"/>
                </a:ext>
              </a:extLst>
            </p:cNvPr>
            <p:cNvSpPr/>
            <p:nvPr/>
          </p:nvSpPr>
          <p:spPr>
            <a:xfrm>
              <a:off x="4331727" y="1332506"/>
              <a:ext cx="1723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/>
                <a:t>College Libraries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C0D7FB8-342D-4362-913E-7FB276DF0DD8}"/>
                </a:ext>
              </a:extLst>
            </p:cNvPr>
            <p:cNvSpPr/>
            <p:nvPr/>
          </p:nvSpPr>
          <p:spPr>
            <a:xfrm>
              <a:off x="4331727" y="1809599"/>
              <a:ext cx="23484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/>
                <a:t>Junior College Libraries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CD7D2DA-074C-4D07-9A05-465659B5E1CC}"/>
                </a:ext>
              </a:extLst>
            </p:cNvPr>
            <p:cNvSpPr/>
            <p:nvPr/>
          </p:nvSpPr>
          <p:spPr>
            <a:xfrm>
              <a:off x="4331727" y="2286692"/>
              <a:ext cx="19289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/>
                <a:t>University libraries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024A01C-007C-4BB9-B84B-A357D34E73C0}"/>
                </a:ext>
              </a:extLst>
            </p:cNvPr>
            <p:cNvSpPr/>
            <p:nvPr/>
          </p:nvSpPr>
          <p:spPr>
            <a:xfrm>
              <a:off x="4331727" y="2763785"/>
              <a:ext cx="15953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/>
                <a:t>school libraries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BD9B695-03B3-4045-9216-C46F477C4F4B}"/>
                </a:ext>
              </a:extLst>
            </p:cNvPr>
            <p:cNvSpPr/>
            <p:nvPr/>
          </p:nvSpPr>
          <p:spPr>
            <a:xfrm>
              <a:off x="4331727" y="3240878"/>
              <a:ext cx="29047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/>
                <a:t>Higher education institutions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7C74A76-0F6E-4116-986D-2A579D04D92C}"/>
                </a:ext>
              </a:extLst>
            </p:cNvPr>
            <p:cNvSpPr/>
            <p:nvPr/>
          </p:nvSpPr>
          <p:spPr>
            <a:xfrm>
              <a:off x="4331727" y="3717973"/>
              <a:ext cx="26741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Learning Resource Centers</a:t>
              </a:r>
              <a:endParaRPr lang="zh-CN" altLang="en-US" dirty="0"/>
            </a:p>
          </p:txBody>
        </p:sp>
      </p:grpSp>
      <p:sp>
        <p:nvSpPr>
          <p:cNvPr id="14" name="箭头: 虚尾 13">
            <a:extLst>
              <a:ext uri="{FF2B5EF4-FFF2-40B4-BE49-F238E27FC236}">
                <a16:creationId xmlns:a16="http://schemas.microsoft.com/office/drawing/2014/main" id="{79F94945-556B-4AA2-836E-C63FB180AF7D}"/>
              </a:ext>
            </a:extLst>
          </p:cNvPr>
          <p:cNvSpPr/>
          <p:nvPr/>
        </p:nvSpPr>
        <p:spPr>
          <a:xfrm>
            <a:off x="4132551" y="2656024"/>
            <a:ext cx="1928989" cy="852278"/>
          </a:xfrm>
          <a:prstGeom prst="stripedRightArrow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引导与发现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4B1A80E-53B5-4E51-B588-4A5A78308956}"/>
              </a:ext>
            </a:extLst>
          </p:cNvPr>
          <p:cNvSpPr txBox="1"/>
          <p:nvPr/>
        </p:nvSpPr>
        <p:spPr>
          <a:xfrm>
            <a:off x="67144" y="607073"/>
            <a:ext cx="4903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检索“高校图书馆”，利用词表，可以发现更多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866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056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/>
              </a:rPr>
              <a:t>目的</a:t>
            </a:r>
            <a:endParaRPr lang="zh-CN" altLang="en-US" sz="1100" dirty="0">
              <a:solidFill>
                <a:srgbClr val="FFFFFF"/>
              </a:solidFill>
              <a:ea typeface="微软雅黑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8E5AE8A-89E7-4B74-9FD1-30C40C343034}"/>
              </a:ext>
            </a:extLst>
          </p:cNvPr>
          <p:cNvSpPr txBox="1"/>
          <p:nvPr/>
        </p:nvSpPr>
        <p:spPr>
          <a:xfrm>
            <a:off x="3248561" y="1872976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>
                <a:solidFill>
                  <a:schemeClr val="bg1">
                    <a:lumMod val="5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成本</a:t>
            </a:r>
          </a:p>
        </p:txBody>
      </p:sp>
    </p:spTree>
    <p:extLst>
      <p:ext uri="{BB962C8B-B14F-4D97-AF65-F5344CB8AC3E}">
        <p14:creationId xmlns:p14="http://schemas.microsoft.com/office/powerpoint/2010/main" val="36632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09FBE3C-FD88-4C24-B34F-F465717AB565}"/>
              </a:ext>
            </a:extLst>
          </p:cNvPr>
          <p:cNvSpPr/>
          <p:nvPr/>
        </p:nvSpPr>
        <p:spPr>
          <a:xfrm>
            <a:off x="213482" y="1005570"/>
            <a:ext cx="210581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实体识别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可对用户输入的检索词进行学者、期刊、机构等实体识别 </a:t>
            </a:r>
            <a:endParaRPr lang="en-US" altLang="zh-CN" sz="1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1" name="组合 30" hidden="1">
            <a:extLst>
              <a:ext uri="{FF2B5EF4-FFF2-40B4-BE49-F238E27FC236}">
                <a16:creationId xmlns:a16="http://schemas.microsoft.com/office/drawing/2014/main" id="{2E65D0E3-A7DF-46C9-8D62-BBFBE11CAD24}"/>
              </a:ext>
            </a:extLst>
          </p:cNvPr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E5F81B-EAC1-4628-BCEC-BED24A34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78863EA-CF3A-49EC-9732-C8334CD59325}"/>
                </a:ext>
              </a:extLst>
            </p:cNvPr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316CC8-E997-4EDB-A316-37F8B42A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A1CC46B-6B4E-4B80-9FE8-E217A971AB44}"/>
                </a:ext>
              </a:extLst>
            </p:cNvPr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</a:p>
          </p:txBody>
        </p:sp>
      </p:grpSp>
      <p:pic>
        <p:nvPicPr>
          <p:cNvPr id="32" name="图片 31" hidden="1">
            <a:extLst>
              <a:ext uri="{FF2B5EF4-FFF2-40B4-BE49-F238E27FC236}">
                <a16:creationId xmlns:a16="http://schemas.microsoft.com/office/drawing/2014/main" id="{F6C3DE7F-2DD9-44BB-A6E6-BF02003FA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568DCCAF-E8C5-4D13-BF06-A557EC6C2CE2}"/>
              </a:ext>
            </a:extLst>
          </p:cNvPr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统一检索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分类检索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高级检索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专业检索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检索历史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二次检索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智能检索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跨语言检索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扩展检索（敬请期待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）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EEED243F-E7F5-4F50-AF65-54BAAC9D1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2330" y="349162"/>
            <a:ext cx="6043564" cy="28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2330" y="2745995"/>
            <a:ext cx="6043564" cy="2294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 发      现</a:t>
            </a:r>
          </a:p>
        </p:txBody>
      </p:sp>
    </p:spTree>
    <p:extLst>
      <p:ext uri="{BB962C8B-B14F-4D97-AF65-F5344CB8AC3E}">
        <p14:creationId xmlns:p14="http://schemas.microsoft.com/office/powerpoint/2010/main" val="329484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grpSp>
        <p:nvGrpSpPr>
          <p:cNvPr id="31" name="组合 30" hidden="1">
            <a:extLst>
              <a:ext uri="{FF2B5EF4-FFF2-40B4-BE49-F238E27FC236}">
                <a16:creationId xmlns:a16="http://schemas.microsoft.com/office/drawing/2014/main" id="{2E65D0E3-A7DF-46C9-8D62-BBFBE11CAD24}"/>
              </a:ext>
            </a:extLst>
          </p:cNvPr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E5F81B-EAC1-4628-BCEC-BED24A34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78863EA-CF3A-49EC-9732-C8334CD59325}"/>
                </a:ext>
              </a:extLst>
            </p:cNvPr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316CC8-E997-4EDB-A316-37F8B42A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A1CC46B-6B4E-4B80-9FE8-E217A971AB44}"/>
                </a:ext>
              </a:extLst>
            </p:cNvPr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</a:p>
          </p:txBody>
        </p:sp>
      </p:grpSp>
      <p:pic>
        <p:nvPicPr>
          <p:cNvPr id="32" name="图片 31" hidden="1">
            <a:extLst>
              <a:ext uri="{FF2B5EF4-FFF2-40B4-BE49-F238E27FC236}">
                <a16:creationId xmlns:a16="http://schemas.microsoft.com/office/drawing/2014/main" id="{F6C3DE7F-2DD9-44BB-A6E6-BF02003FA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568DCCAF-E8C5-4D13-BF06-A557EC6C2CE2}"/>
              </a:ext>
            </a:extLst>
          </p:cNvPr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统一检索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分类检索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高级检索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专业检索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检索历史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二次检索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智能检索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跨语言检索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扩展检索（敬请期待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）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EEED243F-E7F5-4F50-AF65-54BAAC9D1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 发      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F4870C1-99C2-49B5-A64E-88CEFAF1A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402" y="466721"/>
            <a:ext cx="6006365" cy="36112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4AB5407-A9D4-4841-B9AD-4F75AA8F5D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1747" y="2692373"/>
            <a:ext cx="4902253" cy="24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8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grpSp>
        <p:nvGrpSpPr>
          <p:cNvPr id="31" name="组合 30" hidden="1">
            <a:extLst>
              <a:ext uri="{FF2B5EF4-FFF2-40B4-BE49-F238E27FC236}">
                <a16:creationId xmlns:a16="http://schemas.microsoft.com/office/drawing/2014/main" id="{2E65D0E3-A7DF-46C9-8D62-BBFBE11CAD24}"/>
              </a:ext>
            </a:extLst>
          </p:cNvPr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E5F81B-EAC1-4628-BCEC-BED24A34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78863EA-CF3A-49EC-9732-C8334CD59325}"/>
                </a:ext>
              </a:extLst>
            </p:cNvPr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316CC8-E997-4EDB-A316-37F8B42A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A1CC46B-6B4E-4B80-9FE8-E217A971AB44}"/>
                </a:ext>
              </a:extLst>
            </p:cNvPr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</a:p>
          </p:txBody>
        </p:sp>
      </p:grpSp>
      <p:pic>
        <p:nvPicPr>
          <p:cNvPr id="32" name="图片 31" hidden="1">
            <a:extLst>
              <a:ext uri="{FF2B5EF4-FFF2-40B4-BE49-F238E27FC236}">
                <a16:creationId xmlns:a16="http://schemas.microsoft.com/office/drawing/2014/main" id="{F6C3DE7F-2DD9-44BB-A6E6-BF02003FA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568DCCAF-E8C5-4D13-BF06-A557EC6C2CE2}"/>
              </a:ext>
            </a:extLst>
          </p:cNvPr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统一检索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分类检索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高级检索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专业检索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检索历史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二次检索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智能检索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跨语言检索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扩展检索（敬请期待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）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EEED243F-E7F5-4F50-AF65-54BAAC9D1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 发      现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BEB8AC5-D2F7-4374-9C27-9C933A68A942}"/>
              </a:ext>
            </a:extLst>
          </p:cNvPr>
          <p:cNvSpPr txBox="1"/>
          <p:nvPr/>
        </p:nvSpPr>
        <p:spPr>
          <a:xfrm>
            <a:off x="67144" y="607073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其他智能检索小技巧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 </a:t>
            </a:r>
            <a:endParaRPr lang="zh-CN" altLang="en-US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0858F06-FA57-4A43-9C7C-AEF1D50751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403" y="1039771"/>
            <a:ext cx="6915034" cy="36887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6671260-4290-47A6-B90A-6BAF1000FD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1981" y="607073"/>
            <a:ext cx="6050009" cy="372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7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grpSp>
        <p:nvGrpSpPr>
          <p:cNvPr id="31" name="组合 30" hidden="1">
            <a:extLst>
              <a:ext uri="{FF2B5EF4-FFF2-40B4-BE49-F238E27FC236}">
                <a16:creationId xmlns:a16="http://schemas.microsoft.com/office/drawing/2014/main" id="{2E65D0E3-A7DF-46C9-8D62-BBFBE11CAD24}"/>
              </a:ext>
            </a:extLst>
          </p:cNvPr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E5F81B-EAC1-4628-BCEC-BED24A34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78863EA-CF3A-49EC-9732-C8334CD59325}"/>
                </a:ext>
              </a:extLst>
            </p:cNvPr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316CC8-E997-4EDB-A316-37F8B42A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A1CC46B-6B4E-4B80-9FE8-E217A971AB44}"/>
                </a:ext>
              </a:extLst>
            </p:cNvPr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</a:p>
          </p:txBody>
        </p:sp>
      </p:grpSp>
      <p:pic>
        <p:nvPicPr>
          <p:cNvPr id="32" name="图片 31" hidden="1">
            <a:extLst>
              <a:ext uri="{FF2B5EF4-FFF2-40B4-BE49-F238E27FC236}">
                <a16:creationId xmlns:a16="http://schemas.microsoft.com/office/drawing/2014/main" id="{F6C3DE7F-2DD9-44BB-A6E6-BF02003FA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568DCCAF-E8C5-4D13-BF06-A557EC6C2CE2}"/>
              </a:ext>
            </a:extLst>
          </p:cNvPr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统一检索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分类检索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高级检索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&amp;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专业检索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检索历史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二次检索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智能检索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跨语言检索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扩展检索（敬请期待</a:t>
            </a:r>
            <a:r>
              <a:rPr lang="en-US" altLang="zh-CN" dirty="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）</a:t>
            </a:r>
            <a:endParaRPr lang="en-US" altLang="zh-CN" dirty="0"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EEED243F-E7F5-4F50-AF65-54BAAC9D1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 发      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73C5468-9EA0-43FC-814C-601B026291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978" y="1070085"/>
            <a:ext cx="4486048" cy="4000059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E47F8427-966A-4AA2-A196-112CB9DB4076}"/>
              </a:ext>
            </a:extLst>
          </p:cNvPr>
          <p:cNvGrpSpPr/>
          <p:nvPr/>
        </p:nvGrpSpPr>
        <p:grpSpPr>
          <a:xfrm>
            <a:off x="2809657" y="1222500"/>
            <a:ext cx="6082333" cy="4145126"/>
            <a:chOff x="2665141" y="499187"/>
            <a:chExt cx="6082333" cy="414512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37539-9647-4A80-B70D-8E6145C10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65141" y="499187"/>
              <a:ext cx="5713757" cy="4145126"/>
            </a:xfrm>
            <a:prstGeom prst="rect">
              <a:avLst/>
            </a:prstGeom>
          </p:spPr>
        </p:pic>
        <p:sp>
          <p:nvSpPr>
            <p:cNvPr id="12" name="对话气泡: 矩形 11">
              <a:extLst>
                <a:ext uri="{FF2B5EF4-FFF2-40B4-BE49-F238E27FC236}">
                  <a16:creationId xmlns:a16="http://schemas.microsoft.com/office/drawing/2014/main" id="{6ADE357B-1700-4619-8325-7183B5F14F9C}"/>
                </a:ext>
              </a:extLst>
            </p:cNvPr>
            <p:cNvSpPr/>
            <p:nvPr/>
          </p:nvSpPr>
          <p:spPr>
            <a:xfrm>
              <a:off x="7541244" y="538832"/>
              <a:ext cx="1206230" cy="1062506"/>
            </a:xfrm>
            <a:prstGeom prst="wedgeRectCallout">
              <a:avLst>
                <a:gd name="adj1" fmla="val -87769"/>
                <a:gd name="adj2" fmla="val -4004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r>
                <a:rPr lang="zh-CN" altLang="en-US" dirty="0"/>
                <a:t>没有一篇是朱强说</a:t>
              </a: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0BEB8AC5-D2F7-4374-9C27-9C933A68A942}"/>
              </a:ext>
            </a:extLst>
          </p:cNvPr>
          <p:cNvSpPr txBox="1"/>
          <p:nvPr/>
        </p:nvSpPr>
        <p:spPr>
          <a:xfrm>
            <a:off x="67144" y="607073"/>
            <a:ext cx="818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其他智能检索小技巧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 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关于图书馆发展，朱强怎么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      输入：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朱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强 图书馆发展</a:t>
            </a:r>
            <a:r>
              <a:rPr lang="en-US" altLang="zh-CN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07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交         互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4F98251-5D4A-4389-A5BF-74BAA3826F87}"/>
              </a:ext>
            </a:extLst>
          </p:cNvPr>
          <p:cNvSpPr/>
          <p:nvPr/>
        </p:nvSpPr>
        <p:spPr>
          <a:xfrm>
            <a:off x="5820059" y="755109"/>
            <a:ext cx="3396534" cy="334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导出、收藏、分享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检索式订阅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/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期刊订阅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我的标签、在线笔记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结合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XML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加工工作，实现阅读、批注、标记、标签、大纲、放缩图片与表格等；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摘要导读：嵌入在线翻译器、文章创新点提示；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同步应用于书案与移动端</a:t>
            </a:r>
            <a:endParaRPr lang="zh-CN" altLang="en-US" sz="14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E40C6477-4181-4FE2-909C-5CFD2AC279E0}"/>
              </a:ext>
            </a:extLst>
          </p:cNvPr>
          <p:cNvGrpSpPr/>
          <p:nvPr/>
        </p:nvGrpSpPr>
        <p:grpSpPr>
          <a:xfrm>
            <a:off x="336018" y="528052"/>
            <a:ext cx="4986450" cy="3919994"/>
            <a:chOff x="103511" y="778871"/>
            <a:chExt cx="4986450" cy="3919994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80DBF86-15B8-4BA8-84D0-70987E9AF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511" y="778871"/>
              <a:ext cx="4986450" cy="13391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EE2016F-B85C-4BA2-8ED2-9A6C2883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004" y="2218669"/>
              <a:ext cx="4935956" cy="24801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C17AA94-FCAD-430A-B024-48DF96F8A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27591" y="2660153"/>
              <a:ext cx="1147376" cy="15097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组合 5"/>
          <p:cNvGrpSpPr/>
          <p:nvPr/>
        </p:nvGrpSpPr>
        <p:grpSpPr>
          <a:xfrm>
            <a:off x="502886" y="580265"/>
            <a:ext cx="4640407" cy="2189682"/>
            <a:chOff x="509039" y="618793"/>
            <a:chExt cx="4640407" cy="218968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068F41C-EDD0-47AB-AC12-11871CABA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9039" y="1630049"/>
              <a:ext cx="4640407" cy="11784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FD6E747B-13B3-4CFF-BF33-A9EC9BCBE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8606" y="618793"/>
              <a:ext cx="4620839" cy="9105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941AD5D2-DC2D-4C5D-AE10-FA6032360A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019" y="591799"/>
            <a:ext cx="4828448" cy="2577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5" y="345012"/>
            <a:ext cx="52272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10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亮       点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70D2845-F5AB-41B9-AA1E-91FBD31E4D96}"/>
              </a:ext>
            </a:extLst>
          </p:cNvPr>
          <p:cNvSpPr/>
          <p:nvPr/>
        </p:nvSpPr>
        <p:spPr>
          <a:xfrm>
            <a:off x="3224856" y="1863864"/>
            <a:ext cx="224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全文保障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EA4E40E-8D2C-4057-9D08-AC13678053C3}"/>
              </a:ext>
            </a:extLst>
          </p:cNvPr>
          <p:cNvCxnSpPr/>
          <p:nvPr/>
        </p:nvCxnSpPr>
        <p:spPr>
          <a:xfrm>
            <a:off x="2453002" y="2681728"/>
            <a:ext cx="3786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6F6FB06F-37D3-4E42-89C0-3C0C0C55268F}"/>
              </a:ext>
            </a:extLst>
          </p:cNvPr>
          <p:cNvSpPr/>
          <p:nvPr/>
        </p:nvSpPr>
        <p:spPr>
          <a:xfrm>
            <a:off x="3067477" y="2883916"/>
            <a:ext cx="2757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稳定、高效</a:t>
            </a:r>
          </a:p>
        </p:txBody>
      </p:sp>
    </p:spTree>
    <p:extLst>
      <p:ext uri="{BB962C8B-B14F-4D97-AF65-F5344CB8AC3E}">
        <p14:creationId xmlns:p14="http://schemas.microsoft.com/office/powerpoint/2010/main" val="200297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9476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 获        取      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09FBE3C-FD88-4C24-B34F-F465717AB565}"/>
              </a:ext>
            </a:extLst>
          </p:cNvPr>
          <p:cNvSpPr/>
          <p:nvPr/>
        </p:nvSpPr>
        <p:spPr>
          <a:xfrm>
            <a:off x="453006" y="864848"/>
            <a:ext cx="3551920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新增中文科技报告在线阅读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认证用户一次补全信息，以后即可实现在线阅读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保留原文传递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国家科技文献情报中心（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NSTL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）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indent="-1714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 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国内外文献障系统（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ISTIC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）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indent="-1714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 外文科技报告系统   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新增多来源获取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   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提供剑桥、牛津等合作数据库的获取途径链接，引导用户通过多个来源获取资源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8CAEF01-0F6F-480C-BE33-81062BF0A335}"/>
              </a:ext>
            </a:extLst>
          </p:cNvPr>
          <p:cNvGrpSpPr/>
          <p:nvPr/>
        </p:nvGrpSpPr>
        <p:grpSpPr>
          <a:xfrm>
            <a:off x="4117660" y="1839150"/>
            <a:ext cx="4812871" cy="3311091"/>
            <a:chOff x="403139" y="1319939"/>
            <a:chExt cx="4812871" cy="3311091"/>
          </a:xfrm>
          <a:solidFill>
            <a:srgbClr val="FFFFFF"/>
          </a:solidFill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CDC54E95-1CA2-43C4-A578-A7046EF66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3139" y="1319939"/>
              <a:ext cx="4812871" cy="33110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3DA95F9-B577-4DBA-9354-E496069D0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645" y="2421128"/>
              <a:ext cx="4399720" cy="11940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76C3DFA0-28CA-45A9-870E-3DD630BE9A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4926" y="413400"/>
            <a:ext cx="4885022" cy="134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50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亮       点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70D2845-F5AB-41B9-AA1E-91FBD31E4D96}"/>
              </a:ext>
            </a:extLst>
          </p:cNvPr>
          <p:cNvSpPr/>
          <p:nvPr/>
        </p:nvSpPr>
        <p:spPr>
          <a:xfrm>
            <a:off x="1938456" y="1863864"/>
            <a:ext cx="48157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开放架构、便捷管理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EA4E40E-8D2C-4057-9D08-AC13678053C3}"/>
              </a:ext>
            </a:extLst>
          </p:cNvPr>
          <p:cNvCxnSpPr/>
          <p:nvPr/>
        </p:nvCxnSpPr>
        <p:spPr>
          <a:xfrm>
            <a:off x="2453002" y="2681728"/>
            <a:ext cx="3786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1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开放架构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4BF15E0-8A82-4564-ADFA-6F3ED5A8AC0A}"/>
              </a:ext>
            </a:extLst>
          </p:cNvPr>
          <p:cNvSpPr/>
          <p:nvPr/>
        </p:nvSpPr>
        <p:spPr>
          <a:xfrm>
            <a:off x="3063076" y="555021"/>
            <a:ext cx="3017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开放式云服务架构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7" name="图示 26">
            <a:extLst>
              <a:ext uri="{FF2B5EF4-FFF2-40B4-BE49-F238E27FC236}">
                <a16:creationId xmlns:a16="http://schemas.microsoft.com/office/drawing/2014/main" id="{3203B568-CB92-4896-8764-9ADEE63314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0888650"/>
              </p:ext>
            </p:extLst>
          </p:nvPr>
        </p:nvGraphicFramePr>
        <p:xfrm>
          <a:off x="438638" y="1550027"/>
          <a:ext cx="2873980" cy="2167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9" name="文本框 28">
            <a:extLst>
              <a:ext uri="{FF2B5EF4-FFF2-40B4-BE49-F238E27FC236}">
                <a16:creationId xmlns:a16="http://schemas.microsoft.com/office/drawing/2014/main" id="{08CCCC9C-34E6-4611-B9C9-B0E2683BD917}"/>
              </a:ext>
            </a:extLst>
          </p:cNvPr>
          <p:cNvSpPr txBox="1"/>
          <p:nvPr/>
        </p:nvSpPr>
        <p:spPr>
          <a:xfrm>
            <a:off x="1783651" y="1342278"/>
            <a:ext cx="1185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MySQL</a:t>
            </a:r>
            <a:endParaRPr lang="zh-CN" altLang="en-US" sz="2100" dirty="0">
              <a:solidFill>
                <a:schemeClr val="accent1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782B4F3-764E-4650-990C-573A55FF3BD7}"/>
              </a:ext>
            </a:extLst>
          </p:cNvPr>
          <p:cNvSpPr txBox="1"/>
          <p:nvPr/>
        </p:nvSpPr>
        <p:spPr>
          <a:xfrm>
            <a:off x="473179" y="3839302"/>
            <a:ext cx="262094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Hadoop</a:t>
            </a:r>
            <a:endParaRPr lang="zh-CN" altLang="en-US" sz="3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B4E9F2A-7F74-423C-B5D7-B788669554B2}"/>
              </a:ext>
            </a:extLst>
          </p:cNvPr>
          <p:cNvSpPr txBox="1"/>
          <p:nvPr/>
        </p:nvSpPr>
        <p:spPr>
          <a:xfrm>
            <a:off x="3582171" y="2528529"/>
            <a:ext cx="1162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993300"/>
                </a:solidFill>
                <a:latin typeface="Arial Rounded MT Bold" panose="020F0704030504030204" pitchFamily="34" charset="0"/>
              </a:rPr>
              <a:t>Redis</a:t>
            </a:r>
            <a:endParaRPr lang="zh-CN" altLang="en-US" sz="2400" dirty="0">
              <a:solidFill>
                <a:srgbClr val="9933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9FD7C49-0237-48FD-8D46-B4AAF1BAF8AA}"/>
              </a:ext>
            </a:extLst>
          </p:cNvPr>
          <p:cNvSpPr txBox="1"/>
          <p:nvPr/>
        </p:nvSpPr>
        <p:spPr>
          <a:xfrm>
            <a:off x="3441133" y="1331862"/>
            <a:ext cx="1341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err="1">
                <a:solidFill>
                  <a:srgbClr val="8BAB00"/>
                </a:solidFill>
                <a:latin typeface="Arial Rounded MT Bold" panose="020F0704030504030204" pitchFamily="34" charset="0"/>
              </a:rPr>
              <a:t>MongoDb</a:t>
            </a:r>
            <a:endParaRPr lang="zh-CN" altLang="en-US" sz="1800" dirty="0">
              <a:solidFill>
                <a:srgbClr val="8BAB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EFF9C85-4971-4A73-ACDC-510FFCA1C232}"/>
              </a:ext>
            </a:extLst>
          </p:cNvPr>
          <p:cNvSpPr txBox="1"/>
          <p:nvPr/>
        </p:nvSpPr>
        <p:spPr>
          <a:xfrm>
            <a:off x="1783651" y="3490482"/>
            <a:ext cx="262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SolrCloud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85D5E7E-4EBC-4FCC-9405-12A4FDDD0830}"/>
              </a:ext>
            </a:extLst>
          </p:cNvPr>
          <p:cNvSpPr txBox="1"/>
          <p:nvPr/>
        </p:nvSpPr>
        <p:spPr>
          <a:xfrm>
            <a:off x="381266" y="3370699"/>
            <a:ext cx="12280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NOSQL</a:t>
            </a:r>
            <a:endParaRPr lang="zh-CN" altLang="en-US" sz="2100" dirty="0">
              <a:solidFill>
                <a:schemeClr val="accent6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9703030-2BC0-434E-B298-3A0C5B64FF85}"/>
              </a:ext>
            </a:extLst>
          </p:cNvPr>
          <p:cNvSpPr txBox="1"/>
          <p:nvPr/>
        </p:nvSpPr>
        <p:spPr>
          <a:xfrm>
            <a:off x="3438866" y="1983749"/>
            <a:ext cx="11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Nginx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6ED2CA0-EA1D-4245-80B9-F97144ECC1D7}"/>
              </a:ext>
            </a:extLst>
          </p:cNvPr>
          <p:cNvSpPr txBox="1"/>
          <p:nvPr/>
        </p:nvSpPr>
        <p:spPr>
          <a:xfrm>
            <a:off x="471758" y="1374535"/>
            <a:ext cx="1251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 err="1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FlumeNG</a:t>
            </a:r>
            <a:endParaRPr lang="zh-CN" altLang="en-US" sz="1500" dirty="0">
              <a:solidFill>
                <a:schemeClr val="tx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3EBF2CC-0D56-482E-A180-60DFC28E7F22}"/>
              </a:ext>
            </a:extLst>
          </p:cNvPr>
          <p:cNvSpPr txBox="1"/>
          <p:nvPr/>
        </p:nvSpPr>
        <p:spPr>
          <a:xfrm>
            <a:off x="2593417" y="2928834"/>
            <a:ext cx="143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Dubbox</a:t>
            </a:r>
            <a:endParaRPr lang="zh-CN" altLang="en-US" sz="2400" dirty="0">
              <a:solidFill>
                <a:schemeClr val="tx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52D5229-3559-4378-88F4-584AD6DD5329}"/>
              </a:ext>
            </a:extLst>
          </p:cNvPr>
          <p:cNvSpPr/>
          <p:nvPr/>
        </p:nvSpPr>
        <p:spPr>
          <a:xfrm>
            <a:off x="5248902" y="1557691"/>
            <a:ext cx="3332354" cy="294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强调开放性、可移植性、互操作性，易与第三方系统实现互联互通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各功能系统相对独立、可适应不同定制要求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  <a:cs typeface="楷体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rPr>
              <a:t>提供开放接口服务，支持用户二次开发</a:t>
            </a:r>
          </a:p>
        </p:txBody>
      </p:sp>
    </p:spTree>
    <p:extLst>
      <p:ext uri="{BB962C8B-B14F-4D97-AF65-F5344CB8AC3E}">
        <p14:creationId xmlns:p14="http://schemas.microsoft.com/office/powerpoint/2010/main" val="34977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829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4" y="647409"/>
            <a:ext cx="1054100" cy="317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84" y="1084415"/>
            <a:ext cx="1854200" cy="177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63014"/>
            <a:ext cx="482600" cy="38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82600" y="4524514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rgbClr val="FFFFFF"/>
                </a:solidFill>
              </a:rPr>
              <a:t>|</a:t>
            </a:r>
            <a:r>
              <a:rPr kumimoji="1" lang="zh-CN" altLang="en-US" sz="1200" dirty="0">
                <a:solidFill>
                  <a:srgbClr val="FFFFFF"/>
                </a:solidFill>
              </a:rPr>
              <a:t> </a:t>
            </a:r>
            <a:r>
              <a:rPr kumimoji="1" lang="en-US" altLang="zh-CN" sz="1200" dirty="0">
                <a:solidFill>
                  <a:srgbClr val="FFFFFF"/>
                </a:solidFill>
              </a:rPr>
              <a:t>2018-3-3</a:t>
            </a:r>
            <a:endParaRPr kumimoji="1" lang="zh-CN" altLang="en-US" sz="1200" dirty="0">
              <a:solidFill>
                <a:srgbClr val="FFFF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4823" y="92114"/>
            <a:ext cx="307777" cy="5027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200" baseline="30000" dirty="0">
                <a:solidFill>
                  <a:schemeClr val="bg1"/>
                </a:solidFill>
              </a:rPr>
              <a:t>catalogue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324160" y="2073091"/>
            <a:ext cx="338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  <a:ea typeface="微软雅黑"/>
              </a:rPr>
              <a:t>检索知识</a:t>
            </a:r>
            <a:endParaRPr lang="en-US" altLang="zh-CN" sz="2400" i="1" dirty="0">
              <a:solidFill>
                <a:srgbClr val="FF0000"/>
              </a:solidFill>
              <a:ea typeface="微软雅黑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90682" y="144786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bg1"/>
                </a:solidFill>
                <a:ea typeface="微软雅黑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266369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056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/>
              </a:rPr>
              <a:t>目的</a:t>
            </a:r>
            <a:endParaRPr lang="zh-CN" altLang="en-US" sz="1100" dirty="0">
              <a:solidFill>
                <a:srgbClr val="FFFFFF"/>
              </a:solidFill>
              <a:ea typeface="微软雅黑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951716D-0FD7-4165-AB9E-F8217E5420F7}"/>
              </a:ext>
            </a:extLst>
          </p:cNvPr>
          <p:cNvGrpSpPr/>
          <p:nvPr/>
        </p:nvGrpSpPr>
        <p:grpSpPr>
          <a:xfrm>
            <a:off x="431948" y="1995048"/>
            <a:ext cx="8956298" cy="1569660"/>
            <a:chOff x="93851" y="1786920"/>
            <a:chExt cx="8956298" cy="156966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8E5AE8A-89E7-4B74-9FD1-30C40C343034}"/>
                </a:ext>
              </a:extLst>
            </p:cNvPr>
            <p:cNvSpPr txBox="1"/>
            <p:nvPr/>
          </p:nvSpPr>
          <p:spPr>
            <a:xfrm>
              <a:off x="93851" y="1786920"/>
              <a:ext cx="895629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latin typeface="隶书" panose="02010509060101010101" pitchFamily="49" charset="-122"/>
                  <a:ea typeface="隶书" panose="02010509060101010101" pitchFamily="49" charset="-122"/>
                </a:rPr>
                <a:t>谁在乎读者、学者的</a:t>
              </a:r>
              <a:r>
                <a:rPr lang="zh-CN" altLang="en-US" sz="9600" dirty="0">
                  <a:solidFill>
                    <a:schemeClr val="bg1">
                      <a:lumMod val="50000"/>
                    </a:schemeClr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成本？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7FC5498-77B3-4A2C-BB1D-62C343FE2104}"/>
                </a:ext>
              </a:extLst>
            </p:cNvPr>
            <p:cNvSpPr txBox="1"/>
            <p:nvPr/>
          </p:nvSpPr>
          <p:spPr>
            <a:xfrm>
              <a:off x="93851" y="1894048"/>
              <a:ext cx="52629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latin typeface="隶书" panose="02010509060101010101" pitchFamily="49" charset="-122"/>
                  <a:ea typeface="隶书" panose="02010509060101010101" pitchFamily="49" charset="-122"/>
                </a:rPr>
                <a:t>在这浩海的信息大潮</a:t>
              </a:r>
              <a:endParaRPr lang="zh-CN" altLang="en-US" sz="9600" dirty="0">
                <a:solidFill>
                  <a:schemeClr val="bg1">
                    <a:lumMod val="5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91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/>
              </a:rPr>
              <a:t>检索小</a:t>
            </a:r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技巧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6829" y="420810"/>
            <a:ext cx="4465318" cy="262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2"/>
          <p:cNvSpPr txBox="1"/>
          <p:nvPr/>
        </p:nvSpPr>
        <p:spPr>
          <a:xfrm>
            <a:off x="5007427" y="420811"/>
            <a:ext cx="3754757" cy="1866976"/>
          </a:xfrm>
          <a:prstGeom prst="rect">
            <a:avLst/>
          </a:prstGeom>
          <a:noFill/>
        </p:spPr>
        <p:txBody>
          <a:bodyPr wrap="square" lIns="81079" tIns="40540" rIns="81079" bIns="40540" rtlCol="0">
            <a:spAutoFit/>
          </a:bodyPr>
          <a:lstStyle/>
          <a:p>
            <a:pPr>
              <a:buFontTx/>
              <a:buNone/>
            </a:pP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、一个或多个关键词</a:t>
            </a:r>
            <a:endParaRPr lang="zh-CN" altLang="en-US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Tx/>
              <a:buNone/>
            </a:pP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Tx/>
              <a:buNone/>
            </a:pPr>
            <a:r>
              <a:rPr lang="zh-CN" altLang="en-US" sz="1400" dirty="0" smtClean="0">
                <a:latin typeface="黑体" pitchFamily="49" charset="-122"/>
                <a:ea typeface="黑体" pitchFamily="49" charset="-122"/>
              </a:rPr>
              <a:t>信息安全</a:t>
            </a:r>
          </a:p>
          <a:p>
            <a:pPr>
              <a:buFontTx/>
              <a:buNone/>
            </a:pPr>
            <a:r>
              <a:rPr lang="zh-CN" altLang="en-US" sz="1400" dirty="0" smtClean="0">
                <a:latin typeface="黑体" pitchFamily="49" charset="-122"/>
                <a:ea typeface="黑体" pitchFamily="49" charset="-122"/>
              </a:rPr>
              <a:t>信息安全</a:t>
            </a:r>
            <a:r>
              <a:rPr lang="en-US" altLang="ja-JP" sz="1400" dirty="0" smtClean="0"/>
              <a:t> </a:t>
            </a:r>
            <a:r>
              <a:rPr lang="en-US" altLang="zh-CN" sz="1400" dirty="0" smtClean="0">
                <a:ea typeface="黑体" pitchFamily="49" charset="-122"/>
              </a:rPr>
              <a:t>PKI</a:t>
            </a:r>
            <a:endParaRPr lang="zh-CN" altLang="en-US" sz="1400" dirty="0" smtClean="0">
              <a:latin typeface="黑体" pitchFamily="49" charset="-122"/>
              <a:ea typeface="黑体" pitchFamily="49" charset="-122"/>
            </a:endParaRPr>
          </a:p>
          <a:p>
            <a:pPr>
              <a:buFontTx/>
              <a:buNone/>
            </a:pPr>
            <a:r>
              <a:rPr lang="zh-CN" altLang="en-US" sz="1400" dirty="0" smtClean="0">
                <a:latin typeface="黑体" pitchFamily="49" charset="-122"/>
                <a:ea typeface="黑体" pitchFamily="49" charset="-122"/>
              </a:rPr>
              <a:t>信息安全</a:t>
            </a:r>
            <a:r>
              <a:rPr lang="en-US" altLang="ja-JP" sz="1400" dirty="0" smtClean="0"/>
              <a:t> </a:t>
            </a:r>
            <a:r>
              <a:rPr lang="en-US" altLang="zh-CN" sz="1400" dirty="0" smtClean="0">
                <a:ea typeface="黑体" pitchFamily="49" charset="-122"/>
              </a:rPr>
              <a:t>PKI 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</a:rPr>
              <a:t>入侵检测</a:t>
            </a:r>
            <a:endParaRPr lang="en-US" altLang="zh-CN" sz="14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说明： 用空格隔开多个关键词之间为“与”关系</a:t>
            </a:r>
          </a:p>
          <a:p>
            <a:pPr>
              <a:buFontTx/>
              <a:buNone/>
            </a:pPr>
            <a:endParaRPr lang="zh-CN" altLang="en-US" dirty="0"/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5007428" y="2324033"/>
            <a:ext cx="3754757" cy="2340428"/>
          </a:xfrm>
          <a:prstGeom prst="rect">
            <a:avLst/>
          </a:prstGeom>
        </p:spPr>
        <p:txBody>
          <a:bodyPr/>
          <a:lstStyle/>
          <a:p>
            <a:pPr marL="456565" marR="0" lvl="0" indent="-45656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2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、字段限定 </a:t>
            </a:r>
            <a:endParaRPr kumimoji="0" lang="zh-CN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456565" marR="0" lvl="0" indent="-45656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标题：数字图书馆 </a:t>
            </a:r>
          </a:p>
          <a:p>
            <a:pPr marL="456565" marR="0" lvl="0" indent="-45656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标题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+mn-cs"/>
              </a:rPr>
              <a:t>=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数字图书馆  关键词：个性化 </a:t>
            </a:r>
          </a:p>
          <a:p>
            <a:pPr marL="456565" marR="0" lvl="0" indent="-45656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标题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+mn-cs"/>
              </a:rPr>
              <a:t>: 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数字图书馆 作者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+mn-cs"/>
              </a:rPr>
              <a:t>: 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赵继海</a:t>
            </a:r>
          </a:p>
          <a:p>
            <a:pPr marL="456565" marR="0" lvl="0" indent="-45656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+mn-cs"/>
              </a:rPr>
              <a:t>Title: 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数字图书馆 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+mn-cs"/>
              </a:rPr>
              <a:t>Author: 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赵继海</a:t>
            </a:r>
          </a:p>
          <a:p>
            <a:pPr marL="456565" marR="0" lvl="0" indent="-45656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说明： </a:t>
            </a:r>
            <a:endParaRPr kumimoji="0" lang="en-US" altLang="zh-CN" sz="1400" b="1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456565" marR="0" lvl="0" indent="-45656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-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同一字段，可用多个名称标识，例如：</a:t>
            </a:r>
            <a:r>
              <a:rPr kumimoji="0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“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标题</a:t>
            </a:r>
            <a:r>
              <a:rPr kumimoji="0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”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和</a:t>
            </a:r>
            <a:r>
              <a:rPr kumimoji="0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“</a:t>
            </a: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title” </a:t>
            </a:r>
          </a:p>
          <a:p>
            <a:pPr marL="456565" marR="0" lvl="0" indent="-45656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-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字段名大小写不敏感 </a:t>
            </a:r>
            <a:endParaRPr kumimoji="0" lang="en-US" altLang="zh-CN" sz="1400" b="1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456565" marR="0" lvl="0" indent="-45656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-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冒号和等号的作用相同 </a:t>
            </a:r>
          </a:p>
          <a:p>
            <a:pPr marL="989330" marR="0" lvl="1" indent="-380365" algn="l" defTabSz="914400" rtl="0" eaLnBrk="1" fontAlgn="base" latinLnBrk="0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rgbClr val="542478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751" y="3174865"/>
            <a:ext cx="27076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1400" b="1" dirty="0" smtClean="0">
                <a:ea typeface="黑体" pitchFamily="49" charset="-122"/>
              </a:rPr>
              <a:t>3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、精确和模糊：</a:t>
            </a:r>
            <a:endParaRPr lang="zh-CN" altLang="en-US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Tx/>
              <a:buNone/>
            </a:pP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Tx/>
              <a:buNone/>
            </a:pPr>
            <a:r>
              <a:rPr lang="zh-CN" altLang="en-US" sz="1400" dirty="0">
                <a:ea typeface="黑体" pitchFamily="49" charset="-122"/>
              </a:rPr>
              <a:t>计算机网络防御</a:t>
            </a:r>
            <a:r>
              <a:rPr lang="zh-CN" altLang="en-US" sz="1400" dirty="0" smtClean="0">
                <a:ea typeface="黑体" pitchFamily="49" charset="-122"/>
              </a:rPr>
              <a:t>策略</a:t>
            </a:r>
            <a:endParaRPr lang="en-US" altLang="zh-CN" sz="1400" dirty="0" smtClean="0">
              <a:ea typeface="黑体" pitchFamily="49" charset="-122"/>
            </a:endParaRPr>
          </a:p>
          <a:p>
            <a:pPr>
              <a:buFontTx/>
              <a:buNone/>
            </a:pPr>
            <a:r>
              <a:rPr lang="zh-CN" altLang="en-US" sz="1400" dirty="0" smtClean="0"/>
              <a:t>“</a:t>
            </a:r>
            <a:r>
              <a:rPr lang="zh-CN" altLang="en-US" sz="1400" dirty="0">
                <a:ea typeface="黑体" pitchFamily="49" charset="-122"/>
              </a:rPr>
              <a:t>计算机网络防御策略</a:t>
            </a:r>
            <a:r>
              <a:rPr lang="en-US" altLang="ja-JP" sz="1400" dirty="0" smtClean="0"/>
              <a:t>”</a:t>
            </a:r>
            <a:endParaRPr lang="zh-CN" altLang="en-US" sz="1400" dirty="0" smtClean="0">
              <a:ea typeface="黑体" pitchFamily="49" charset="-122"/>
            </a:endParaRPr>
          </a:p>
          <a:p>
            <a:pPr>
              <a:buFontTx/>
              <a:buNone/>
            </a:pPr>
            <a:r>
              <a:rPr lang="zh-CN" altLang="en-US" sz="1400" dirty="0" smtClean="0">
                <a:ea typeface="黑体" pitchFamily="49" charset="-122"/>
              </a:rPr>
              <a:t>标题</a:t>
            </a:r>
            <a:r>
              <a:rPr lang="en-US" altLang="zh-CN" sz="1400" dirty="0" smtClean="0">
                <a:ea typeface="黑体" pitchFamily="49" charset="-122"/>
              </a:rPr>
              <a:t>:</a:t>
            </a:r>
            <a:r>
              <a:rPr lang="zh-CN" altLang="en-US" sz="1400" dirty="0" smtClean="0">
                <a:ea typeface="黑体" pitchFamily="49" charset="-122"/>
              </a:rPr>
              <a:t>交互式检索</a:t>
            </a:r>
          </a:p>
          <a:p>
            <a:pPr>
              <a:buFontTx/>
              <a:buNone/>
            </a:pPr>
            <a:r>
              <a:rPr lang="zh-CN" altLang="en-US" sz="1400" dirty="0" smtClean="0">
                <a:ea typeface="黑体" pitchFamily="49" charset="-122"/>
              </a:rPr>
              <a:t>标题</a:t>
            </a:r>
            <a:r>
              <a:rPr lang="en-US" altLang="zh-CN" sz="1400" dirty="0" smtClean="0">
                <a:ea typeface="黑体" pitchFamily="49" charset="-122"/>
              </a:rPr>
              <a:t>:"</a:t>
            </a:r>
            <a:r>
              <a:rPr lang="zh-CN" altLang="en-US" sz="1400" dirty="0" smtClean="0">
                <a:ea typeface="黑体" pitchFamily="49" charset="-122"/>
              </a:rPr>
              <a:t>交互式检索</a:t>
            </a:r>
            <a:r>
              <a:rPr lang="en-US" altLang="zh-CN" sz="1400" dirty="0" smtClean="0">
                <a:ea typeface="黑体" pitchFamily="49" charset="-122"/>
              </a:rPr>
              <a:t>"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Tx/>
              <a:buNone/>
            </a:pPr>
            <a:endParaRPr lang="zh-CN" altLang="en-US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Tx/>
              <a:buNone/>
            </a:pPr>
            <a:r>
              <a:rPr lang="zh-CN" altLang="en-US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说明： 使用引号表示精确匹配 </a:t>
            </a:r>
          </a:p>
        </p:txBody>
      </p:sp>
      <p:sp>
        <p:nvSpPr>
          <p:cNvPr id="15" name="TextBox 5"/>
          <p:cNvSpPr txBox="1"/>
          <p:nvPr/>
        </p:nvSpPr>
        <p:spPr>
          <a:xfrm>
            <a:off x="2191029" y="3031904"/>
            <a:ext cx="2674885" cy="2168597"/>
          </a:xfrm>
          <a:prstGeom prst="rect">
            <a:avLst/>
          </a:prstGeom>
          <a:noFill/>
        </p:spPr>
        <p:txBody>
          <a:bodyPr wrap="square" lIns="81079" tIns="40540" rIns="81079" bIns="40540" rtlCol="0">
            <a:spAutoFit/>
          </a:bodyPr>
          <a:lstStyle/>
          <a:p>
            <a:pPr>
              <a:lnSpc>
                <a:spcPct val="70000"/>
              </a:lnSpc>
              <a:buFontTx/>
              <a:buNone/>
            </a:pP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、布尔表达式</a:t>
            </a:r>
            <a:endParaRPr lang="zh-CN" altLang="en-US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70000"/>
              </a:lnSpc>
              <a:buFontTx/>
              <a:buNone/>
            </a:pPr>
            <a:endParaRPr lang="zh-CN" altLang="en-US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zh-CN" sz="1400" dirty="0" smtClean="0">
                <a:ea typeface="黑体" pitchFamily="49" charset="-122"/>
              </a:rPr>
              <a:t>PKI and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</a:rPr>
              <a:t>信息安全 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zh-CN" altLang="en-US" sz="1400" dirty="0" smtClean="0">
                <a:latin typeface="黑体" pitchFamily="49" charset="-122"/>
                <a:ea typeface="黑体" pitchFamily="49" charset="-122"/>
              </a:rPr>
              <a:t>标题</a:t>
            </a:r>
            <a:r>
              <a:rPr lang="en-US" altLang="zh-CN" sz="1400" dirty="0" smtClean="0">
                <a:ea typeface="黑体" pitchFamily="49" charset="-122"/>
              </a:rPr>
              <a:t>: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</a:rPr>
              <a:t>信息安全 </a:t>
            </a:r>
            <a:r>
              <a:rPr lang="en-US" altLang="zh-CN" sz="1400" dirty="0" smtClean="0">
                <a:ea typeface="黑体" pitchFamily="49" charset="-122"/>
              </a:rPr>
              <a:t>^ 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</a:rPr>
              <a:t>标题</a:t>
            </a:r>
            <a:r>
              <a:rPr lang="en-US" altLang="zh-CN" sz="1400" dirty="0" smtClean="0">
                <a:ea typeface="黑体" pitchFamily="49" charset="-122"/>
              </a:rPr>
              <a:t>:PKI </a:t>
            </a:r>
            <a:endParaRPr lang="zh-CN" altLang="en-US" sz="1400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zh-CN" altLang="en-US" sz="1400" dirty="0" smtClean="0">
                <a:latin typeface="黑体" pitchFamily="49" charset="-122"/>
                <a:ea typeface="黑体" pitchFamily="49" charset="-122"/>
              </a:rPr>
              <a:t>标题</a:t>
            </a:r>
            <a:r>
              <a:rPr lang="en-US" altLang="zh-CN" sz="1400" dirty="0" smtClean="0">
                <a:ea typeface="黑体" pitchFamily="49" charset="-122"/>
              </a:rPr>
              <a:t>: (PKI+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</a:rPr>
              <a:t>身份认证</a:t>
            </a:r>
            <a:r>
              <a:rPr lang="en-US" altLang="zh-CN" sz="1400" dirty="0" smtClean="0">
                <a:ea typeface="黑体" pitchFamily="49" charset="-122"/>
              </a:rPr>
              <a:t>) and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</a:rPr>
              <a:t>信息安全 </a:t>
            </a:r>
          </a:p>
          <a:p>
            <a:pPr>
              <a:lnSpc>
                <a:spcPct val="70000"/>
              </a:lnSpc>
              <a:buFontTx/>
              <a:buNone/>
            </a:pPr>
            <a:endParaRPr lang="en-US" altLang="zh-CN" sz="1400" b="1" dirty="0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zh-CN" altLang="en-US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说明： </a:t>
            </a:r>
          </a:p>
          <a:p>
            <a:pPr lvl="1">
              <a:lnSpc>
                <a:spcPct val="70000"/>
              </a:lnSpc>
            </a:pPr>
            <a:r>
              <a:rPr lang="zh-CN" altLang="en-US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与关系：空格、</a:t>
            </a:r>
            <a:r>
              <a:rPr lang="en-US" altLang="ja-JP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*</a:t>
            </a:r>
            <a:r>
              <a:rPr lang="zh-CN" altLang="en-US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endParaRPr lang="zh-CN" altLang="en-US" sz="1400" b="1" dirty="0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70000"/>
              </a:lnSpc>
            </a:pPr>
            <a:r>
              <a:rPr lang="zh-CN" altLang="en-US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或关系：</a:t>
            </a:r>
            <a:r>
              <a:rPr lang="en-US" altLang="zh-CN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or</a:t>
            </a:r>
            <a:endParaRPr lang="zh-CN" altLang="en-US" sz="1400" b="1" dirty="0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70000"/>
              </a:lnSpc>
            </a:pPr>
            <a:r>
              <a:rPr lang="zh-CN" altLang="en-US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非：</a:t>
            </a:r>
            <a:r>
              <a:rPr lang="en-US" altLang="zh-CN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^</a:t>
            </a:r>
            <a:endParaRPr lang="zh-CN" altLang="en-US" sz="1400" b="1" dirty="0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70000"/>
              </a:lnSpc>
            </a:pPr>
            <a:r>
              <a:rPr lang="zh-CN" altLang="en-US" sz="14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用括号改变优先级 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037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8903" y="54681"/>
            <a:ext cx="1169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巧</a:t>
            </a:r>
            <a:r>
              <a:rPr lang="zh-CN" altLang="en-US" sz="1100" dirty="0" smtClean="0">
                <a:solidFill>
                  <a:srgbClr val="FFFFFF"/>
                </a:solidFill>
                <a:ea typeface="微软雅黑"/>
              </a:rPr>
              <a:t>用字段限定</a:t>
            </a:r>
            <a:endParaRPr lang="zh-CN" altLang="en-US" sz="1100" dirty="0">
              <a:solidFill>
                <a:srgbClr val="FFFFFF"/>
              </a:solidFill>
              <a:ea typeface="微软雅黑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16128" y="1827684"/>
            <a:ext cx="800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主题分析</a:t>
            </a:r>
            <a:endParaRPr lang="en-US" altLang="zh-CN" sz="9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与对比</a:t>
            </a:r>
          </a:p>
        </p:txBody>
      </p:sp>
      <p:sp>
        <p:nvSpPr>
          <p:cNvPr id="59" name="矩形 58"/>
          <p:cNvSpPr/>
          <p:nvPr/>
        </p:nvSpPr>
        <p:spPr>
          <a:xfrm>
            <a:off x="7125974" y="1875109"/>
            <a:ext cx="8000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个性服务</a:t>
            </a:r>
          </a:p>
        </p:txBody>
      </p:sp>
      <p:sp>
        <p:nvSpPr>
          <p:cNvPr id="67" name="矩形 66"/>
          <p:cNvSpPr/>
          <p:nvPr/>
        </p:nvSpPr>
        <p:spPr>
          <a:xfrm>
            <a:off x="938391" y="1811694"/>
            <a:ext cx="800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主题分析</a:t>
            </a:r>
            <a:endParaRPr lang="en-US" altLang="zh-CN" sz="9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与对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79853"/>
            <a:ext cx="4996543" cy="320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783" y="553191"/>
            <a:ext cx="1728191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7790" y="615866"/>
            <a:ext cx="14763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182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80" y="536238"/>
            <a:ext cx="5088780" cy="350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0902" y="3083140"/>
            <a:ext cx="2946136" cy="235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393844" y="2089655"/>
            <a:ext cx="23070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/>
              <a:t>题名或关键词</a:t>
            </a:r>
            <a:r>
              <a:rPr lang="en-US" altLang="zh-CN" sz="1350" dirty="0"/>
              <a:t>:()*</a:t>
            </a:r>
            <a:r>
              <a:rPr lang="zh-CN" altLang="en-US" sz="1350" dirty="0"/>
              <a:t>第一作者</a:t>
            </a:r>
            <a:r>
              <a:rPr lang="en-US" altLang="zh-CN" sz="1350" dirty="0"/>
              <a:t>:()</a:t>
            </a:r>
            <a:endParaRPr lang="zh-CN" altLang="en-US" sz="1350" dirty="0"/>
          </a:p>
        </p:txBody>
      </p:sp>
      <p:sp>
        <p:nvSpPr>
          <p:cNvPr id="6" name="矩形 5"/>
          <p:cNvSpPr/>
          <p:nvPr/>
        </p:nvSpPr>
        <p:spPr>
          <a:xfrm>
            <a:off x="386078" y="2617472"/>
            <a:ext cx="40382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/>
              <a:t>题名或关键词</a:t>
            </a:r>
            <a:r>
              <a:rPr lang="en-US" altLang="zh-CN" sz="1350" dirty="0"/>
              <a:t>:(</a:t>
            </a:r>
            <a:r>
              <a:rPr lang="zh-CN" altLang="en-US" sz="1350" dirty="0"/>
              <a:t>发动机悬置系统</a:t>
            </a:r>
            <a:r>
              <a:rPr lang="en-US" altLang="zh-CN" sz="1350" dirty="0"/>
              <a:t>)*</a:t>
            </a:r>
            <a:r>
              <a:rPr lang="zh-CN" altLang="en-US" sz="1350" dirty="0"/>
              <a:t>第一作者</a:t>
            </a:r>
            <a:r>
              <a:rPr lang="en-US" altLang="zh-CN" sz="1350" dirty="0"/>
              <a:t>:(</a:t>
            </a:r>
            <a:r>
              <a:rPr lang="zh-CN" altLang="en-US" sz="1350" dirty="0"/>
              <a:t>张志强</a:t>
            </a:r>
            <a:r>
              <a:rPr lang="en-US" altLang="zh-CN" sz="1350" dirty="0"/>
              <a:t>)</a:t>
            </a:r>
            <a:endParaRPr lang="zh-CN" alt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4197038" y="2250354"/>
            <a:ext cx="749925" cy="2691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60795" tIns="30398" rIns="60795" bIns="30398" rtlCol="0">
            <a:spAutoFit/>
          </a:bodyPr>
          <a:lstStyle/>
          <a:p>
            <a:endParaRPr lang="zh-CN" alt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4143471" y="2518185"/>
            <a:ext cx="910624" cy="2691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60795" tIns="30398" rIns="60795" bIns="30398" rtlCol="0">
            <a:spAutoFit/>
          </a:bodyPr>
          <a:lstStyle/>
          <a:p>
            <a:endParaRPr lang="zh-CN" alt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4197037" y="2732449"/>
            <a:ext cx="696359" cy="269139"/>
          </a:xfrm>
          <a:prstGeom prst="rect">
            <a:avLst/>
          </a:prstGeom>
          <a:noFill/>
        </p:spPr>
        <p:txBody>
          <a:bodyPr wrap="square" lIns="60795" tIns="30398" rIns="60795" bIns="30398" rtlCol="0">
            <a:spAutoFit/>
          </a:bodyPr>
          <a:lstStyle/>
          <a:p>
            <a:endParaRPr lang="zh-CN" alt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4250603" y="2678883"/>
            <a:ext cx="589227" cy="2691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60795" tIns="30398" rIns="60795" bIns="30398" rtlCol="0">
            <a:spAutoFit/>
          </a:bodyPr>
          <a:lstStyle/>
          <a:p>
            <a:endParaRPr lang="zh-CN" altLang="en-US" sz="135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7810" y="2065257"/>
            <a:ext cx="4985783" cy="307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9281" y="536238"/>
            <a:ext cx="5414312" cy="209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80" y="-8704"/>
            <a:ext cx="8964420" cy="3301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365" y="61145"/>
            <a:ext cx="1054100" cy="1905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554070" y="12640"/>
            <a:ext cx="1169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学</a:t>
            </a:r>
            <a:r>
              <a:rPr lang="zh-CN" altLang="en-US" sz="1100" dirty="0" smtClean="0">
                <a:solidFill>
                  <a:srgbClr val="FFFFFF"/>
                </a:solidFill>
                <a:ea typeface="微软雅黑"/>
              </a:rPr>
              <a:t>会专业检索</a:t>
            </a:r>
            <a:endParaRPr lang="zh-CN" altLang="en-US" sz="1100" dirty="0">
              <a:solidFill>
                <a:srgbClr val="FFFFFF"/>
              </a:solidFill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0530240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9" grpId="0" animBg="1"/>
      <p:bldP spid="10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829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4" y="647409"/>
            <a:ext cx="1054100" cy="317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84" y="1084415"/>
            <a:ext cx="1854200" cy="177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63014"/>
            <a:ext cx="482600" cy="38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82600" y="4524514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rgbClr val="FFFFFF"/>
                </a:solidFill>
              </a:rPr>
              <a:t>|</a:t>
            </a:r>
            <a:r>
              <a:rPr kumimoji="1" lang="zh-CN" altLang="en-US" sz="1200" dirty="0">
                <a:solidFill>
                  <a:srgbClr val="FFFFFF"/>
                </a:solidFill>
              </a:rPr>
              <a:t> </a:t>
            </a:r>
            <a:r>
              <a:rPr kumimoji="1" lang="en-US" altLang="zh-CN" sz="1200" dirty="0">
                <a:solidFill>
                  <a:srgbClr val="FFFFFF"/>
                </a:solidFill>
              </a:rPr>
              <a:t>2018-3-3</a:t>
            </a:r>
            <a:endParaRPr kumimoji="1" lang="zh-CN" altLang="en-US" sz="1200" dirty="0">
              <a:solidFill>
                <a:srgbClr val="FFFF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4823" y="92114"/>
            <a:ext cx="307777" cy="5027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200" baseline="30000" dirty="0">
                <a:solidFill>
                  <a:schemeClr val="bg1"/>
                </a:solidFill>
              </a:rPr>
              <a:t>catalogue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142346" y="2110085"/>
            <a:ext cx="338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ea typeface="微软雅黑"/>
              </a:rPr>
              <a:t>总</a:t>
            </a:r>
            <a:r>
              <a:rPr lang="zh-CN" altLang="en-US" sz="2400" dirty="0" smtClean="0">
                <a:solidFill>
                  <a:srgbClr val="FF0000"/>
                </a:solidFill>
                <a:ea typeface="微软雅黑"/>
              </a:rPr>
              <a:t>结</a:t>
            </a:r>
            <a:endParaRPr lang="en-US" altLang="zh-CN" sz="2400" i="1" dirty="0">
              <a:solidFill>
                <a:srgbClr val="FF0000"/>
              </a:solidFill>
              <a:ea typeface="微软雅黑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90682" y="144786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en-US" sz="2400" b="1" dirty="0">
                <a:solidFill>
                  <a:schemeClr val="bg1"/>
                </a:solidFill>
                <a:ea typeface="微软雅黑"/>
              </a:rPr>
              <a:t>一</a:t>
            </a:r>
            <a:endParaRPr kumimoji="1" lang="zh-CN" altLang="en-US" sz="2400" b="1" dirty="0">
              <a:solidFill>
                <a:schemeClr val="bg1"/>
              </a:solidFill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9054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95219" y="54681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数图产品线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1266390" y="2282450"/>
            <a:ext cx="6920213" cy="2812471"/>
            <a:chOff x="824841" y="2355272"/>
            <a:chExt cx="6920213" cy="2812471"/>
          </a:xfrm>
        </p:grpSpPr>
        <p:sp>
          <p:nvSpPr>
            <p:cNvPr id="29" name="矩形 31"/>
            <p:cNvSpPr>
              <a:spLocks noChangeArrowheads="1"/>
            </p:cNvSpPr>
            <p:nvPr/>
          </p:nvSpPr>
          <p:spPr bwMode="auto">
            <a:xfrm>
              <a:off x="824841" y="4239492"/>
              <a:ext cx="2075674" cy="401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知识组织系统</a:t>
              </a:r>
            </a:p>
          </p:txBody>
        </p:sp>
        <p:sp>
          <p:nvSpPr>
            <p:cNvPr id="33" name="矩形 31"/>
            <p:cNvSpPr>
              <a:spLocks noChangeArrowheads="1"/>
            </p:cNvSpPr>
            <p:nvPr/>
          </p:nvSpPr>
          <p:spPr bwMode="auto">
            <a:xfrm>
              <a:off x="3061855" y="4765964"/>
              <a:ext cx="2249351" cy="4017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统一支付系统</a:t>
              </a:r>
            </a:p>
          </p:txBody>
        </p:sp>
        <p:sp>
          <p:nvSpPr>
            <p:cNvPr id="34" name="矩形 31"/>
            <p:cNvSpPr>
              <a:spLocks noChangeArrowheads="1"/>
            </p:cNvSpPr>
            <p:nvPr/>
          </p:nvSpPr>
          <p:spPr bwMode="auto">
            <a:xfrm>
              <a:off x="3061855" y="4239490"/>
              <a:ext cx="2249351" cy="4017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统一认证系统</a:t>
              </a:r>
            </a:p>
          </p:txBody>
        </p:sp>
        <p:sp>
          <p:nvSpPr>
            <p:cNvPr id="35" name="矩形 31"/>
            <p:cNvSpPr>
              <a:spLocks noChangeArrowheads="1"/>
            </p:cNvSpPr>
            <p:nvPr/>
          </p:nvSpPr>
          <p:spPr bwMode="auto">
            <a:xfrm>
              <a:off x="5472546" y="4239490"/>
              <a:ext cx="2249351" cy="4017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客户服务系统</a:t>
              </a:r>
            </a:p>
          </p:txBody>
        </p:sp>
        <p:sp>
          <p:nvSpPr>
            <p:cNvPr id="36" name="矩形 31"/>
            <p:cNvSpPr>
              <a:spLocks noChangeArrowheads="1"/>
            </p:cNvSpPr>
            <p:nvPr/>
          </p:nvSpPr>
          <p:spPr bwMode="auto">
            <a:xfrm>
              <a:off x="5472546" y="4765964"/>
              <a:ext cx="2249351" cy="4017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统计分析系统</a:t>
              </a:r>
            </a:p>
          </p:txBody>
        </p:sp>
        <p:sp>
          <p:nvSpPr>
            <p:cNvPr id="37" name="矩形 31"/>
            <p:cNvSpPr>
              <a:spLocks noChangeArrowheads="1"/>
            </p:cNvSpPr>
            <p:nvPr/>
          </p:nvSpPr>
          <p:spPr bwMode="auto">
            <a:xfrm>
              <a:off x="824841" y="3186543"/>
              <a:ext cx="5087909" cy="92825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智搜</a:t>
              </a:r>
            </a:p>
          </p:txBody>
        </p:sp>
        <p:sp>
          <p:nvSpPr>
            <p:cNvPr id="38" name="矩形 31"/>
            <p:cNvSpPr>
              <a:spLocks noChangeArrowheads="1"/>
            </p:cNvSpPr>
            <p:nvPr/>
          </p:nvSpPr>
          <p:spPr bwMode="auto">
            <a:xfrm>
              <a:off x="824841" y="2355272"/>
              <a:ext cx="1163158" cy="7065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分析</a:t>
              </a:r>
            </a:p>
          </p:txBody>
        </p:sp>
        <p:sp>
          <p:nvSpPr>
            <p:cNvPr id="39" name="矩形 31"/>
            <p:cNvSpPr>
              <a:spLocks noChangeArrowheads="1"/>
            </p:cNvSpPr>
            <p:nvPr/>
          </p:nvSpPr>
          <p:spPr bwMode="auto">
            <a:xfrm>
              <a:off x="6067914" y="2355272"/>
              <a:ext cx="1014651" cy="175952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相似性检测</a:t>
              </a:r>
            </a:p>
          </p:txBody>
        </p:sp>
        <p:sp>
          <p:nvSpPr>
            <p:cNvPr id="40" name="矩形 31"/>
            <p:cNvSpPr>
              <a:spLocks noChangeArrowheads="1"/>
            </p:cNvSpPr>
            <p:nvPr/>
          </p:nvSpPr>
          <p:spPr bwMode="auto">
            <a:xfrm>
              <a:off x="7237729" y="2355272"/>
              <a:ext cx="507325" cy="175952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移动</a:t>
              </a:r>
              <a:endPara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服务</a:t>
              </a:r>
            </a:p>
          </p:txBody>
        </p:sp>
        <p:sp>
          <p:nvSpPr>
            <p:cNvPr id="41" name="矩形 31"/>
            <p:cNvSpPr>
              <a:spLocks noChangeArrowheads="1"/>
            </p:cNvSpPr>
            <p:nvPr/>
          </p:nvSpPr>
          <p:spPr bwMode="auto">
            <a:xfrm>
              <a:off x="2107458" y="2355272"/>
              <a:ext cx="1163158" cy="7065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学术圈</a:t>
              </a:r>
            </a:p>
          </p:txBody>
        </p:sp>
        <p:sp>
          <p:nvSpPr>
            <p:cNvPr id="42" name="矩形 31"/>
            <p:cNvSpPr>
              <a:spLocks noChangeArrowheads="1"/>
            </p:cNvSpPr>
            <p:nvPr/>
          </p:nvSpPr>
          <p:spPr bwMode="auto">
            <a:xfrm>
              <a:off x="3418981" y="2355272"/>
              <a:ext cx="1163158" cy="7065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书案</a:t>
              </a:r>
            </a:p>
          </p:txBody>
        </p:sp>
        <p:sp>
          <p:nvSpPr>
            <p:cNvPr id="43" name="矩形 31"/>
            <p:cNvSpPr>
              <a:spLocks noChangeArrowheads="1"/>
            </p:cNvSpPr>
            <p:nvPr/>
          </p:nvSpPr>
          <p:spPr bwMode="auto">
            <a:xfrm>
              <a:off x="4749592" y="2355272"/>
              <a:ext cx="1163158" cy="7065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选题</a:t>
              </a:r>
            </a:p>
          </p:txBody>
        </p:sp>
      </p:grpSp>
      <p:sp>
        <p:nvSpPr>
          <p:cNvPr id="20" name="矩形 31"/>
          <p:cNvSpPr>
            <a:spLocks noChangeArrowheads="1"/>
          </p:cNvSpPr>
          <p:nvPr/>
        </p:nvSpPr>
        <p:spPr bwMode="auto">
          <a:xfrm>
            <a:off x="1266390" y="4681444"/>
            <a:ext cx="2075674" cy="401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全文服务系统</a:t>
            </a:r>
          </a:p>
        </p:txBody>
      </p:sp>
      <p:sp>
        <p:nvSpPr>
          <p:cNvPr id="21" name="矩形 20"/>
          <p:cNvSpPr/>
          <p:nvPr/>
        </p:nvSpPr>
        <p:spPr>
          <a:xfrm>
            <a:off x="1366626" y="538893"/>
            <a:ext cx="6883221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7" indent="-285747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支撑服务、核心服务、增值服务，解决固有问题，建立数据、用户、账务基础，产品补缺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47" indent="-285747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通过发现系统建设带动全链条场景化关联服务：多源发现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文献管理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学术交流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学科评价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行为分析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移动服务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0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20" y="582817"/>
            <a:ext cx="1041400" cy="317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20" y="582817"/>
            <a:ext cx="1041400" cy="317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513087"/>
            <a:ext cx="2730500" cy="660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7305" y="1513087"/>
            <a:ext cx="2832100" cy="660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0800" y="2957064"/>
            <a:ext cx="1409700" cy="6858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13871" y="4139266"/>
            <a:ext cx="3512500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数字图书馆事业部  </a:t>
            </a:r>
            <a:r>
              <a:rPr lang="en-US" altLang="zh-CN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2018-03-10</a:t>
            </a:r>
            <a:endParaRPr lang="en-US" altLang="zh-CN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403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056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4748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/>
              </a:rPr>
              <a:t>目的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8E5AE8A-89E7-4B74-9FD1-30C40C343034}"/>
              </a:ext>
            </a:extLst>
          </p:cNvPr>
          <p:cNvSpPr txBox="1"/>
          <p:nvPr/>
        </p:nvSpPr>
        <p:spPr>
          <a:xfrm>
            <a:off x="114300" y="1879252"/>
            <a:ext cx="891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华文琥珀" panose="02010800040101010101" pitchFamily="2" charset="-122"/>
                <a:ea typeface="华文琥珀" panose="02010800040101010101" pitchFamily="2" charset="-122"/>
              </a:rPr>
              <a:t>万方数据  </a:t>
            </a:r>
            <a:r>
              <a:rPr lang="zh-CN" altLang="en-US" sz="2400" b="1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落地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大数据理念，整合海量文献、利用全新技术，为 </a:t>
            </a:r>
            <a:r>
              <a:rPr lang="zh-CN" altLang="en-US" sz="2400" dirty="0">
                <a:latin typeface="华文琥珀" panose="02010800040101010101" pitchFamily="2" charset="-122"/>
                <a:ea typeface="华文琥珀" panose="02010800040101010101" pitchFamily="2" charset="-122"/>
              </a:rPr>
              <a:t>持续降低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读者、学者的学习 </a:t>
            </a:r>
            <a:r>
              <a:rPr lang="zh-CN" altLang="en-US" sz="6000" dirty="0">
                <a:solidFill>
                  <a:schemeClr val="bg1">
                    <a:lumMod val="5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成本</a:t>
            </a:r>
            <a:r>
              <a:rPr lang="zh-CN" altLang="en-US" sz="2200" dirty="0"/>
              <a:t>；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sz="2400" dirty="0">
                <a:latin typeface="华文琥珀" panose="02010800040101010101" pitchFamily="2" charset="-122"/>
                <a:ea typeface="华文琥珀" panose="02010800040101010101" pitchFamily="2" charset="-122"/>
              </a:rPr>
              <a:t>持续提升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图书馆</a:t>
            </a:r>
            <a:r>
              <a:rPr lang="zh-CN" altLang="en-US" sz="6000" dirty="0">
                <a:solidFill>
                  <a:schemeClr val="bg1">
                    <a:lumMod val="5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服务品质</a:t>
            </a:r>
            <a:r>
              <a:rPr lang="zh-CN" altLang="en-US" sz="2400" dirty="0">
                <a:latin typeface="华文琥珀" panose="02010800040101010101" pitchFamily="2" charset="-122"/>
                <a:ea typeface="华文琥珀" panose="02010800040101010101" pitchFamily="2" charset="-122"/>
              </a:rPr>
              <a:t>而努力！</a:t>
            </a:r>
          </a:p>
        </p:txBody>
      </p:sp>
    </p:spTree>
    <p:extLst>
      <p:ext uri="{BB962C8B-B14F-4D97-AF65-F5344CB8AC3E}">
        <p14:creationId xmlns:p14="http://schemas.microsoft.com/office/powerpoint/2010/main" val="14992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829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4" y="647409"/>
            <a:ext cx="1054100" cy="317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84" y="1084415"/>
            <a:ext cx="1854200" cy="177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63014"/>
            <a:ext cx="482600" cy="381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4823" y="92114"/>
            <a:ext cx="307777" cy="5027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200" baseline="30000" dirty="0">
                <a:solidFill>
                  <a:schemeClr val="bg1"/>
                </a:solidFill>
              </a:rPr>
              <a:t>catalogue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709437" y="1993240"/>
            <a:ext cx="338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ea typeface="微软雅黑"/>
              </a:rPr>
              <a:t>万方智搜 </a:t>
            </a:r>
            <a:r>
              <a:rPr lang="en-US" altLang="zh-CN" sz="2400" i="1" dirty="0" err="1">
                <a:solidFill>
                  <a:srgbClr val="FF0000"/>
                </a:solidFill>
                <a:ea typeface="微软雅黑"/>
              </a:rPr>
              <a:t>WFDiscover</a:t>
            </a:r>
            <a:endParaRPr lang="en-US" altLang="zh-CN" sz="2400" i="1" dirty="0">
              <a:solidFill>
                <a:srgbClr val="FF0000"/>
              </a:solidFill>
              <a:ea typeface="微软雅黑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90682" y="144786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bg1"/>
                </a:solidFill>
                <a:ea typeface="微软雅黑"/>
              </a:rPr>
              <a:t>二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FD645BD-C519-4CBF-9C1B-EC07219FAB54}"/>
              </a:ext>
            </a:extLst>
          </p:cNvPr>
          <p:cNvSpPr txBox="1"/>
          <p:nvPr/>
        </p:nvSpPr>
        <p:spPr>
          <a:xfrm>
            <a:off x="4016218" y="2571750"/>
            <a:ext cx="288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a typeface="微软雅黑"/>
              </a:rPr>
              <a:t>聪明的学术资源发现服务</a:t>
            </a:r>
            <a:r>
              <a:rPr lang="en-US" altLang="zh-CN" dirty="0">
                <a:ea typeface="微软雅黑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403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056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813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/>
              </a:rPr>
              <a:t>智搜 定 位</a:t>
            </a:r>
            <a:endParaRPr lang="zh-CN" altLang="en-US" sz="1100" dirty="0">
              <a:solidFill>
                <a:srgbClr val="FFFFFF"/>
              </a:solidFill>
              <a:ea typeface="微软雅黑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0E87A70-AC36-4815-A6EB-384C51BC4F09}"/>
              </a:ext>
            </a:extLst>
          </p:cNvPr>
          <p:cNvGrpSpPr/>
          <p:nvPr/>
        </p:nvGrpSpPr>
        <p:grpSpPr>
          <a:xfrm>
            <a:off x="386080" y="1661542"/>
            <a:ext cx="8382000" cy="3184776"/>
            <a:chOff x="386080" y="1255941"/>
            <a:chExt cx="8382000" cy="2803509"/>
          </a:xfrm>
        </p:grpSpPr>
        <p:sp>
          <p:nvSpPr>
            <p:cNvPr id="8" name="Rectangle 9"/>
            <p:cNvSpPr/>
            <p:nvPr/>
          </p:nvSpPr>
          <p:spPr>
            <a:xfrm>
              <a:off x="386080" y="1255941"/>
              <a:ext cx="8382000" cy="2803509"/>
            </a:xfrm>
            <a:prstGeom prst="rect">
              <a:avLst/>
            </a:prstGeom>
            <a:solidFill>
              <a:schemeClr val="bg1">
                <a:lumMod val="95000"/>
                <a:alpha val="6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60">
                <a:solidFill>
                  <a:prstClr val="white"/>
                </a:solidFill>
              </a:endParaRPr>
            </a:p>
          </p:txBody>
        </p:sp>
        <p:sp>
          <p:nvSpPr>
            <p:cNvPr id="9" name="前言标题"/>
            <p:cNvSpPr>
              <a:spLocks noChangeArrowheads="1"/>
            </p:cNvSpPr>
            <p:nvPr/>
          </p:nvSpPr>
          <p:spPr bwMode="auto">
            <a:xfrm>
              <a:off x="605990" y="1348428"/>
              <a:ext cx="8052362" cy="2357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sz="16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以大数据环境下的知识发现技术为基础，对原有检索系统进行全新升级；通过发现服务汇聚海量中外文二次文献资源</a:t>
              </a:r>
              <a:endPara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zh-CN" sz="16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利用知识组织体系建设成果</a:t>
              </a:r>
              <a:r>
                <a:rPr lang="zh-CN" altLang="en-US" sz="16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，提供词表检索、跨语言检索、用户场景感知与精准推送、知识脉络可视化等智能化服务</a:t>
              </a:r>
              <a:endPara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zh-CN" sz="16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通过全新后台管理系统的建设，支持更灵活的商业模式：可实现单库、整库以及依据学科、类型</a:t>
              </a:r>
              <a:r>
                <a:rPr lang="zh-CN" altLang="en-US" sz="16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或</a:t>
              </a:r>
              <a:r>
                <a:rPr lang="zh-CN" altLang="zh-CN" sz="16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自定义策略打包的按需定制模式与权限控制方式</a:t>
              </a:r>
              <a:endPara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sz="16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提供以云服务为主的开放架构，支持用户定制与二次开发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3A84DA45-F583-462C-BEB6-B71FA24AF780}"/>
              </a:ext>
            </a:extLst>
          </p:cNvPr>
          <p:cNvSpPr txBox="1">
            <a:spLocks/>
          </p:cNvSpPr>
          <p:nvPr/>
        </p:nvSpPr>
        <p:spPr>
          <a:xfrm>
            <a:off x="605990" y="946743"/>
            <a:ext cx="7282447" cy="40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172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 cap="all" spc="68" baseline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万方智搜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学术资源发现服务</a:t>
            </a:r>
            <a:endParaRPr 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966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/>
              </a:rPr>
              <a:t>亮 点</a:t>
            </a:r>
            <a:endParaRPr lang="zh-CN" altLang="en-US" sz="1100" dirty="0">
              <a:solidFill>
                <a:srgbClr val="FFFFFF"/>
              </a:solidFill>
              <a:ea typeface="微软雅黑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70D2845-F5AB-41B9-AA1E-91FBD31E4D96}"/>
              </a:ext>
            </a:extLst>
          </p:cNvPr>
          <p:cNvSpPr/>
          <p:nvPr/>
        </p:nvSpPr>
        <p:spPr>
          <a:xfrm>
            <a:off x="2453002" y="1863864"/>
            <a:ext cx="3786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坚实的资源基础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EA4E40E-8D2C-4057-9D08-AC13678053C3}"/>
              </a:ext>
            </a:extLst>
          </p:cNvPr>
          <p:cNvCxnSpPr/>
          <p:nvPr/>
        </p:nvCxnSpPr>
        <p:spPr>
          <a:xfrm>
            <a:off x="2453002" y="2681728"/>
            <a:ext cx="3786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6F6FB06F-37D3-4E42-89C0-3C0C0C55268F}"/>
              </a:ext>
            </a:extLst>
          </p:cNvPr>
          <p:cNvSpPr/>
          <p:nvPr/>
        </p:nvSpPr>
        <p:spPr>
          <a:xfrm>
            <a:off x="1523779" y="2883916"/>
            <a:ext cx="5844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多类型、多语种、可持续</a:t>
            </a:r>
          </a:p>
        </p:txBody>
      </p:sp>
    </p:spTree>
    <p:extLst>
      <p:ext uri="{BB962C8B-B14F-4D97-AF65-F5344CB8AC3E}">
        <p14:creationId xmlns:p14="http://schemas.microsoft.com/office/powerpoint/2010/main" val="271429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751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     源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57E5EAA-C813-412F-9799-6F62B9232F15}"/>
              </a:ext>
            </a:extLst>
          </p:cNvPr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911FDFBA-0E14-4F55-B017-915753DBE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3866" y="650188"/>
            <a:ext cx="1576459" cy="31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36D6CC0-DD3F-4455-8C1B-CC33948807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0674" y="1063449"/>
            <a:ext cx="1199242" cy="63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41">
            <a:extLst>
              <a:ext uri="{FF2B5EF4-FFF2-40B4-BE49-F238E27FC236}">
                <a16:creationId xmlns:a16="http://schemas.microsoft.com/office/drawing/2014/main" id="{2BB0332A-72BD-4511-9FE4-A78AE6873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5050" y="1154195"/>
            <a:ext cx="1749231" cy="35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A43363A8-E07E-441F-A59B-9B2F93AB63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7425" y="1620334"/>
            <a:ext cx="1472293" cy="44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DE2FC6E0-5BB0-4F79-9586-3394477AB8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3361" y="1707961"/>
            <a:ext cx="1428176" cy="3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19401016-39BD-414C-BE0D-BE3696BB19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3360" y="681190"/>
            <a:ext cx="1174861" cy="4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" descr="한국과학기술정보연구원">
            <a:extLst>
              <a:ext uri="{FF2B5EF4-FFF2-40B4-BE49-F238E27FC236}">
                <a16:creationId xmlns:a16="http://schemas.microsoft.com/office/drawing/2014/main" id="{E5054A18-B4A6-4E22-85AB-16463FBB9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53" y="802543"/>
            <a:ext cx="1167295" cy="60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2E67153-7B0A-4206-957F-B9E4D504B9D7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85376" y="2186437"/>
            <a:ext cx="1309998" cy="31026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35008" y="441762"/>
            <a:ext cx="3568157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新平台在原有基础上增加了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千万余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条中文期刊论文元数据、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150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万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条中文学位论文元数据以及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230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万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条会议论文元数据；同时新增了万方自有视频资源和来自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25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个合作数据库的元数据资源。截至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2018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，新平台共有约</a:t>
            </a:r>
            <a:r>
              <a:rPr lang="en-US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2.1</a:t>
            </a:r>
            <a:r>
              <a:rPr lang="zh-CN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亿条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论文元数据与</a:t>
            </a:r>
            <a:r>
              <a:rPr lang="en-US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2.4</a:t>
            </a:r>
            <a:r>
              <a:rPr lang="zh-CN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亿条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引文数据，旧平台目前共有约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1.5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亿条论文元数据与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2.4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亿条引文数据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zh-CN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29444" y="2784014"/>
            <a:ext cx="4798742" cy="2248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1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751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     源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57E5EAA-C813-412F-9799-6F62B9232F15}"/>
              </a:ext>
            </a:extLst>
          </p:cNvPr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911FDFBA-0E14-4F55-B017-915753DBE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3866" y="650188"/>
            <a:ext cx="1576459" cy="31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36D6CC0-DD3F-4455-8C1B-CC33948807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0674" y="1063449"/>
            <a:ext cx="1199242" cy="63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41">
            <a:extLst>
              <a:ext uri="{FF2B5EF4-FFF2-40B4-BE49-F238E27FC236}">
                <a16:creationId xmlns:a16="http://schemas.microsoft.com/office/drawing/2014/main" id="{2BB0332A-72BD-4511-9FE4-A78AE6873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5050" y="1154195"/>
            <a:ext cx="1749231" cy="35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A43363A8-E07E-441F-A59B-9B2F93AB63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7425" y="1620334"/>
            <a:ext cx="1472293" cy="44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DE2FC6E0-5BB0-4F79-9586-3394477AB8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3361" y="1707961"/>
            <a:ext cx="1428176" cy="3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19401016-39BD-414C-BE0D-BE3696BB19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3360" y="681190"/>
            <a:ext cx="1174861" cy="4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" descr="한국과학기술정보연구원">
            <a:extLst>
              <a:ext uri="{FF2B5EF4-FFF2-40B4-BE49-F238E27FC236}">
                <a16:creationId xmlns:a16="http://schemas.microsoft.com/office/drawing/2014/main" id="{E5054A18-B4A6-4E22-85AB-16463FBB9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53" y="802543"/>
            <a:ext cx="1167295" cy="60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2E67153-7B0A-4206-957F-B9E4D504B9D7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85376" y="2186437"/>
            <a:ext cx="1309998" cy="31026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35008" y="441762"/>
            <a:ext cx="356815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平台提供的文献资源和其它数字化作品，包括资源元数据、文献全文等，均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</a:t>
            </a:r>
            <a:r>
              <a:rPr lang="zh-CN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获得资源提供者的版权许可</a:t>
            </a:r>
            <a:r>
              <a:rPr lang="zh-CN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为前提，最大可能地为用户提供安全、可靠、稳定的数据资源</a:t>
            </a:r>
            <a:endParaRPr lang="zh-CN" altLang="en-US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zh-CN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29444" y="2784014"/>
            <a:ext cx="4798742" cy="2248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33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3975</TotalTime>
  <Words>5587</Words>
  <Application>Microsoft Office PowerPoint</Application>
  <PresentationFormat>全屏显示(16:9)</PresentationFormat>
  <Paragraphs>375</Paragraphs>
  <Slides>35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0" baseType="lpstr">
      <vt:lpstr>Arial Rounded MT Bold</vt:lpstr>
      <vt:lpstr>맑은 고딕</vt:lpstr>
      <vt:lpstr>ＭＳ Ｐゴシック</vt:lpstr>
      <vt:lpstr>等线</vt:lpstr>
      <vt:lpstr>黑体</vt:lpstr>
      <vt:lpstr>华文琥珀</vt:lpstr>
      <vt:lpstr>楷体</vt:lpstr>
      <vt:lpstr>隶书</vt:lpstr>
      <vt:lpstr>宋体</vt:lpstr>
      <vt:lpstr>微软雅黑</vt:lpstr>
      <vt:lpstr>雅黑</vt:lpstr>
      <vt:lpstr>Arial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xr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xr xr</dc:creator>
  <cp:lastModifiedBy>liudan</cp:lastModifiedBy>
  <cp:revision>301</cp:revision>
  <dcterms:created xsi:type="dcterms:W3CDTF">2017-03-16T10:25:29Z</dcterms:created>
  <dcterms:modified xsi:type="dcterms:W3CDTF">2018-03-20T08:50:35Z</dcterms:modified>
</cp:coreProperties>
</file>