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77" r:id="rId6"/>
    <p:sldId id="344" r:id="rId7"/>
    <p:sldId id="345" r:id="rId8"/>
    <p:sldId id="346" r:id="rId9"/>
    <p:sldId id="337" r:id="rId10"/>
    <p:sldId id="347" r:id="rId11"/>
    <p:sldId id="334" r:id="rId12"/>
    <p:sldId id="336" r:id="rId13"/>
    <p:sldId id="332" r:id="rId14"/>
    <p:sldId id="338" r:id="rId15"/>
    <p:sldId id="339" r:id="rId16"/>
    <p:sldId id="340" r:id="rId17"/>
    <p:sldId id="335" r:id="rId18"/>
    <p:sldId id="341" r:id="rId19"/>
    <p:sldId id="446" r:id="rId20"/>
    <p:sldId id="342" r:id="rId21"/>
    <p:sldId id="409" r:id="rId22"/>
    <p:sldId id="410" r:id="rId23"/>
    <p:sldId id="411" r:id="rId24"/>
    <p:sldId id="431" r:id="rId25"/>
    <p:sldId id="412" r:id="rId26"/>
    <p:sldId id="413" r:id="rId27"/>
    <p:sldId id="420" r:id="rId28"/>
    <p:sldId id="421" r:id="rId29"/>
    <p:sldId id="448" r:id="rId30"/>
    <p:sldId id="422" r:id="rId31"/>
    <p:sldId id="423" r:id="rId32"/>
    <p:sldId id="399" r:id="rId33"/>
    <p:sldId id="447" r:id="rId34"/>
    <p:sldId id="449" r:id="rId35"/>
    <p:sldId id="398" r:id="rId36"/>
    <p:sldId id="343" r:id="rId37"/>
    <p:sldId id="258" r:id="rId38"/>
    <p:sldId id="266" r:id="rId39"/>
    <p:sldId id="387" r:id="rId40"/>
    <p:sldId id="432" r:id="rId41"/>
    <p:sldId id="450" r:id="rId42"/>
    <p:sldId id="297" r:id="rId43"/>
    <p:sldId id="452" r:id="rId44"/>
    <p:sldId id="453" r:id="rId45"/>
    <p:sldId id="454" r:id="rId46"/>
    <p:sldId id="451" r:id="rId47"/>
    <p:sldId id="456" r:id="rId48"/>
    <p:sldId id="457" r:id="rId4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71B26"/>
    <a:srgbClr val="D8C9AB"/>
    <a:srgbClr val="BCB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658" autoAdjust="0"/>
    <p:restoredTop sz="94660"/>
  </p:normalViewPr>
  <p:slideViewPr>
    <p:cSldViewPr snapToGrid="0">
      <p:cViewPr>
        <p:scale>
          <a:sx n="64" d="100"/>
          <a:sy n="64" d="100"/>
        </p:scale>
        <p:origin x="-1356" y="-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2" Type="http://schemas.openxmlformats.org/officeDocument/2006/relationships/tableStyles" Target="tableStyles.xml"/><Relationship Id="rId51" Type="http://schemas.openxmlformats.org/officeDocument/2006/relationships/viewProps" Target="viewProps.xml"/><Relationship Id="rId50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22320;&#29699;&#31185;&#23398;&#23398;&#38498;\&#38382;&#21367;\&#32467;&#26524;&#32479;&#35745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22320;&#29699;&#31185;&#23398;&#23398;&#38498;\&#38382;&#21367;\&#32467;&#26524;&#32479;&#35745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22320;&#29699;&#31185;&#23398;&#23398;&#38498;\&#38382;&#21367;\&#32467;&#26524;&#32479;&#3574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[结果统计.xlsx]Sheet2!$G$22:$K$22</c:f>
              <c:strCache>
                <c:ptCount val="5"/>
                <c:pt idx="0">
                  <c:v>继续读博士</c:v>
                </c:pt>
                <c:pt idx="1">
                  <c:v>到一线城市就业</c:v>
                </c:pt>
                <c:pt idx="2">
                  <c:v>到省会城市就业</c:v>
                </c:pt>
                <c:pt idx="3">
                  <c:v>回家乡工作</c:v>
                </c:pt>
                <c:pt idx="4">
                  <c:v>无具体要求</c:v>
                </c:pt>
              </c:strCache>
            </c:strRef>
          </c:cat>
          <c:val>
            <c:numRef>
              <c:f>[结果统计.xlsx]Sheet2!$B$22:$F$22</c:f>
              <c:numCache>
                <c:formatCode>0.0%</c:formatCode>
                <c:ptCount val="5"/>
                <c:pt idx="0">
                  <c:v>0.330985915492958</c:v>
                </c:pt>
                <c:pt idx="1">
                  <c:v>0.169014084507042</c:v>
                </c:pt>
                <c:pt idx="2">
                  <c:v>0.316901408450704</c:v>
                </c:pt>
                <c:pt idx="3">
                  <c:v>0.105633802816901</c:v>
                </c:pt>
                <c:pt idx="4">
                  <c:v>0.0985915492957747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sz="1200"/>
              <a:t>读研的目的</a:t>
            </a:r>
            <a:endParaRPr sz="120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[结果统计.xlsx]Sheet2!$F$15:$I$15</c:f>
              <c:strCache>
                <c:ptCount val="4"/>
                <c:pt idx="0">
                  <c:v>继续做科研</c:v>
                </c:pt>
                <c:pt idx="1">
                  <c:v>规避本科阶段的求职困境</c:v>
                </c:pt>
                <c:pt idx="2">
                  <c:v>获得更好的发展机会</c:v>
                </c:pt>
                <c:pt idx="3">
                  <c:v>其他</c:v>
                </c:pt>
              </c:strCache>
            </c:strRef>
          </c:cat>
          <c:val>
            <c:numRef>
              <c:f>[结果统计.xlsx]Sheet2!$B$15:$E$15</c:f>
              <c:numCache>
                <c:formatCode>0.0%</c:formatCode>
                <c:ptCount val="4"/>
                <c:pt idx="0">
                  <c:v>0.316901408450704</c:v>
                </c:pt>
                <c:pt idx="1">
                  <c:v>0.161971830985915</c:v>
                </c:pt>
                <c:pt idx="2">
                  <c:v>0.492957746478873</c:v>
                </c:pt>
                <c:pt idx="3">
                  <c:v>0.0211267605633803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[结果统计.xlsx]Sheet2!$H$23:$M$23</c:f>
              <c:strCache>
                <c:ptCount val="6"/>
                <c:pt idx="0">
                  <c:v>事业单位</c:v>
                </c:pt>
                <c:pt idx="1">
                  <c:v>国有企业</c:v>
                </c:pt>
                <c:pt idx="2">
                  <c:v>民营企业</c:v>
                </c:pt>
                <c:pt idx="3">
                  <c:v>外企</c:v>
                </c:pt>
                <c:pt idx="4">
                  <c:v>自主创业</c:v>
                </c:pt>
                <c:pt idx="5">
                  <c:v>NGO组织</c:v>
                </c:pt>
              </c:strCache>
            </c:strRef>
          </c:cat>
          <c:val>
            <c:numRef>
              <c:f>[结果统计.xlsx]Sheet2!$B$23:$G$23</c:f>
              <c:numCache>
                <c:formatCode>0.0%</c:formatCode>
                <c:ptCount val="6"/>
                <c:pt idx="0">
                  <c:v>0.711267605633803</c:v>
                </c:pt>
                <c:pt idx="1">
                  <c:v>0.570422535211268</c:v>
                </c:pt>
                <c:pt idx="2">
                  <c:v>0.112676056338028</c:v>
                </c:pt>
                <c:pt idx="3">
                  <c:v>0.211267605633803</c:v>
                </c:pt>
                <c:pt idx="4">
                  <c:v>0.0985915492957747</c:v>
                </c:pt>
                <c:pt idx="5">
                  <c:v>0.0492957746478873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</c:dLbls>
        <c:gapWidth val="219"/>
        <c:overlap val="-27"/>
        <c:axId val="173422848"/>
        <c:axId val="173429888"/>
      </c:barChart>
      <c:catAx>
        <c:axId val="17342284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73429888"/>
        <c:crosses val="autoZero"/>
        <c:auto val="1"/>
        <c:lblAlgn val="ctr"/>
        <c:lblOffset val="100"/>
        <c:tickLblSkip val="1"/>
        <c:noMultiLvlLbl val="0"/>
      </c:catAx>
      <c:valAx>
        <c:axId val="173429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73422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91EAF7-5FAB-4648-9CA0-3A97A781EAB4}" type="doc">
      <dgm:prSet loTypeId="urn:microsoft.com/office/officeart/2005/8/layout/orgChart1#1" loCatId="hierarchy" qsTypeId="urn:microsoft.com/office/officeart/2005/8/quickstyle/3d2#1" qsCatId="3D" csTypeId="urn:microsoft.com/office/officeart/2005/8/colors/colorful1#1" csCatId="colorful" phldr="1"/>
      <dgm:spPr/>
      <dgm:t>
        <a:bodyPr/>
        <a:lstStyle/>
        <a:p>
          <a:endParaRPr lang="zh-CN" altLang="en-US"/>
        </a:p>
      </dgm:t>
    </dgm:pt>
    <dgm:pt modelId="{8F9B4EEF-4BF8-4046-8634-831594063840}">
      <dgm:prSet phldrT="[文本]"/>
      <dgm:spPr/>
      <dgm:t>
        <a:bodyPr/>
        <a:lstStyle/>
        <a:p>
          <a:r>
            <a:rPr lang="zh-CN" altLang="en-US" dirty="0" smtClean="0"/>
            <a:t>读研</a:t>
          </a:r>
          <a:endParaRPr lang="zh-CN" altLang="en-US" dirty="0"/>
        </a:p>
      </dgm:t>
    </dgm:pt>
    <dgm:pt modelId="{4FA25EAB-A81F-423D-B9E6-2B3A5E462E73}" cxnId="{EFA0E32A-D288-46E4-B1C3-0C55F8837970}" type="parTrans">
      <dgm:prSet/>
      <dgm:spPr/>
      <dgm:t>
        <a:bodyPr/>
        <a:lstStyle/>
        <a:p>
          <a:endParaRPr lang="zh-CN" altLang="en-US"/>
        </a:p>
      </dgm:t>
    </dgm:pt>
    <dgm:pt modelId="{2E7F1131-C450-4660-9F6D-96EE95D32241}" cxnId="{EFA0E32A-D288-46E4-B1C3-0C55F8837970}" type="sibTrans">
      <dgm:prSet/>
      <dgm:spPr/>
      <dgm:t>
        <a:bodyPr/>
        <a:lstStyle/>
        <a:p>
          <a:endParaRPr lang="zh-CN" altLang="en-US"/>
        </a:p>
      </dgm:t>
    </dgm:pt>
    <dgm:pt modelId="{D51624C8-34B6-46A9-B048-F4AB9F1EB711}">
      <dgm:prSet phldrT="[文本]"/>
      <dgm:spPr/>
      <dgm:t>
        <a:bodyPr/>
        <a:lstStyle/>
        <a:p>
          <a:r>
            <a:rPr lang="zh-CN" altLang="en-US" dirty="0" smtClean="0"/>
            <a:t>保研</a:t>
          </a:r>
          <a:endParaRPr lang="zh-CN" altLang="en-US" dirty="0"/>
        </a:p>
      </dgm:t>
    </dgm:pt>
    <dgm:pt modelId="{2F8C3222-1277-44CF-95FA-7FF6ECF94C5E}" cxnId="{17DE1856-1EAA-481B-B765-4985361C391D}" type="parTrans">
      <dgm:prSet/>
      <dgm:spPr/>
      <dgm:t>
        <a:bodyPr/>
        <a:lstStyle/>
        <a:p>
          <a:endParaRPr lang="zh-CN" altLang="en-US"/>
        </a:p>
      </dgm:t>
    </dgm:pt>
    <dgm:pt modelId="{2873D65D-9B6F-4880-A4C8-3C080AF0F83F}" cxnId="{17DE1856-1EAA-481B-B765-4985361C391D}" type="sibTrans">
      <dgm:prSet/>
      <dgm:spPr/>
      <dgm:t>
        <a:bodyPr/>
        <a:lstStyle/>
        <a:p>
          <a:endParaRPr lang="zh-CN" altLang="en-US"/>
        </a:p>
      </dgm:t>
    </dgm:pt>
    <dgm:pt modelId="{90DADB6A-FA5D-4C6E-A8A2-32AA0B805253}">
      <dgm:prSet phldrT="[文本]"/>
      <dgm:spPr/>
      <dgm:t>
        <a:bodyPr/>
        <a:lstStyle/>
        <a:p>
          <a:r>
            <a:rPr lang="zh-CN" altLang="en-US" dirty="0" smtClean="0"/>
            <a:t>考研</a:t>
          </a:r>
          <a:endParaRPr lang="zh-CN" altLang="en-US" dirty="0"/>
        </a:p>
      </dgm:t>
    </dgm:pt>
    <dgm:pt modelId="{F9F076D0-9E33-4A33-A0B7-611B3D296202}" cxnId="{1F5BDF4B-2081-42F9-B580-16BDF44F9FB5}" type="parTrans">
      <dgm:prSet/>
      <dgm:spPr/>
      <dgm:t>
        <a:bodyPr/>
        <a:lstStyle/>
        <a:p>
          <a:endParaRPr lang="zh-CN" altLang="en-US"/>
        </a:p>
      </dgm:t>
    </dgm:pt>
    <dgm:pt modelId="{66C1A35E-82BC-4112-AA4C-99BA583E097E}" cxnId="{1F5BDF4B-2081-42F9-B580-16BDF44F9FB5}" type="sibTrans">
      <dgm:prSet/>
      <dgm:spPr/>
      <dgm:t>
        <a:bodyPr/>
        <a:lstStyle/>
        <a:p>
          <a:endParaRPr lang="zh-CN" altLang="en-US"/>
        </a:p>
      </dgm:t>
    </dgm:pt>
    <dgm:pt modelId="{9DED5214-EB51-4E3B-A24E-60C1ABB4ADBA}">
      <dgm:prSet phldrT="[文本]"/>
      <dgm:spPr/>
      <dgm:t>
        <a:bodyPr/>
        <a:lstStyle/>
        <a:p>
          <a:r>
            <a:rPr lang="zh-CN" altLang="en-US" dirty="0" smtClean="0"/>
            <a:t>出国</a:t>
          </a:r>
          <a:endParaRPr lang="zh-CN" altLang="en-US" dirty="0"/>
        </a:p>
      </dgm:t>
    </dgm:pt>
    <dgm:pt modelId="{163CFBD9-5D18-4C79-BB34-620DEB410610}" cxnId="{11069D40-E5C2-4F41-A9D7-C9E1E54A64B1}" type="parTrans">
      <dgm:prSet/>
      <dgm:spPr/>
      <dgm:t>
        <a:bodyPr/>
        <a:lstStyle/>
        <a:p>
          <a:endParaRPr lang="zh-CN" altLang="en-US"/>
        </a:p>
      </dgm:t>
    </dgm:pt>
    <dgm:pt modelId="{A476D094-0D6B-4FC4-8D77-CFD9B9818810}" cxnId="{11069D40-E5C2-4F41-A9D7-C9E1E54A64B1}" type="sibTrans">
      <dgm:prSet/>
      <dgm:spPr/>
      <dgm:t>
        <a:bodyPr/>
        <a:lstStyle/>
        <a:p>
          <a:endParaRPr lang="zh-CN" altLang="en-US"/>
        </a:p>
      </dgm:t>
    </dgm:pt>
    <dgm:pt modelId="{E582BBEB-AD09-487B-B1CC-75D5F3C29320}" type="pres">
      <dgm:prSet presAssocID="{F891EAF7-5FAB-4648-9CA0-3A97A781EAB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9E35A179-795F-4BCD-B034-1E984CE1FD47}" type="pres">
      <dgm:prSet presAssocID="{8F9B4EEF-4BF8-4046-8634-831594063840}" presName="hierRoot1" presStyleCnt="0">
        <dgm:presLayoutVars>
          <dgm:hierBranch val="init"/>
        </dgm:presLayoutVars>
      </dgm:prSet>
      <dgm:spPr/>
    </dgm:pt>
    <dgm:pt modelId="{430A5172-FA6C-4362-A655-1E7095089A4A}" type="pres">
      <dgm:prSet presAssocID="{8F9B4EEF-4BF8-4046-8634-831594063840}" presName="rootComposite1" presStyleCnt="0"/>
      <dgm:spPr/>
    </dgm:pt>
    <dgm:pt modelId="{6263A9C3-8B1B-44A8-8C7E-D33DDE762F30}" type="pres">
      <dgm:prSet presAssocID="{8F9B4EEF-4BF8-4046-8634-83159406384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31BC02D-974A-4517-B253-AE041D0BE049}" type="pres">
      <dgm:prSet presAssocID="{8F9B4EEF-4BF8-4046-8634-831594063840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F8A598C7-7E53-45A9-A474-EBE9A05B6726}" type="pres">
      <dgm:prSet presAssocID="{8F9B4EEF-4BF8-4046-8634-831594063840}" presName="hierChild2" presStyleCnt="0"/>
      <dgm:spPr/>
    </dgm:pt>
    <dgm:pt modelId="{DB64C92B-DF21-4F25-9CEE-2C5DE7543736}" type="pres">
      <dgm:prSet presAssocID="{2F8C3222-1277-44CF-95FA-7FF6ECF94C5E}" presName="Name37" presStyleLbl="parChTrans1D2" presStyleIdx="0" presStyleCnt="3"/>
      <dgm:spPr/>
      <dgm:t>
        <a:bodyPr/>
        <a:lstStyle/>
        <a:p>
          <a:endParaRPr lang="zh-CN" altLang="en-US"/>
        </a:p>
      </dgm:t>
    </dgm:pt>
    <dgm:pt modelId="{F3871677-726F-46F6-A525-56D4E0A9177F}" type="pres">
      <dgm:prSet presAssocID="{D51624C8-34B6-46A9-B048-F4AB9F1EB711}" presName="hierRoot2" presStyleCnt="0">
        <dgm:presLayoutVars>
          <dgm:hierBranch val="init"/>
        </dgm:presLayoutVars>
      </dgm:prSet>
      <dgm:spPr/>
    </dgm:pt>
    <dgm:pt modelId="{90C4D192-D521-4F96-A675-482D7A447D9D}" type="pres">
      <dgm:prSet presAssocID="{D51624C8-34B6-46A9-B048-F4AB9F1EB711}" presName="rootComposite" presStyleCnt="0"/>
      <dgm:spPr/>
    </dgm:pt>
    <dgm:pt modelId="{844F7084-96D5-4383-BBC1-EB737D63377C}" type="pres">
      <dgm:prSet presAssocID="{D51624C8-34B6-46A9-B048-F4AB9F1EB71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7A0E058-1065-4356-AED6-38AD741822BE}" type="pres">
      <dgm:prSet presAssocID="{D51624C8-34B6-46A9-B048-F4AB9F1EB711}" presName="rootConnector" presStyleLbl="node2" presStyleIdx="0" presStyleCnt="3"/>
      <dgm:spPr/>
      <dgm:t>
        <a:bodyPr/>
        <a:lstStyle/>
        <a:p>
          <a:endParaRPr lang="zh-CN" altLang="en-US"/>
        </a:p>
      </dgm:t>
    </dgm:pt>
    <dgm:pt modelId="{72F4F1A0-3730-437C-BFF5-1C8CD738704D}" type="pres">
      <dgm:prSet presAssocID="{D51624C8-34B6-46A9-B048-F4AB9F1EB711}" presName="hierChild4" presStyleCnt="0"/>
      <dgm:spPr/>
    </dgm:pt>
    <dgm:pt modelId="{374DF673-748E-4DC8-A182-EB489390EFF4}" type="pres">
      <dgm:prSet presAssocID="{D51624C8-34B6-46A9-B048-F4AB9F1EB711}" presName="hierChild5" presStyleCnt="0"/>
      <dgm:spPr/>
    </dgm:pt>
    <dgm:pt modelId="{045ED18F-9CDF-4409-8F66-566121AE39D0}" type="pres">
      <dgm:prSet presAssocID="{F9F076D0-9E33-4A33-A0B7-611B3D296202}" presName="Name37" presStyleLbl="parChTrans1D2" presStyleIdx="1" presStyleCnt="3"/>
      <dgm:spPr/>
      <dgm:t>
        <a:bodyPr/>
        <a:lstStyle/>
        <a:p>
          <a:endParaRPr lang="zh-CN" altLang="en-US"/>
        </a:p>
      </dgm:t>
    </dgm:pt>
    <dgm:pt modelId="{38DE69F1-92C5-439F-8149-22ECD16F50B8}" type="pres">
      <dgm:prSet presAssocID="{90DADB6A-FA5D-4C6E-A8A2-32AA0B805253}" presName="hierRoot2" presStyleCnt="0">
        <dgm:presLayoutVars>
          <dgm:hierBranch val="init"/>
        </dgm:presLayoutVars>
      </dgm:prSet>
      <dgm:spPr/>
    </dgm:pt>
    <dgm:pt modelId="{870E16ED-3EE9-4C53-A9F8-ADB803940A7F}" type="pres">
      <dgm:prSet presAssocID="{90DADB6A-FA5D-4C6E-A8A2-32AA0B805253}" presName="rootComposite" presStyleCnt="0"/>
      <dgm:spPr/>
    </dgm:pt>
    <dgm:pt modelId="{51830583-D1D3-4E6F-AAD0-B6B95FCF2BA0}" type="pres">
      <dgm:prSet presAssocID="{90DADB6A-FA5D-4C6E-A8A2-32AA0B80525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3FC937B-7FC4-4ED4-963F-B90990931BA7}" type="pres">
      <dgm:prSet presAssocID="{90DADB6A-FA5D-4C6E-A8A2-32AA0B805253}" presName="rootConnector" presStyleLbl="node2" presStyleIdx="1" presStyleCnt="3"/>
      <dgm:spPr/>
      <dgm:t>
        <a:bodyPr/>
        <a:lstStyle/>
        <a:p>
          <a:endParaRPr lang="zh-CN" altLang="en-US"/>
        </a:p>
      </dgm:t>
    </dgm:pt>
    <dgm:pt modelId="{A822C4B7-91F3-4720-9B5D-A4BC1742EB36}" type="pres">
      <dgm:prSet presAssocID="{90DADB6A-FA5D-4C6E-A8A2-32AA0B805253}" presName="hierChild4" presStyleCnt="0"/>
      <dgm:spPr/>
    </dgm:pt>
    <dgm:pt modelId="{53347931-63EC-4E6A-95A3-28BEA0AF4110}" type="pres">
      <dgm:prSet presAssocID="{90DADB6A-FA5D-4C6E-A8A2-32AA0B805253}" presName="hierChild5" presStyleCnt="0"/>
      <dgm:spPr/>
    </dgm:pt>
    <dgm:pt modelId="{E1262A78-644E-4EEB-8EE8-BE73902C0359}" type="pres">
      <dgm:prSet presAssocID="{163CFBD9-5D18-4C79-BB34-620DEB410610}" presName="Name37" presStyleLbl="parChTrans1D2" presStyleIdx="2" presStyleCnt="3"/>
      <dgm:spPr/>
      <dgm:t>
        <a:bodyPr/>
        <a:lstStyle/>
        <a:p>
          <a:endParaRPr lang="zh-CN" altLang="en-US"/>
        </a:p>
      </dgm:t>
    </dgm:pt>
    <dgm:pt modelId="{D03A3B3C-92AF-44D8-A277-BE9510CCADCE}" type="pres">
      <dgm:prSet presAssocID="{9DED5214-EB51-4E3B-A24E-60C1ABB4ADBA}" presName="hierRoot2" presStyleCnt="0">
        <dgm:presLayoutVars>
          <dgm:hierBranch val="init"/>
        </dgm:presLayoutVars>
      </dgm:prSet>
      <dgm:spPr/>
    </dgm:pt>
    <dgm:pt modelId="{6D9A02E2-20A2-470B-AE33-0145A5BE51EE}" type="pres">
      <dgm:prSet presAssocID="{9DED5214-EB51-4E3B-A24E-60C1ABB4ADBA}" presName="rootComposite" presStyleCnt="0"/>
      <dgm:spPr/>
    </dgm:pt>
    <dgm:pt modelId="{C3B9FF3D-E819-48B1-A4A2-618360DBCD89}" type="pres">
      <dgm:prSet presAssocID="{9DED5214-EB51-4E3B-A24E-60C1ABB4ADB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D1BFB89-CDB8-48FF-9337-234FF0FDA454}" type="pres">
      <dgm:prSet presAssocID="{9DED5214-EB51-4E3B-A24E-60C1ABB4ADBA}" presName="rootConnector" presStyleLbl="node2" presStyleIdx="2" presStyleCnt="3"/>
      <dgm:spPr/>
      <dgm:t>
        <a:bodyPr/>
        <a:lstStyle/>
        <a:p>
          <a:endParaRPr lang="zh-CN" altLang="en-US"/>
        </a:p>
      </dgm:t>
    </dgm:pt>
    <dgm:pt modelId="{8AC4AC3C-BF23-4038-AB95-8BC09C5937BD}" type="pres">
      <dgm:prSet presAssocID="{9DED5214-EB51-4E3B-A24E-60C1ABB4ADBA}" presName="hierChild4" presStyleCnt="0"/>
      <dgm:spPr/>
    </dgm:pt>
    <dgm:pt modelId="{E9482E54-094A-427B-B9C4-157D4D0A544E}" type="pres">
      <dgm:prSet presAssocID="{9DED5214-EB51-4E3B-A24E-60C1ABB4ADBA}" presName="hierChild5" presStyleCnt="0"/>
      <dgm:spPr/>
    </dgm:pt>
    <dgm:pt modelId="{BE4CA33E-D091-4657-B1AB-D8780C90FAE4}" type="pres">
      <dgm:prSet presAssocID="{8F9B4EEF-4BF8-4046-8634-831594063840}" presName="hierChild3" presStyleCnt="0"/>
      <dgm:spPr/>
    </dgm:pt>
  </dgm:ptLst>
  <dgm:cxnLst>
    <dgm:cxn modelId="{664509EE-B11C-4B3E-8F96-93D950CD857D}" type="presOf" srcId="{F9F076D0-9E33-4A33-A0B7-611B3D296202}" destId="{045ED18F-9CDF-4409-8F66-566121AE39D0}" srcOrd="0" destOrd="0" presId="urn:microsoft.com/office/officeart/2005/8/layout/orgChart1#1"/>
    <dgm:cxn modelId="{11069D40-E5C2-4F41-A9D7-C9E1E54A64B1}" srcId="{8F9B4EEF-4BF8-4046-8634-831594063840}" destId="{9DED5214-EB51-4E3B-A24E-60C1ABB4ADBA}" srcOrd="2" destOrd="0" parTransId="{163CFBD9-5D18-4C79-BB34-620DEB410610}" sibTransId="{A476D094-0D6B-4FC4-8D77-CFD9B9818810}"/>
    <dgm:cxn modelId="{A91D4C7B-DA71-4C58-A6D2-4376944A5FA8}" type="presOf" srcId="{8F9B4EEF-4BF8-4046-8634-831594063840}" destId="{131BC02D-974A-4517-B253-AE041D0BE049}" srcOrd="1" destOrd="0" presId="urn:microsoft.com/office/officeart/2005/8/layout/orgChart1#1"/>
    <dgm:cxn modelId="{1F5BDF4B-2081-42F9-B580-16BDF44F9FB5}" srcId="{8F9B4EEF-4BF8-4046-8634-831594063840}" destId="{90DADB6A-FA5D-4C6E-A8A2-32AA0B805253}" srcOrd="1" destOrd="0" parTransId="{F9F076D0-9E33-4A33-A0B7-611B3D296202}" sibTransId="{66C1A35E-82BC-4112-AA4C-99BA583E097E}"/>
    <dgm:cxn modelId="{EAB9E5F3-320B-4251-A51C-B62C86247AD0}" type="presOf" srcId="{90DADB6A-FA5D-4C6E-A8A2-32AA0B805253}" destId="{C3FC937B-7FC4-4ED4-963F-B90990931BA7}" srcOrd="1" destOrd="0" presId="urn:microsoft.com/office/officeart/2005/8/layout/orgChart1#1"/>
    <dgm:cxn modelId="{17DE1856-1EAA-481B-B765-4985361C391D}" srcId="{8F9B4EEF-4BF8-4046-8634-831594063840}" destId="{D51624C8-34B6-46A9-B048-F4AB9F1EB711}" srcOrd="0" destOrd="0" parTransId="{2F8C3222-1277-44CF-95FA-7FF6ECF94C5E}" sibTransId="{2873D65D-9B6F-4880-A4C8-3C080AF0F83F}"/>
    <dgm:cxn modelId="{AA148575-0D7E-4B46-9700-864A5E00383A}" type="presOf" srcId="{2F8C3222-1277-44CF-95FA-7FF6ECF94C5E}" destId="{DB64C92B-DF21-4F25-9CEE-2C5DE7543736}" srcOrd="0" destOrd="0" presId="urn:microsoft.com/office/officeart/2005/8/layout/orgChart1#1"/>
    <dgm:cxn modelId="{DD39823D-9AB6-4A65-9656-08B8036D8FDD}" type="presOf" srcId="{90DADB6A-FA5D-4C6E-A8A2-32AA0B805253}" destId="{51830583-D1D3-4E6F-AAD0-B6B95FCF2BA0}" srcOrd="0" destOrd="0" presId="urn:microsoft.com/office/officeart/2005/8/layout/orgChart1#1"/>
    <dgm:cxn modelId="{D83CED34-2316-4D6C-8097-E42E91E62DA6}" type="presOf" srcId="{8F9B4EEF-4BF8-4046-8634-831594063840}" destId="{6263A9C3-8B1B-44A8-8C7E-D33DDE762F30}" srcOrd="0" destOrd="0" presId="urn:microsoft.com/office/officeart/2005/8/layout/orgChart1#1"/>
    <dgm:cxn modelId="{1737C190-816A-4539-8665-2B5F43267A39}" type="presOf" srcId="{163CFBD9-5D18-4C79-BB34-620DEB410610}" destId="{E1262A78-644E-4EEB-8EE8-BE73902C0359}" srcOrd="0" destOrd="0" presId="urn:microsoft.com/office/officeart/2005/8/layout/orgChart1#1"/>
    <dgm:cxn modelId="{B3B1B248-0498-4081-B6B1-9CFF6A1A354F}" type="presOf" srcId="{D51624C8-34B6-46A9-B048-F4AB9F1EB711}" destId="{844F7084-96D5-4383-BBC1-EB737D63377C}" srcOrd="0" destOrd="0" presId="urn:microsoft.com/office/officeart/2005/8/layout/orgChart1#1"/>
    <dgm:cxn modelId="{AA3E56FF-B315-470F-8392-3B6D4FAD16F8}" type="presOf" srcId="{F891EAF7-5FAB-4648-9CA0-3A97A781EAB4}" destId="{E582BBEB-AD09-487B-B1CC-75D5F3C29320}" srcOrd="0" destOrd="0" presId="urn:microsoft.com/office/officeart/2005/8/layout/orgChart1#1"/>
    <dgm:cxn modelId="{F60FD8E2-583E-484A-9A96-EA9C62573BA3}" type="presOf" srcId="{9DED5214-EB51-4E3B-A24E-60C1ABB4ADBA}" destId="{3D1BFB89-CDB8-48FF-9337-234FF0FDA454}" srcOrd="1" destOrd="0" presId="urn:microsoft.com/office/officeart/2005/8/layout/orgChart1#1"/>
    <dgm:cxn modelId="{BC0995AA-0005-4DA7-8BD1-E10A4B4F4245}" type="presOf" srcId="{9DED5214-EB51-4E3B-A24E-60C1ABB4ADBA}" destId="{C3B9FF3D-E819-48B1-A4A2-618360DBCD89}" srcOrd="0" destOrd="0" presId="urn:microsoft.com/office/officeart/2005/8/layout/orgChart1#1"/>
    <dgm:cxn modelId="{555B9775-0406-4E66-B7D8-3F95E51C0809}" type="presOf" srcId="{D51624C8-34B6-46A9-B048-F4AB9F1EB711}" destId="{87A0E058-1065-4356-AED6-38AD741822BE}" srcOrd="1" destOrd="0" presId="urn:microsoft.com/office/officeart/2005/8/layout/orgChart1#1"/>
    <dgm:cxn modelId="{EFA0E32A-D288-46E4-B1C3-0C55F8837970}" srcId="{F891EAF7-5FAB-4648-9CA0-3A97A781EAB4}" destId="{8F9B4EEF-4BF8-4046-8634-831594063840}" srcOrd="0" destOrd="0" parTransId="{4FA25EAB-A81F-423D-B9E6-2B3A5E462E73}" sibTransId="{2E7F1131-C450-4660-9F6D-96EE95D32241}"/>
    <dgm:cxn modelId="{D511A5FE-F4F6-4A44-942C-9119C4822547}" type="presParOf" srcId="{E582BBEB-AD09-487B-B1CC-75D5F3C29320}" destId="{9E35A179-795F-4BCD-B034-1E984CE1FD47}" srcOrd="0" destOrd="0" presId="urn:microsoft.com/office/officeart/2005/8/layout/orgChart1#1"/>
    <dgm:cxn modelId="{4377F983-72A3-4444-9E2F-6E02E753808A}" type="presParOf" srcId="{9E35A179-795F-4BCD-B034-1E984CE1FD47}" destId="{430A5172-FA6C-4362-A655-1E7095089A4A}" srcOrd="0" destOrd="0" presId="urn:microsoft.com/office/officeart/2005/8/layout/orgChart1#1"/>
    <dgm:cxn modelId="{79C8CAE6-1425-4F14-9854-16B29DC8B3BA}" type="presParOf" srcId="{430A5172-FA6C-4362-A655-1E7095089A4A}" destId="{6263A9C3-8B1B-44A8-8C7E-D33DDE762F30}" srcOrd="0" destOrd="0" presId="urn:microsoft.com/office/officeart/2005/8/layout/orgChart1#1"/>
    <dgm:cxn modelId="{CA42EB74-B970-49CC-905F-D9A6F4BB09C4}" type="presParOf" srcId="{430A5172-FA6C-4362-A655-1E7095089A4A}" destId="{131BC02D-974A-4517-B253-AE041D0BE049}" srcOrd="1" destOrd="0" presId="urn:microsoft.com/office/officeart/2005/8/layout/orgChart1#1"/>
    <dgm:cxn modelId="{7C6FA1AA-A886-4EE4-BC2F-ABEDC9758A1A}" type="presParOf" srcId="{9E35A179-795F-4BCD-B034-1E984CE1FD47}" destId="{F8A598C7-7E53-45A9-A474-EBE9A05B6726}" srcOrd="1" destOrd="0" presId="urn:microsoft.com/office/officeart/2005/8/layout/orgChart1#1"/>
    <dgm:cxn modelId="{41EF9661-C6F9-4B94-938C-B258183C2F7C}" type="presParOf" srcId="{F8A598C7-7E53-45A9-A474-EBE9A05B6726}" destId="{DB64C92B-DF21-4F25-9CEE-2C5DE7543736}" srcOrd="0" destOrd="0" presId="urn:microsoft.com/office/officeart/2005/8/layout/orgChart1#1"/>
    <dgm:cxn modelId="{DA670DC9-DF26-440C-886B-A11F8488AD0A}" type="presParOf" srcId="{F8A598C7-7E53-45A9-A474-EBE9A05B6726}" destId="{F3871677-726F-46F6-A525-56D4E0A9177F}" srcOrd="1" destOrd="0" presId="urn:microsoft.com/office/officeart/2005/8/layout/orgChart1#1"/>
    <dgm:cxn modelId="{4E19C352-C4C6-48FF-8E1A-CC425558CCF0}" type="presParOf" srcId="{F3871677-726F-46F6-A525-56D4E0A9177F}" destId="{90C4D192-D521-4F96-A675-482D7A447D9D}" srcOrd="0" destOrd="0" presId="urn:microsoft.com/office/officeart/2005/8/layout/orgChart1#1"/>
    <dgm:cxn modelId="{73A95C8F-453C-4631-AB9C-3579B591AC62}" type="presParOf" srcId="{90C4D192-D521-4F96-A675-482D7A447D9D}" destId="{844F7084-96D5-4383-BBC1-EB737D63377C}" srcOrd="0" destOrd="0" presId="urn:microsoft.com/office/officeart/2005/8/layout/orgChart1#1"/>
    <dgm:cxn modelId="{F4FCE2FE-6CD6-4800-A0A4-989C087B2B2B}" type="presParOf" srcId="{90C4D192-D521-4F96-A675-482D7A447D9D}" destId="{87A0E058-1065-4356-AED6-38AD741822BE}" srcOrd="1" destOrd="0" presId="urn:microsoft.com/office/officeart/2005/8/layout/orgChart1#1"/>
    <dgm:cxn modelId="{9129028A-2FA6-420A-9B09-794619CC9A44}" type="presParOf" srcId="{F3871677-726F-46F6-A525-56D4E0A9177F}" destId="{72F4F1A0-3730-437C-BFF5-1C8CD738704D}" srcOrd="1" destOrd="0" presId="urn:microsoft.com/office/officeart/2005/8/layout/orgChart1#1"/>
    <dgm:cxn modelId="{29C0B2BF-70E1-4817-B174-03588AE6B2AF}" type="presParOf" srcId="{F3871677-726F-46F6-A525-56D4E0A9177F}" destId="{374DF673-748E-4DC8-A182-EB489390EFF4}" srcOrd="2" destOrd="0" presId="urn:microsoft.com/office/officeart/2005/8/layout/orgChart1#1"/>
    <dgm:cxn modelId="{C5526085-4556-41BF-A56B-280508A9D588}" type="presParOf" srcId="{F8A598C7-7E53-45A9-A474-EBE9A05B6726}" destId="{045ED18F-9CDF-4409-8F66-566121AE39D0}" srcOrd="2" destOrd="0" presId="urn:microsoft.com/office/officeart/2005/8/layout/orgChart1#1"/>
    <dgm:cxn modelId="{A8B5D145-D972-4DA0-84F7-2A2368FDD605}" type="presParOf" srcId="{F8A598C7-7E53-45A9-A474-EBE9A05B6726}" destId="{38DE69F1-92C5-439F-8149-22ECD16F50B8}" srcOrd="3" destOrd="0" presId="urn:microsoft.com/office/officeart/2005/8/layout/orgChart1#1"/>
    <dgm:cxn modelId="{9A58D2EB-EE74-45A1-ADF4-48C7B610ACA5}" type="presParOf" srcId="{38DE69F1-92C5-439F-8149-22ECD16F50B8}" destId="{870E16ED-3EE9-4C53-A9F8-ADB803940A7F}" srcOrd="0" destOrd="0" presId="urn:microsoft.com/office/officeart/2005/8/layout/orgChart1#1"/>
    <dgm:cxn modelId="{05F831F9-CB94-4833-932D-45B9CA9E6F96}" type="presParOf" srcId="{870E16ED-3EE9-4C53-A9F8-ADB803940A7F}" destId="{51830583-D1D3-4E6F-AAD0-B6B95FCF2BA0}" srcOrd="0" destOrd="0" presId="urn:microsoft.com/office/officeart/2005/8/layout/orgChart1#1"/>
    <dgm:cxn modelId="{32FD4200-1167-4885-BA66-61B84CCC32AF}" type="presParOf" srcId="{870E16ED-3EE9-4C53-A9F8-ADB803940A7F}" destId="{C3FC937B-7FC4-4ED4-963F-B90990931BA7}" srcOrd="1" destOrd="0" presId="urn:microsoft.com/office/officeart/2005/8/layout/orgChart1#1"/>
    <dgm:cxn modelId="{8C97CA8E-550A-4383-924F-73994909FC38}" type="presParOf" srcId="{38DE69F1-92C5-439F-8149-22ECD16F50B8}" destId="{A822C4B7-91F3-4720-9B5D-A4BC1742EB36}" srcOrd="1" destOrd="0" presId="urn:microsoft.com/office/officeart/2005/8/layout/orgChart1#1"/>
    <dgm:cxn modelId="{C3DFCD4D-7FA4-4F02-A3C2-D0B2D785F2F6}" type="presParOf" srcId="{38DE69F1-92C5-439F-8149-22ECD16F50B8}" destId="{53347931-63EC-4E6A-95A3-28BEA0AF4110}" srcOrd="2" destOrd="0" presId="urn:microsoft.com/office/officeart/2005/8/layout/orgChart1#1"/>
    <dgm:cxn modelId="{517A6CF8-08CE-4B3C-93C0-215D190E4332}" type="presParOf" srcId="{F8A598C7-7E53-45A9-A474-EBE9A05B6726}" destId="{E1262A78-644E-4EEB-8EE8-BE73902C0359}" srcOrd="4" destOrd="0" presId="urn:microsoft.com/office/officeart/2005/8/layout/orgChart1#1"/>
    <dgm:cxn modelId="{A15B488E-9D76-4E34-AE91-20123A29BDD3}" type="presParOf" srcId="{F8A598C7-7E53-45A9-A474-EBE9A05B6726}" destId="{D03A3B3C-92AF-44D8-A277-BE9510CCADCE}" srcOrd="5" destOrd="0" presId="urn:microsoft.com/office/officeart/2005/8/layout/orgChart1#1"/>
    <dgm:cxn modelId="{2D4F9CE5-A994-45AF-9758-62610F6AC953}" type="presParOf" srcId="{D03A3B3C-92AF-44D8-A277-BE9510CCADCE}" destId="{6D9A02E2-20A2-470B-AE33-0145A5BE51EE}" srcOrd="0" destOrd="0" presId="urn:microsoft.com/office/officeart/2005/8/layout/orgChart1#1"/>
    <dgm:cxn modelId="{FBB4F3E6-8DF4-4957-9FF4-6EBA7B66CD08}" type="presParOf" srcId="{6D9A02E2-20A2-470B-AE33-0145A5BE51EE}" destId="{C3B9FF3D-E819-48B1-A4A2-618360DBCD89}" srcOrd="0" destOrd="0" presId="urn:microsoft.com/office/officeart/2005/8/layout/orgChart1#1"/>
    <dgm:cxn modelId="{62E8CE39-5DB0-4EE9-9126-4F762CF57C60}" type="presParOf" srcId="{6D9A02E2-20A2-470B-AE33-0145A5BE51EE}" destId="{3D1BFB89-CDB8-48FF-9337-234FF0FDA454}" srcOrd="1" destOrd="0" presId="urn:microsoft.com/office/officeart/2005/8/layout/orgChart1#1"/>
    <dgm:cxn modelId="{72CC26E6-0832-451A-A914-EB2F120E311C}" type="presParOf" srcId="{D03A3B3C-92AF-44D8-A277-BE9510CCADCE}" destId="{8AC4AC3C-BF23-4038-AB95-8BC09C5937BD}" srcOrd="1" destOrd="0" presId="urn:microsoft.com/office/officeart/2005/8/layout/orgChart1#1"/>
    <dgm:cxn modelId="{0DA48EBF-2AFC-4ADD-8740-479F62720A2E}" type="presParOf" srcId="{D03A3B3C-92AF-44D8-A277-BE9510CCADCE}" destId="{E9482E54-094A-427B-B9C4-157D4D0A544E}" srcOrd="2" destOrd="0" presId="urn:microsoft.com/office/officeart/2005/8/layout/orgChart1#1"/>
    <dgm:cxn modelId="{81271976-6BB4-4753-8FCC-7157E2443084}" type="presParOf" srcId="{9E35A179-795F-4BCD-B034-1E984CE1FD47}" destId="{BE4CA33E-D091-4657-B1AB-D8780C90FAE4}" srcOrd="2" destOrd="0" presId="urn:microsoft.com/office/officeart/2005/8/layout/orgChar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DA4F8A-1C3A-4485-B870-04104548CD8F}" type="doc">
      <dgm:prSet loTypeId="urn:microsoft.com/office/officeart/2005/8/layout/list1#1" loCatId="list" qsTypeId="urn:microsoft.com/office/officeart/2005/8/quickstyle/simple1#1" qsCatId="simple" csTypeId="urn:microsoft.com/office/officeart/2005/8/colors/colorful5#1" csCatId="colorful" phldr="1"/>
      <dgm:spPr/>
      <dgm:t>
        <a:bodyPr/>
        <a:lstStyle/>
        <a:p>
          <a:endParaRPr lang="zh-CN" altLang="en-US"/>
        </a:p>
      </dgm:t>
    </dgm:pt>
    <dgm:pt modelId="{96193E1C-4CAD-46AD-B580-3E2B0EBE4349}">
      <dgm:prSet phldrT="[文本]"/>
      <dgm:spPr/>
      <dgm:t>
        <a:bodyPr/>
        <a:lstStyle/>
        <a:p>
          <a:pPr algn="ctr"/>
          <a:r>
            <a:rPr lang="zh-CN" altLang="en-US" dirty="0" smtClean="0"/>
            <a:t>专业导向</a:t>
          </a:r>
          <a:endParaRPr lang="zh-CN" altLang="en-US" dirty="0"/>
        </a:p>
      </dgm:t>
    </dgm:pt>
    <dgm:pt modelId="{E84B189B-ECAF-4078-A7CB-3823023564C1}" cxnId="{D5B01B8F-70D0-49DB-B55E-C0BB0C221320}" type="parTrans">
      <dgm:prSet/>
      <dgm:spPr/>
      <dgm:t>
        <a:bodyPr/>
        <a:lstStyle/>
        <a:p>
          <a:endParaRPr lang="zh-CN" altLang="en-US"/>
        </a:p>
      </dgm:t>
    </dgm:pt>
    <dgm:pt modelId="{52AFE930-333C-49CA-8EBA-A6EC50D80F3C}" cxnId="{D5B01B8F-70D0-49DB-B55E-C0BB0C221320}" type="sibTrans">
      <dgm:prSet/>
      <dgm:spPr/>
      <dgm:t>
        <a:bodyPr/>
        <a:lstStyle/>
        <a:p>
          <a:endParaRPr lang="zh-CN" altLang="en-US"/>
        </a:p>
      </dgm:t>
    </dgm:pt>
    <dgm:pt modelId="{8FC999C6-400F-4893-94A6-B344066334A6}">
      <dgm:prSet phldrT="[文本]"/>
      <dgm:spPr/>
      <dgm:t>
        <a:bodyPr/>
        <a:lstStyle/>
        <a:p>
          <a:pPr algn="ctr"/>
          <a:r>
            <a:rPr lang="zh-CN" altLang="en-US" dirty="0" smtClean="0"/>
            <a:t>行业导向</a:t>
          </a:r>
          <a:endParaRPr lang="zh-CN" altLang="en-US" dirty="0"/>
        </a:p>
      </dgm:t>
    </dgm:pt>
    <dgm:pt modelId="{CF6DA02D-5CBA-4D3F-8C73-F536E7B9096B}" cxnId="{827DEDF5-5B31-42FB-97FA-A5A7377F0C04}" type="parTrans">
      <dgm:prSet/>
      <dgm:spPr/>
      <dgm:t>
        <a:bodyPr/>
        <a:lstStyle/>
        <a:p>
          <a:endParaRPr lang="zh-CN" altLang="en-US"/>
        </a:p>
      </dgm:t>
    </dgm:pt>
    <dgm:pt modelId="{D1E4131D-61A7-4EA4-940F-3ED78D97E955}" cxnId="{827DEDF5-5B31-42FB-97FA-A5A7377F0C04}" type="sibTrans">
      <dgm:prSet/>
      <dgm:spPr/>
      <dgm:t>
        <a:bodyPr/>
        <a:lstStyle/>
        <a:p>
          <a:endParaRPr lang="zh-CN" altLang="en-US"/>
        </a:p>
      </dgm:t>
    </dgm:pt>
    <dgm:pt modelId="{82131586-752A-42C9-AAE5-6A123F5C9CBF}">
      <dgm:prSet phldrT="[文本]"/>
      <dgm:spPr/>
      <dgm:t>
        <a:bodyPr/>
        <a:lstStyle/>
        <a:p>
          <a:pPr algn="ctr"/>
          <a:r>
            <a:rPr lang="zh-CN" altLang="en-US" dirty="0" smtClean="0"/>
            <a:t>技能导向</a:t>
          </a:r>
          <a:endParaRPr lang="zh-CN" altLang="en-US" dirty="0"/>
        </a:p>
      </dgm:t>
    </dgm:pt>
    <dgm:pt modelId="{8D6A492C-0ADC-495E-9F48-7C9140CC78FF}" cxnId="{FAF048BA-76E4-4CB6-AECB-3DFF67EB8BE7}" type="parTrans">
      <dgm:prSet/>
      <dgm:spPr/>
      <dgm:t>
        <a:bodyPr/>
        <a:lstStyle/>
        <a:p>
          <a:endParaRPr lang="zh-CN" altLang="en-US"/>
        </a:p>
      </dgm:t>
    </dgm:pt>
    <dgm:pt modelId="{084B4994-2433-479E-AD63-C329B13C4AA3}" cxnId="{FAF048BA-76E4-4CB6-AECB-3DFF67EB8BE7}" type="sibTrans">
      <dgm:prSet/>
      <dgm:spPr/>
      <dgm:t>
        <a:bodyPr/>
        <a:lstStyle/>
        <a:p>
          <a:endParaRPr lang="zh-CN" altLang="en-US"/>
        </a:p>
      </dgm:t>
    </dgm:pt>
    <dgm:pt modelId="{D029596E-CF49-488F-8214-25A4BAE93264}" type="pres">
      <dgm:prSet presAssocID="{BADA4F8A-1C3A-4485-B870-04104548CD8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36A50D5-0453-435B-B248-3E04B39AAD62}" type="pres">
      <dgm:prSet presAssocID="{96193E1C-4CAD-46AD-B580-3E2B0EBE4349}" presName="parentLin" presStyleCnt="0"/>
      <dgm:spPr/>
    </dgm:pt>
    <dgm:pt modelId="{C75D274D-BE01-47AC-ADE6-08E0C6CF4278}" type="pres">
      <dgm:prSet presAssocID="{96193E1C-4CAD-46AD-B580-3E2B0EBE4349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647D0598-3951-4BB5-B091-705E650D3EC8}" type="pres">
      <dgm:prSet presAssocID="{96193E1C-4CAD-46AD-B580-3E2B0EBE434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CCD5786-7218-4005-8719-E5E386065180}" type="pres">
      <dgm:prSet presAssocID="{96193E1C-4CAD-46AD-B580-3E2B0EBE4349}" presName="negativeSpace" presStyleCnt="0"/>
      <dgm:spPr/>
    </dgm:pt>
    <dgm:pt modelId="{6BCEE8FC-C8B9-4FE0-9A33-568F1AF3B47F}" type="pres">
      <dgm:prSet presAssocID="{96193E1C-4CAD-46AD-B580-3E2B0EBE4349}" presName="childText" presStyleLbl="conFgAcc1" presStyleIdx="0" presStyleCnt="3">
        <dgm:presLayoutVars>
          <dgm:bulletEnabled val="1"/>
        </dgm:presLayoutVars>
      </dgm:prSet>
      <dgm:spPr/>
    </dgm:pt>
    <dgm:pt modelId="{BDDFE8C5-E053-4022-AF30-800DB12A3255}" type="pres">
      <dgm:prSet presAssocID="{52AFE930-333C-49CA-8EBA-A6EC50D80F3C}" presName="spaceBetweenRectangles" presStyleCnt="0"/>
      <dgm:spPr/>
    </dgm:pt>
    <dgm:pt modelId="{E5635596-70B1-4327-8670-29CD5B03C77E}" type="pres">
      <dgm:prSet presAssocID="{8FC999C6-400F-4893-94A6-B344066334A6}" presName="parentLin" presStyleCnt="0"/>
      <dgm:spPr/>
    </dgm:pt>
    <dgm:pt modelId="{1A470E4F-D0CE-44BD-9EE2-3BDA4C15F629}" type="pres">
      <dgm:prSet presAssocID="{8FC999C6-400F-4893-94A6-B344066334A6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365E7046-8B23-4375-B908-D1526B3B6EC6}" type="pres">
      <dgm:prSet presAssocID="{8FC999C6-400F-4893-94A6-B344066334A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9EF95C-85F2-4981-AC73-C083621D3DA8}" type="pres">
      <dgm:prSet presAssocID="{8FC999C6-400F-4893-94A6-B344066334A6}" presName="negativeSpace" presStyleCnt="0"/>
      <dgm:spPr/>
    </dgm:pt>
    <dgm:pt modelId="{E6B24CA0-8F81-4CCD-9667-81B24DB4F857}" type="pres">
      <dgm:prSet presAssocID="{8FC999C6-400F-4893-94A6-B344066334A6}" presName="childText" presStyleLbl="conFgAcc1" presStyleIdx="1" presStyleCnt="3">
        <dgm:presLayoutVars>
          <dgm:bulletEnabled val="1"/>
        </dgm:presLayoutVars>
      </dgm:prSet>
      <dgm:spPr/>
    </dgm:pt>
    <dgm:pt modelId="{2418134D-AF67-4172-8961-B4F40643CBF6}" type="pres">
      <dgm:prSet presAssocID="{D1E4131D-61A7-4EA4-940F-3ED78D97E955}" presName="spaceBetweenRectangles" presStyleCnt="0"/>
      <dgm:spPr/>
    </dgm:pt>
    <dgm:pt modelId="{A686D168-3B34-482A-A68F-8715600D41FD}" type="pres">
      <dgm:prSet presAssocID="{82131586-752A-42C9-AAE5-6A123F5C9CBF}" presName="parentLin" presStyleCnt="0"/>
      <dgm:spPr/>
    </dgm:pt>
    <dgm:pt modelId="{42CF1F79-D045-429B-946F-617395CF8F3A}" type="pres">
      <dgm:prSet presAssocID="{82131586-752A-42C9-AAE5-6A123F5C9CBF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9D1C4A57-90C6-4DAB-AF71-0AC1F668C26C}" type="pres">
      <dgm:prSet presAssocID="{82131586-752A-42C9-AAE5-6A123F5C9CB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8B2AB63-E448-444B-AB9E-03D4FD884C14}" type="pres">
      <dgm:prSet presAssocID="{82131586-752A-42C9-AAE5-6A123F5C9CBF}" presName="negativeSpace" presStyleCnt="0"/>
      <dgm:spPr/>
    </dgm:pt>
    <dgm:pt modelId="{F6510C35-8D62-4E5F-9B00-5FA6917E8961}" type="pres">
      <dgm:prSet presAssocID="{82131586-752A-42C9-AAE5-6A123F5C9CB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AF048BA-76E4-4CB6-AECB-3DFF67EB8BE7}" srcId="{BADA4F8A-1C3A-4485-B870-04104548CD8F}" destId="{82131586-752A-42C9-AAE5-6A123F5C9CBF}" srcOrd="2" destOrd="0" parTransId="{8D6A492C-0ADC-495E-9F48-7C9140CC78FF}" sibTransId="{084B4994-2433-479E-AD63-C329B13C4AA3}"/>
    <dgm:cxn modelId="{907A8B0F-0F7F-4824-9977-2082D4A0800F}" type="presOf" srcId="{82131586-752A-42C9-AAE5-6A123F5C9CBF}" destId="{42CF1F79-D045-429B-946F-617395CF8F3A}" srcOrd="0" destOrd="0" presId="urn:microsoft.com/office/officeart/2005/8/layout/list1#1"/>
    <dgm:cxn modelId="{720D1BDD-8A93-4279-8CEA-6469B691B44D}" type="presOf" srcId="{8FC999C6-400F-4893-94A6-B344066334A6}" destId="{365E7046-8B23-4375-B908-D1526B3B6EC6}" srcOrd="1" destOrd="0" presId="urn:microsoft.com/office/officeart/2005/8/layout/list1#1"/>
    <dgm:cxn modelId="{3DF9410A-FF53-4613-B7FC-2260A2906B2B}" type="presOf" srcId="{BADA4F8A-1C3A-4485-B870-04104548CD8F}" destId="{D029596E-CF49-488F-8214-25A4BAE93264}" srcOrd="0" destOrd="0" presId="urn:microsoft.com/office/officeart/2005/8/layout/list1#1"/>
    <dgm:cxn modelId="{F3104C4C-8480-40DA-BB7B-0F0BDFDB6F32}" type="presOf" srcId="{82131586-752A-42C9-AAE5-6A123F5C9CBF}" destId="{9D1C4A57-90C6-4DAB-AF71-0AC1F668C26C}" srcOrd="1" destOrd="0" presId="urn:microsoft.com/office/officeart/2005/8/layout/list1#1"/>
    <dgm:cxn modelId="{3129FED9-90FA-429F-910E-E4FB1F3D07D5}" type="presOf" srcId="{96193E1C-4CAD-46AD-B580-3E2B0EBE4349}" destId="{C75D274D-BE01-47AC-ADE6-08E0C6CF4278}" srcOrd="0" destOrd="0" presId="urn:microsoft.com/office/officeart/2005/8/layout/list1#1"/>
    <dgm:cxn modelId="{827DEDF5-5B31-42FB-97FA-A5A7377F0C04}" srcId="{BADA4F8A-1C3A-4485-B870-04104548CD8F}" destId="{8FC999C6-400F-4893-94A6-B344066334A6}" srcOrd="1" destOrd="0" parTransId="{CF6DA02D-5CBA-4D3F-8C73-F536E7B9096B}" sibTransId="{D1E4131D-61A7-4EA4-940F-3ED78D97E955}"/>
    <dgm:cxn modelId="{D5B01B8F-70D0-49DB-B55E-C0BB0C221320}" srcId="{BADA4F8A-1C3A-4485-B870-04104548CD8F}" destId="{96193E1C-4CAD-46AD-B580-3E2B0EBE4349}" srcOrd="0" destOrd="0" parTransId="{E84B189B-ECAF-4078-A7CB-3823023564C1}" sibTransId="{52AFE930-333C-49CA-8EBA-A6EC50D80F3C}"/>
    <dgm:cxn modelId="{FE41E463-D2DE-4F38-A4E2-461A5AD21001}" type="presOf" srcId="{8FC999C6-400F-4893-94A6-B344066334A6}" destId="{1A470E4F-D0CE-44BD-9EE2-3BDA4C15F629}" srcOrd="0" destOrd="0" presId="urn:microsoft.com/office/officeart/2005/8/layout/list1#1"/>
    <dgm:cxn modelId="{73C71D13-0AE0-4FCF-8B88-57833AA5CF8C}" type="presOf" srcId="{96193E1C-4CAD-46AD-B580-3E2B0EBE4349}" destId="{647D0598-3951-4BB5-B091-705E650D3EC8}" srcOrd="1" destOrd="0" presId="urn:microsoft.com/office/officeart/2005/8/layout/list1#1"/>
    <dgm:cxn modelId="{197A60AA-5FB0-49AD-8D87-EBAD7C298797}" type="presParOf" srcId="{D029596E-CF49-488F-8214-25A4BAE93264}" destId="{236A50D5-0453-435B-B248-3E04B39AAD62}" srcOrd="0" destOrd="0" presId="urn:microsoft.com/office/officeart/2005/8/layout/list1#1"/>
    <dgm:cxn modelId="{F35DA0C4-D9ED-4391-A730-9D99E49AA35F}" type="presParOf" srcId="{236A50D5-0453-435B-B248-3E04B39AAD62}" destId="{C75D274D-BE01-47AC-ADE6-08E0C6CF4278}" srcOrd="0" destOrd="0" presId="urn:microsoft.com/office/officeart/2005/8/layout/list1#1"/>
    <dgm:cxn modelId="{8FA799B7-3C7F-424C-990C-0592DF22BD37}" type="presParOf" srcId="{236A50D5-0453-435B-B248-3E04B39AAD62}" destId="{647D0598-3951-4BB5-B091-705E650D3EC8}" srcOrd="1" destOrd="0" presId="urn:microsoft.com/office/officeart/2005/8/layout/list1#1"/>
    <dgm:cxn modelId="{345A7002-C279-45AD-98A6-F56E8E0D10BE}" type="presParOf" srcId="{D029596E-CF49-488F-8214-25A4BAE93264}" destId="{7CCD5786-7218-4005-8719-E5E386065180}" srcOrd="1" destOrd="0" presId="urn:microsoft.com/office/officeart/2005/8/layout/list1#1"/>
    <dgm:cxn modelId="{CDDAB285-C532-4F1C-B4BA-30A1AC7BC915}" type="presParOf" srcId="{D029596E-CF49-488F-8214-25A4BAE93264}" destId="{6BCEE8FC-C8B9-4FE0-9A33-568F1AF3B47F}" srcOrd="2" destOrd="0" presId="urn:microsoft.com/office/officeart/2005/8/layout/list1#1"/>
    <dgm:cxn modelId="{04CA2C2C-7708-4163-AA63-05400D42FAE0}" type="presParOf" srcId="{D029596E-CF49-488F-8214-25A4BAE93264}" destId="{BDDFE8C5-E053-4022-AF30-800DB12A3255}" srcOrd="3" destOrd="0" presId="urn:microsoft.com/office/officeart/2005/8/layout/list1#1"/>
    <dgm:cxn modelId="{45B66588-E1AF-4BAA-A23E-011C984B1D13}" type="presParOf" srcId="{D029596E-CF49-488F-8214-25A4BAE93264}" destId="{E5635596-70B1-4327-8670-29CD5B03C77E}" srcOrd="4" destOrd="0" presId="urn:microsoft.com/office/officeart/2005/8/layout/list1#1"/>
    <dgm:cxn modelId="{1BD94FD0-0D0D-4589-98E1-8C03ECC47480}" type="presParOf" srcId="{E5635596-70B1-4327-8670-29CD5B03C77E}" destId="{1A470E4F-D0CE-44BD-9EE2-3BDA4C15F629}" srcOrd="0" destOrd="0" presId="urn:microsoft.com/office/officeart/2005/8/layout/list1#1"/>
    <dgm:cxn modelId="{BC2DABB8-8B69-4AAA-9BAF-00FFFE722043}" type="presParOf" srcId="{E5635596-70B1-4327-8670-29CD5B03C77E}" destId="{365E7046-8B23-4375-B908-D1526B3B6EC6}" srcOrd="1" destOrd="0" presId="urn:microsoft.com/office/officeart/2005/8/layout/list1#1"/>
    <dgm:cxn modelId="{F91CEEFF-2C59-46CB-85A5-E523C8629FDF}" type="presParOf" srcId="{D029596E-CF49-488F-8214-25A4BAE93264}" destId="{459EF95C-85F2-4981-AC73-C083621D3DA8}" srcOrd="5" destOrd="0" presId="urn:microsoft.com/office/officeart/2005/8/layout/list1#1"/>
    <dgm:cxn modelId="{29B9EDF1-CA3F-4553-9B35-4DDF75EE6C9F}" type="presParOf" srcId="{D029596E-CF49-488F-8214-25A4BAE93264}" destId="{E6B24CA0-8F81-4CCD-9667-81B24DB4F857}" srcOrd="6" destOrd="0" presId="urn:microsoft.com/office/officeart/2005/8/layout/list1#1"/>
    <dgm:cxn modelId="{1682D607-00DE-4899-A938-726B1F8BD872}" type="presParOf" srcId="{D029596E-CF49-488F-8214-25A4BAE93264}" destId="{2418134D-AF67-4172-8961-B4F40643CBF6}" srcOrd="7" destOrd="0" presId="urn:microsoft.com/office/officeart/2005/8/layout/list1#1"/>
    <dgm:cxn modelId="{C7E8F1D0-5E95-4BC9-918E-91BDBCFFFBAA}" type="presParOf" srcId="{D029596E-CF49-488F-8214-25A4BAE93264}" destId="{A686D168-3B34-482A-A68F-8715600D41FD}" srcOrd="8" destOrd="0" presId="urn:microsoft.com/office/officeart/2005/8/layout/list1#1"/>
    <dgm:cxn modelId="{3258C6DA-A182-41C5-957B-6CA2FBC043B7}" type="presParOf" srcId="{A686D168-3B34-482A-A68F-8715600D41FD}" destId="{42CF1F79-D045-429B-946F-617395CF8F3A}" srcOrd="0" destOrd="0" presId="urn:microsoft.com/office/officeart/2005/8/layout/list1#1"/>
    <dgm:cxn modelId="{1E275684-16B3-4A1A-B153-5C6BC8A0758F}" type="presParOf" srcId="{A686D168-3B34-482A-A68F-8715600D41FD}" destId="{9D1C4A57-90C6-4DAB-AF71-0AC1F668C26C}" srcOrd="1" destOrd="0" presId="urn:microsoft.com/office/officeart/2005/8/layout/list1#1"/>
    <dgm:cxn modelId="{7E82534A-068D-4CBB-A94F-D1251E779742}" type="presParOf" srcId="{D029596E-CF49-488F-8214-25A4BAE93264}" destId="{18B2AB63-E448-444B-AB9E-03D4FD884C14}" srcOrd="9" destOrd="0" presId="urn:microsoft.com/office/officeart/2005/8/layout/list1#1"/>
    <dgm:cxn modelId="{052308CC-D922-4291-BD8F-FE6A5D0F90BC}" type="presParOf" srcId="{D029596E-CF49-488F-8214-25A4BAE93264}" destId="{F6510C35-8D62-4E5F-9B00-5FA6917E8961}" srcOrd="10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229600" cy="4525963"/>
        <a:chOff x="0" y="0"/>
        <a:chExt cx="8229600" cy="4525963"/>
      </a:xfrm>
    </dsp:grpSpPr>
    <dsp:sp>
      <dsp:nvSpPr>
        <dsp:cNvPr id="8" name="任意多边形 7"/>
        <dsp:cNvSpPr/>
      </dsp:nvSpPr>
      <dsp:spPr bwMode="white">
        <a:xfrm>
          <a:off x="1203158" y="2010318"/>
          <a:ext cx="2911642" cy="505326"/>
        </a:xfrm>
        <a:custGeom>
          <a:avLst/>
          <a:gdLst/>
          <a:ahLst/>
          <a:cxnLst/>
          <a:pathLst>
            <a:path w="4585" h="796">
              <a:moveTo>
                <a:pt x="4585" y="0"/>
              </a:moveTo>
              <a:lnTo>
                <a:pt x="4585" y="398"/>
              </a:lnTo>
              <a:lnTo>
                <a:pt x="0" y="398"/>
              </a:lnTo>
              <a:lnTo>
                <a:pt x="0" y="796"/>
              </a:lnTo>
            </a:path>
          </a:pathLst>
        </a:custGeom>
        <a:sp3d z="-40000" prstMaterial="matte"/>
      </dsp:spPr>
      <dsp:style>
        <a:lnRef idx="2">
          <a:schemeClr val="accent2"/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Xfrm>
        <a:off x="1203158" y="2010318"/>
        <a:ext cx="2911642" cy="505326"/>
      </dsp:txXfrm>
    </dsp:sp>
    <dsp:sp>
      <dsp:nvSpPr>
        <dsp:cNvPr id="10" name="任意多边形 9"/>
        <dsp:cNvSpPr/>
      </dsp:nvSpPr>
      <dsp:spPr bwMode="white">
        <a:xfrm>
          <a:off x="4114800" y="2010318"/>
          <a:ext cx="0" cy="505326"/>
        </a:xfrm>
        <a:custGeom>
          <a:avLst/>
          <a:gdLst/>
          <a:ahLst/>
          <a:cxnLst/>
          <a:pathLst>
            <a:path h="796">
              <a:moveTo>
                <a:pt x="0" y="0"/>
              </a:moveTo>
              <a:lnTo>
                <a:pt x="0" y="796"/>
              </a:lnTo>
            </a:path>
          </a:pathLst>
        </a:custGeom>
        <a:sp3d z="-40000" prstMaterial="matte"/>
      </dsp:spPr>
      <dsp:style>
        <a:lnRef idx="2">
          <a:schemeClr val="accent2"/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Xfrm>
        <a:off x="4114800" y="2010318"/>
        <a:ext cx="0" cy="505326"/>
      </dsp:txXfrm>
    </dsp:sp>
    <dsp:sp>
      <dsp:nvSpPr>
        <dsp:cNvPr id="12" name="任意多边形 11"/>
        <dsp:cNvSpPr/>
      </dsp:nvSpPr>
      <dsp:spPr bwMode="white">
        <a:xfrm>
          <a:off x="4114800" y="2010318"/>
          <a:ext cx="2911642" cy="505326"/>
        </a:xfrm>
        <a:custGeom>
          <a:avLst/>
          <a:gdLst/>
          <a:ahLst/>
          <a:cxnLst/>
          <a:pathLst>
            <a:path w="4585" h="796">
              <a:moveTo>
                <a:pt x="0" y="0"/>
              </a:moveTo>
              <a:lnTo>
                <a:pt x="0" y="398"/>
              </a:lnTo>
              <a:lnTo>
                <a:pt x="4585" y="398"/>
              </a:lnTo>
              <a:lnTo>
                <a:pt x="4585" y="796"/>
              </a:lnTo>
            </a:path>
          </a:pathLst>
        </a:custGeom>
        <a:sp3d z="-40000" prstMaterial="matte"/>
      </dsp:spPr>
      <dsp:style>
        <a:lnRef idx="2">
          <a:schemeClr val="accent2"/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Xfrm>
        <a:off x="4114800" y="2010318"/>
        <a:ext cx="2911642" cy="505326"/>
      </dsp:txXfrm>
    </dsp:sp>
    <dsp:sp>
      <dsp:nvSpPr>
        <dsp:cNvPr id="3" name="矩形 2"/>
        <dsp:cNvSpPr/>
      </dsp:nvSpPr>
      <dsp:spPr bwMode="white">
        <a:xfrm>
          <a:off x="2911642" y="807160"/>
          <a:ext cx="2406316" cy="1203158"/>
        </a:xfrm>
        <a:prstGeom prst="rect">
          <a:avLst/>
        </a:prstGeom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41275" tIns="41275" rIns="41275" bIns="41275" anchor="ctr"/>
        <a:lstStyle>
          <a:lvl2pPr marL="285750" indent="-285750">
            <a:defRPr sz="5000"/>
          </a:lvl2pPr>
          <a:lvl3pPr marL="571500" indent="-285750">
            <a:defRPr sz="5000"/>
          </a:lvl3pPr>
          <a:lvl4pPr marL="857250" indent="-285750">
            <a:defRPr sz="5000"/>
          </a:lvl4pPr>
          <a:lvl5pPr marL="1143000" indent="-285750">
            <a:defRPr sz="5000"/>
          </a:lvl5pPr>
          <a:lvl6pPr marL="1428750" indent="-285750">
            <a:defRPr sz="5000"/>
          </a:lvl6pPr>
          <a:lvl7pPr marL="1714500" indent="-285750">
            <a:defRPr sz="5000"/>
          </a:lvl7pPr>
          <a:lvl8pPr marL="2000250" indent="-285750">
            <a:defRPr sz="5000"/>
          </a:lvl8pPr>
          <a:lvl9pPr marL="2286000" indent="-285750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读研</a:t>
          </a:r>
          <a:endParaRPr lang="zh-CN" altLang="en-US" dirty="0"/>
        </a:p>
      </dsp:txBody>
      <dsp:txXfrm>
        <a:off x="2911642" y="807160"/>
        <a:ext cx="2406316" cy="1203158"/>
      </dsp:txXfrm>
    </dsp:sp>
    <dsp:sp>
      <dsp:nvSpPr>
        <dsp:cNvPr id="4" name="矩形 3"/>
        <dsp:cNvSpPr/>
      </dsp:nvSpPr>
      <dsp:spPr bwMode="white">
        <a:xfrm>
          <a:off x="0" y="2515644"/>
          <a:ext cx="2406316" cy="1203158"/>
        </a:xfrm>
        <a:prstGeom prst="rect">
          <a:avLst/>
        </a:prstGeom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2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41275" tIns="41275" rIns="41275" bIns="41275" anchor="ctr"/>
        <a:lstStyle>
          <a:lvl2pPr marL="285750" indent="-285750">
            <a:defRPr sz="5000"/>
          </a:lvl2pPr>
          <a:lvl3pPr marL="571500" indent="-285750">
            <a:defRPr sz="5000"/>
          </a:lvl3pPr>
          <a:lvl4pPr marL="857250" indent="-285750">
            <a:defRPr sz="5000"/>
          </a:lvl4pPr>
          <a:lvl5pPr marL="1143000" indent="-285750">
            <a:defRPr sz="5000"/>
          </a:lvl5pPr>
          <a:lvl6pPr marL="1428750" indent="-285750">
            <a:defRPr sz="5000"/>
          </a:lvl6pPr>
          <a:lvl7pPr marL="1714500" indent="-285750">
            <a:defRPr sz="5000"/>
          </a:lvl7pPr>
          <a:lvl8pPr marL="2000250" indent="-285750">
            <a:defRPr sz="5000"/>
          </a:lvl8pPr>
          <a:lvl9pPr marL="2286000" indent="-285750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保研</a:t>
          </a:r>
          <a:endParaRPr lang="zh-CN" altLang="en-US" dirty="0"/>
        </a:p>
      </dsp:txBody>
      <dsp:txXfrm>
        <a:off x="0" y="2515644"/>
        <a:ext cx="2406316" cy="1203158"/>
      </dsp:txXfrm>
    </dsp:sp>
    <dsp:sp>
      <dsp:nvSpPr>
        <dsp:cNvPr id="5" name="矩形 4"/>
        <dsp:cNvSpPr/>
      </dsp:nvSpPr>
      <dsp:spPr bwMode="white">
        <a:xfrm>
          <a:off x="2911642" y="2515644"/>
          <a:ext cx="2406316" cy="1203158"/>
        </a:xfrm>
        <a:prstGeom prst="rect">
          <a:avLst/>
        </a:prstGeom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2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41275" tIns="41275" rIns="41275" bIns="41275" anchor="ctr"/>
        <a:lstStyle>
          <a:lvl2pPr marL="285750" indent="-285750">
            <a:defRPr sz="5000"/>
          </a:lvl2pPr>
          <a:lvl3pPr marL="571500" indent="-285750">
            <a:defRPr sz="5000"/>
          </a:lvl3pPr>
          <a:lvl4pPr marL="857250" indent="-285750">
            <a:defRPr sz="5000"/>
          </a:lvl4pPr>
          <a:lvl5pPr marL="1143000" indent="-285750">
            <a:defRPr sz="5000"/>
          </a:lvl5pPr>
          <a:lvl6pPr marL="1428750" indent="-285750">
            <a:defRPr sz="5000"/>
          </a:lvl6pPr>
          <a:lvl7pPr marL="1714500" indent="-285750">
            <a:defRPr sz="5000"/>
          </a:lvl7pPr>
          <a:lvl8pPr marL="2000250" indent="-285750">
            <a:defRPr sz="5000"/>
          </a:lvl8pPr>
          <a:lvl9pPr marL="2286000" indent="-285750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考研</a:t>
          </a:r>
          <a:endParaRPr lang="zh-CN" altLang="en-US" dirty="0"/>
        </a:p>
      </dsp:txBody>
      <dsp:txXfrm>
        <a:off x="2911642" y="2515644"/>
        <a:ext cx="2406316" cy="1203158"/>
      </dsp:txXfrm>
    </dsp:sp>
    <dsp:sp>
      <dsp:nvSpPr>
        <dsp:cNvPr id="6" name="矩形 5"/>
        <dsp:cNvSpPr/>
      </dsp:nvSpPr>
      <dsp:spPr bwMode="white">
        <a:xfrm>
          <a:off x="5823284" y="2515644"/>
          <a:ext cx="2406316" cy="1203158"/>
        </a:xfrm>
        <a:prstGeom prst="rect">
          <a:avLst/>
        </a:prstGeom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2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41275" tIns="41275" rIns="41275" bIns="41275" anchor="ctr"/>
        <a:lstStyle>
          <a:lvl2pPr marL="285750" indent="-285750">
            <a:defRPr sz="5000"/>
          </a:lvl2pPr>
          <a:lvl3pPr marL="571500" indent="-285750">
            <a:defRPr sz="5000"/>
          </a:lvl3pPr>
          <a:lvl4pPr marL="857250" indent="-285750">
            <a:defRPr sz="5000"/>
          </a:lvl4pPr>
          <a:lvl5pPr marL="1143000" indent="-285750">
            <a:defRPr sz="5000"/>
          </a:lvl5pPr>
          <a:lvl6pPr marL="1428750" indent="-285750">
            <a:defRPr sz="5000"/>
          </a:lvl6pPr>
          <a:lvl7pPr marL="1714500" indent="-285750">
            <a:defRPr sz="5000"/>
          </a:lvl7pPr>
          <a:lvl8pPr marL="2000250" indent="-285750">
            <a:defRPr sz="5000"/>
          </a:lvl8pPr>
          <a:lvl9pPr marL="2286000" indent="-285750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出国</a:t>
          </a:r>
          <a:endParaRPr lang="zh-CN" altLang="en-US" dirty="0"/>
        </a:p>
      </dsp:txBody>
      <dsp:txXfrm>
        <a:off x="5823284" y="2515644"/>
        <a:ext cx="2406316" cy="1203158"/>
      </dsp:txXfrm>
    </dsp:sp>
    <dsp:sp>
      <dsp:nvSpPr>
        <dsp:cNvPr id="7" name="矩形 6" hidden="1"/>
        <dsp:cNvSpPr/>
      </dsp:nvSpPr>
      <dsp:spPr bwMode="white">
        <a:xfrm>
          <a:off x="2911642" y="807160"/>
          <a:ext cx="481263" cy="1203158"/>
        </a:xfrm>
        <a:prstGeom prst="rect">
          <a:avLst/>
        </a:prstGeom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Xfrm>
        <a:off x="2911642" y="807160"/>
        <a:ext cx="481263" cy="1203158"/>
      </dsp:txXfrm>
    </dsp:sp>
    <dsp:sp>
      <dsp:nvSpPr>
        <dsp:cNvPr id="9" name="矩形 8" hidden="1"/>
        <dsp:cNvSpPr/>
      </dsp:nvSpPr>
      <dsp:spPr bwMode="white">
        <a:xfrm>
          <a:off x="0" y="2515644"/>
          <a:ext cx="481263" cy="1203158"/>
        </a:xfrm>
        <a:prstGeom prst="rect">
          <a:avLst/>
        </a:prstGeom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2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Xfrm>
        <a:off x="0" y="2515644"/>
        <a:ext cx="481263" cy="1203158"/>
      </dsp:txXfrm>
    </dsp:sp>
    <dsp:sp>
      <dsp:nvSpPr>
        <dsp:cNvPr id="11" name="矩形 10" hidden="1"/>
        <dsp:cNvSpPr/>
      </dsp:nvSpPr>
      <dsp:spPr bwMode="white">
        <a:xfrm>
          <a:off x="2911642" y="2515644"/>
          <a:ext cx="481263" cy="1203158"/>
        </a:xfrm>
        <a:prstGeom prst="rect">
          <a:avLst/>
        </a:prstGeom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2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Xfrm>
        <a:off x="2911642" y="2515644"/>
        <a:ext cx="481263" cy="1203158"/>
      </dsp:txXfrm>
    </dsp:sp>
    <dsp:sp>
      <dsp:nvSpPr>
        <dsp:cNvPr id="13" name="矩形 12" hidden="1"/>
        <dsp:cNvSpPr/>
      </dsp:nvSpPr>
      <dsp:spPr bwMode="white">
        <a:xfrm>
          <a:off x="5823284" y="2515644"/>
          <a:ext cx="481263" cy="1203158"/>
        </a:xfrm>
        <a:prstGeom prst="rect">
          <a:avLst/>
        </a:prstGeom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2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Xfrm>
        <a:off x="5823284" y="2515644"/>
        <a:ext cx="481263" cy="1203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229600" cy="4525963"/>
        <a:chOff x="0" y="0"/>
        <a:chExt cx="8229600" cy="4525963"/>
      </a:xfrm>
    </dsp:grpSpPr>
    <dsp:sp>
      <dsp:nvSpPr>
        <dsp:cNvPr id="5" name="矩形 4"/>
        <dsp:cNvSpPr/>
      </dsp:nvSpPr>
      <dsp:spPr bwMode="white">
        <a:xfrm>
          <a:off x="0" y="543262"/>
          <a:ext cx="8229600" cy="856800"/>
        </a:xfrm>
        <a:prstGeom prst="rect">
          <a:avLst/>
        </a:prstGeom>
      </dsp:spPr>
      <dsp:style>
        <a:lnRef idx="2">
          <a:schemeClr val="accent5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38708" tIns="708152" rIns="638708" bIns="241808"/>
        <a:lstStyle>
          <a:lvl2pPr marL="285750" indent="-285750">
            <a:defRPr sz="3400"/>
          </a:lvl2pPr>
          <a:lvl3pPr marL="571500" indent="-285750">
            <a:defRPr sz="3400"/>
          </a:lvl3pPr>
          <a:lvl4pPr marL="857250" indent="-285750">
            <a:defRPr sz="3400"/>
          </a:lvl4pPr>
          <a:lvl5pPr marL="1143000" indent="-285750">
            <a:defRPr sz="3400"/>
          </a:lvl5pPr>
          <a:lvl6pPr marL="1428750" indent="-285750">
            <a:defRPr sz="3400"/>
          </a:lvl6pPr>
          <a:lvl7pPr marL="1714500" indent="-285750">
            <a:defRPr sz="3400"/>
          </a:lvl7pPr>
          <a:lvl8pPr marL="2000250" indent="-285750">
            <a:defRPr sz="3400"/>
          </a:lvl8pPr>
          <a:lvl9pPr marL="2286000" indent="-285750">
            <a:defRPr sz="34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543262"/>
        <a:ext cx="8229600" cy="856800"/>
      </dsp:txXfrm>
    </dsp:sp>
    <dsp:sp>
      <dsp:nvSpPr>
        <dsp:cNvPr id="4" name="圆角矩形 3"/>
        <dsp:cNvSpPr/>
      </dsp:nvSpPr>
      <dsp:spPr bwMode="white">
        <a:xfrm>
          <a:off x="411480" y="41422"/>
          <a:ext cx="5760720" cy="100368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217741" tIns="0" rIns="217741" bIns="0" anchor="ctr"/>
        <a:lstStyle>
          <a:lvl2pPr marL="228600" indent="-228600">
            <a:defRPr sz="2600"/>
          </a:lvl2pPr>
          <a:lvl3pPr marL="457200" indent="-228600">
            <a:defRPr sz="2600"/>
          </a:lvl3pPr>
          <a:lvl4pPr marL="685800" indent="-228600">
            <a:defRPr sz="2600"/>
          </a:lvl4pPr>
          <a:lvl5pPr marL="914400" indent="-228600">
            <a:defRPr sz="2600"/>
          </a:lvl5pPr>
          <a:lvl6pPr marL="1143000" indent="-228600">
            <a:defRPr sz="2600"/>
          </a:lvl6pPr>
          <a:lvl7pPr marL="1371600" indent="-228600">
            <a:defRPr sz="2600"/>
          </a:lvl7pPr>
          <a:lvl8pPr marL="1600200" indent="-228600">
            <a:defRPr sz="2600"/>
          </a:lvl8pPr>
          <a:lvl9pPr marL="1828800" indent="-228600">
            <a:defRPr sz="26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专业导向</a:t>
          </a:r>
          <a:endParaRPr lang="zh-CN" altLang="en-US" dirty="0"/>
        </a:p>
      </dsp:txBody>
      <dsp:txXfrm>
        <a:off x="411480" y="41422"/>
        <a:ext cx="5760720" cy="1003680"/>
      </dsp:txXfrm>
    </dsp:sp>
    <dsp:sp>
      <dsp:nvSpPr>
        <dsp:cNvPr id="8" name="矩形 7"/>
        <dsp:cNvSpPr/>
      </dsp:nvSpPr>
      <dsp:spPr bwMode="white">
        <a:xfrm>
          <a:off x="0" y="2085502"/>
          <a:ext cx="8229600" cy="856800"/>
        </a:xfrm>
        <a:prstGeom prst="rect">
          <a:avLst/>
        </a:prstGeom>
      </dsp:spPr>
      <dsp:style>
        <a:lnRef idx="2">
          <a:schemeClr val="accent5">
            <a:hueOff val="-6510000"/>
            <a:satOff val="3529"/>
            <a:lumOff val="-15293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38708" tIns="708152" rIns="638708" bIns="241808"/>
        <a:lstStyle>
          <a:lvl2pPr marL="285750" indent="-285750">
            <a:defRPr sz="3400"/>
          </a:lvl2pPr>
          <a:lvl3pPr marL="571500" indent="-285750">
            <a:defRPr sz="3400"/>
          </a:lvl3pPr>
          <a:lvl4pPr marL="857250" indent="-285750">
            <a:defRPr sz="3400"/>
          </a:lvl4pPr>
          <a:lvl5pPr marL="1143000" indent="-285750">
            <a:defRPr sz="3400"/>
          </a:lvl5pPr>
          <a:lvl6pPr marL="1428750" indent="-285750">
            <a:defRPr sz="3400"/>
          </a:lvl6pPr>
          <a:lvl7pPr marL="1714500" indent="-285750">
            <a:defRPr sz="3400"/>
          </a:lvl7pPr>
          <a:lvl8pPr marL="2000250" indent="-285750">
            <a:defRPr sz="3400"/>
          </a:lvl8pPr>
          <a:lvl9pPr marL="2286000" indent="-285750">
            <a:defRPr sz="34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2085502"/>
        <a:ext cx="8229600" cy="856800"/>
      </dsp:txXfrm>
    </dsp:sp>
    <dsp:sp>
      <dsp:nvSpPr>
        <dsp:cNvPr id="7" name="圆角矩形 6"/>
        <dsp:cNvSpPr/>
      </dsp:nvSpPr>
      <dsp:spPr bwMode="white">
        <a:xfrm>
          <a:off x="411480" y="1583662"/>
          <a:ext cx="5760720" cy="100368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-6510000"/>
            <a:satOff val="3529"/>
            <a:lumOff val="-15293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217741" tIns="0" rIns="217741" bIns="0" anchor="ctr"/>
        <a:lstStyle>
          <a:lvl2pPr marL="228600" indent="-228600">
            <a:defRPr sz="2600"/>
          </a:lvl2pPr>
          <a:lvl3pPr marL="457200" indent="-228600">
            <a:defRPr sz="2600"/>
          </a:lvl3pPr>
          <a:lvl4pPr marL="685800" indent="-228600">
            <a:defRPr sz="2600"/>
          </a:lvl4pPr>
          <a:lvl5pPr marL="914400" indent="-228600">
            <a:defRPr sz="2600"/>
          </a:lvl5pPr>
          <a:lvl6pPr marL="1143000" indent="-228600">
            <a:defRPr sz="2600"/>
          </a:lvl6pPr>
          <a:lvl7pPr marL="1371600" indent="-228600">
            <a:defRPr sz="2600"/>
          </a:lvl7pPr>
          <a:lvl8pPr marL="1600200" indent="-228600">
            <a:defRPr sz="2600"/>
          </a:lvl8pPr>
          <a:lvl9pPr marL="1828800" indent="-228600">
            <a:defRPr sz="26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行业导向</a:t>
          </a:r>
          <a:endParaRPr lang="zh-CN" altLang="en-US" dirty="0"/>
        </a:p>
      </dsp:txBody>
      <dsp:txXfrm>
        <a:off x="411480" y="1583662"/>
        <a:ext cx="5760720" cy="1003680"/>
      </dsp:txXfrm>
    </dsp:sp>
    <dsp:sp>
      <dsp:nvSpPr>
        <dsp:cNvPr id="11" name="矩形 10"/>
        <dsp:cNvSpPr/>
      </dsp:nvSpPr>
      <dsp:spPr bwMode="white">
        <a:xfrm>
          <a:off x="0" y="3627742"/>
          <a:ext cx="8229600" cy="856800"/>
        </a:xfrm>
        <a:prstGeom prst="rect">
          <a:avLst/>
        </a:prstGeom>
      </dsp:spPr>
      <dsp:style>
        <a:lnRef idx="2">
          <a:schemeClr val="accent5">
            <a:hueOff val="-13020000"/>
            <a:satOff val="7059"/>
            <a:lumOff val="-30587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38708" tIns="708152" rIns="638708" bIns="241808"/>
        <a:lstStyle>
          <a:lvl2pPr marL="285750" indent="-285750">
            <a:defRPr sz="3400"/>
          </a:lvl2pPr>
          <a:lvl3pPr marL="571500" indent="-285750">
            <a:defRPr sz="3400"/>
          </a:lvl3pPr>
          <a:lvl4pPr marL="857250" indent="-285750">
            <a:defRPr sz="3400"/>
          </a:lvl4pPr>
          <a:lvl5pPr marL="1143000" indent="-285750">
            <a:defRPr sz="3400"/>
          </a:lvl5pPr>
          <a:lvl6pPr marL="1428750" indent="-285750">
            <a:defRPr sz="3400"/>
          </a:lvl6pPr>
          <a:lvl7pPr marL="1714500" indent="-285750">
            <a:defRPr sz="3400"/>
          </a:lvl7pPr>
          <a:lvl8pPr marL="2000250" indent="-285750">
            <a:defRPr sz="3400"/>
          </a:lvl8pPr>
          <a:lvl9pPr marL="2286000" indent="-285750">
            <a:defRPr sz="34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3627742"/>
        <a:ext cx="8229600" cy="856800"/>
      </dsp:txXfrm>
    </dsp:sp>
    <dsp:sp>
      <dsp:nvSpPr>
        <dsp:cNvPr id="10" name="圆角矩形 9"/>
        <dsp:cNvSpPr/>
      </dsp:nvSpPr>
      <dsp:spPr bwMode="white">
        <a:xfrm>
          <a:off x="411480" y="3125902"/>
          <a:ext cx="5760720" cy="100368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-13020000"/>
            <a:satOff val="7059"/>
            <a:lumOff val="-3058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217741" tIns="0" rIns="217741" bIns="0" anchor="ctr"/>
        <a:lstStyle>
          <a:lvl2pPr marL="228600" indent="-228600">
            <a:defRPr sz="2600"/>
          </a:lvl2pPr>
          <a:lvl3pPr marL="457200" indent="-228600">
            <a:defRPr sz="2600"/>
          </a:lvl3pPr>
          <a:lvl4pPr marL="685800" indent="-228600">
            <a:defRPr sz="2600"/>
          </a:lvl4pPr>
          <a:lvl5pPr marL="914400" indent="-228600">
            <a:defRPr sz="2600"/>
          </a:lvl5pPr>
          <a:lvl6pPr marL="1143000" indent="-228600">
            <a:defRPr sz="2600"/>
          </a:lvl6pPr>
          <a:lvl7pPr marL="1371600" indent="-228600">
            <a:defRPr sz="2600"/>
          </a:lvl7pPr>
          <a:lvl8pPr marL="1600200" indent="-228600">
            <a:defRPr sz="2600"/>
          </a:lvl8pPr>
          <a:lvl9pPr marL="1828800" indent="-228600">
            <a:defRPr sz="26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技能导向</a:t>
          </a:r>
          <a:endParaRPr lang="zh-CN" altLang="en-US" dirty="0"/>
        </a:p>
      </dsp:txBody>
      <dsp:txXfrm>
        <a:off x="411480" y="3125902"/>
        <a:ext cx="5760720" cy="1003680"/>
      </dsp:txXfrm>
    </dsp:sp>
    <dsp:sp>
      <dsp:nvSpPr>
        <dsp:cNvPr id="3" name="矩形 2" hidden="1"/>
        <dsp:cNvSpPr/>
      </dsp:nvSpPr>
      <dsp:spPr bwMode="white">
        <a:xfrm>
          <a:off x="0" y="543262"/>
          <a:ext cx="411480" cy="0"/>
        </a:xfrm>
        <a:prstGeom prst="rect">
          <a:avLst/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/>
        <a:p/>
      </dsp:txBody>
      <dsp:txXfrm>
        <a:off x="0" y="543262"/>
        <a:ext cx="411480" cy="0"/>
      </dsp:txXfrm>
    </dsp:sp>
    <dsp:sp>
      <dsp:nvSpPr>
        <dsp:cNvPr id="6" name="矩形 5" hidden="1"/>
        <dsp:cNvSpPr/>
      </dsp:nvSpPr>
      <dsp:spPr bwMode="white">
        <a:xfrm>
          <a:off x="0" y="2085502"/>
          <a:ext cx="411480" cy="0"/>
        </a:xfrm>
        <a:prstGeom prst="rect">
          <a:avLst/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/>
        <a:p/>
      </dsp:txBody>
      <dsp:txXfrm>
        <a:off x="0" y="2085502"/>
        <a:ext cx="411480" cy="0"/>
      </dsp:txXfrm>
    </dsp:sp>
    <dsp:sp>
      <dsp:nvSpPr>
        <dsp:cNvPr id="9" name="矩形 8" hidden="1"/>
        <dsp:cNvSpPr/>
      </dsp:nvSpPr>
      <dsp:spPr bwMode="white">
        <a:xfrm>
          <a:off x="0" y="3627742"/>
          <a:ext cx="411480" cy="0"/>
        </a:xfrm>
        <a:prstGeom prst="rect">
          <a:avLst/>
        </a:prstGeom>
      </dsp:spPr>
      <dsp:style>
        <a:lnRef idx="2">
          <a:schemeClr val="lt1"/>
        </a:lnRef>
        <a:fillRef idx="1">
          <a:schemeClr val="accent5">
            <a:hueOff val="-6510000"/>
            <a:satOff val="3529"/>
            <a:lumOff val="-15293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/>
        <a:p/>
      </dsp:txBody>
      <dsp:txXfrm>
        <a:off x="0" y="3627742"/>
        <a:ext cx="411480" cy="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#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E90C1-15AE-455A-815F-412403D3E1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54C2D-A214-4783-B5D2-D4BFAC2E0E8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5ECE6-943B-49D7-A8A9-CDF5665F1A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32121"/>
            <a:ext cx="10515600" cy="549275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781396"/>
            <a:ext cx="12192000" cy="5940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4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61417" y="2813074"/>
            <a:ext cx="6461178" cy="109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66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zh-CN" sz="54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人生就要去考研</a:t>
            </a:r>
            <a:endParaRPr lang="zh-CN" sz="5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71493" y="1978863"/>
            <a:ext cx="245110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72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2018 </a:t>
            </a:r>
            <a:endParaRPr lang="en-US" altLang="zh-CN" sz="7200" dirty="0" smtClean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" name="TextBox 31"/>
          <p:cNvSpPr txBox="1"/>
          <p:nvPr/>
        </p:nvSpPr>
        <p:spPr>
          <a:xfrm>
            <a:off x="3689097" y="3910235"/>
            <a:ext cx="4362138" cy="285750"/>
          </a:xfrm>
          <a:prstGeom prst="rect">
            <a:avLst/>
          </a:prstGeom>
          <a:noFill/>
        </p:spPr>
        <p:txBody>
          <a:bodyPr wrap="square" lIns="91412" tIns="45706" rIns="91412" bIns="4570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zh-CN" sz="1200" b="1" dirty="0">
                <a:solidFill>
                  <a:schemeClr val="bg1"/>
                </a:solidFill>
              </a:rPr>
              <a:t>起点考试网首席职业规划师     王 强</a:t>
            </a:r>
            <a:endParaRPr lang="zh-CN" sz="1200" b="1" dirty="0">
              <a:solidFill>
                <a:schemeClr val="bg1"/>
              </a:solidFill>
              <a:latin typeface="Lato" pitchFamily="34" charset="0"/>
              <a:ea typeface="Clear Sans Light" pitchFamily="34" charset="0"/>
              <a:cs typeface="Clear Sans Light" pitchFamily="34" charset="0"/>
            </a:endParaRPr>
          </a:p>
        </p:txBody>
      </p:sp>
      <p:pic>
        <p:nvPicPr>
          <p:cNvPr id="6" name="Blue Stahli - Mystiqu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8474439" y="-183754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video>
              <p:cMediaNode vol="80000" numSld="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>
          <a:xfrm>
            <a:off x="2296160" y="365125"/>
            <a:ext cx="9057640" cy="1325880"/>
          </a:xfrm>
        </p:spPr>
        <p:txBody>
          <a:bodyPr vert="horz" wrap="square" lIns="91440" tIns="45720" rIns="91440" bIns="45720" anchor="ctr"/>
          <a:lstStyle/>
          <a:p>
            <a:r>
              <a:rPr lang="zh-CN" altLang="en-US" b="1" dirty="0">
                <a:solidFill>
                  <a:schemeClr val="bg1"/>
                </a:solidFill>
              </a:rPr>
              <a:t>毕业有哪些路可以选择？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pitchFamily="34" charset="-122"/>
              </a:rPr>
              <a:t>1. </a:t>
            </a:r>
            <a:r>
              <a:rPr kumimoji="1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pitchFamily="34" charset="-122"/>
              </a:rPr>
              <a:t>找工作</a:t>
            </a:r>
            <a:endParaRPr kumimoji="1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微软雅黑" panose="020B0503020204020204" pitchFamily="34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pitchFamily="34" charset="-122"/>
              </a:rPr>
              <a:t>2. </a:t>
            </a:r>
            <a:r>
              <a:rPr kumimoji="1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pitchFamily="34" charset="-122"/>
              </a:rPr>
              <a:t>考公务员、事业单位、选调生</a:t>
            </a:r>
            <a:endParaRPr kumimoji="1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微软雅黑" panose="020B0503020204020204" pitchFamily="34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pitchFamily="34" charset="-122"/>
              </a:rPr>
              <a:t>3. </a:t>
            </a:r>
            <a:r>
              <a:rPr kumimoji="1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pitchFamily="34" charset="-122"/>
              </a:rPr>
              <a:t>考研</a:t>
            </a:r>
            <a:endParaRPr kumimoji="1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微软雅黑" panose="020B0503020204020204" pitchFamily="34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pitchFamily="34" charset="-122"/>
              </a:rPr>
              <a:t>4. </a:t>
            </a:r>
            <a:r>
              <a:rPr kumimoji="1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pitchFamily="34" charset="-122"/>
              </a:rPr>
              <a:t>自主创业</a:t>
            </a:r>
            <a:endParaRPr kumimoji="1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advTm="0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522345" y="474980"/>
            <a:ext cx="46367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2010-2018</a:t>
            </a:r>
            <a:r>
              <a:rPr lang="zh-CN" altLang="en-US" sz="2400" b="1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年全国高校毕业生人数</a:t>
            </a:r>
            <a:endParaRPr lang="zh-CN" altLang="en-US" sz="2400" b="1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8990" y="1224915"/>
            <a:ext cx="8189595" cy="4988560"/>
          </a:xfrm>
          <a:prstGeom prst="rect">
            <a:avLst/>
          </a:prstGeom>
        </p:spPr>
      </p:pic>
    </p:spTree>
  </p:cSld>
  <p:clrMapOvr>
    <a:masterClrMapping/>
  </p:clrMapOvr>
  <p:transition advTm="0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>
          <a:xfrm>
            <a:off x="3874135" y="-12700"/>
            <a:ext cx="3759200" cy="1012825"/>
          </a:xfrm>
        </p:spPr>
        <p:txBody>
          <a:bodyPr vert="horz" wrap="square" lIns="91440" tIns="45720" rIns="91440" bIns="45720" anchor="ctr"/>
          <a:lstStyle/>
          <a:p>
            <a:pPr algn="ctr" eaLnBrk="1" hangingPunct="1"/>
            <a:r>
              <a:rPr lang="zh-CN" altLang="en-US" sz="32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招聘会现场</a:t>
            </a:r>
            <a:endParaRPr lang="zh-CN" altLang="en-US" sz="3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9219" name="图片 3" descr="1360954145003066-136095414500617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4125" y="1000125"/>
            <a:ext cx="7215188" cy="4643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图片 1" descr="2009256B3F5A7233964279A24D98A6C25275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5" y="999808"/>
            <a:ext cx="7273925" cy="4714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0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>
          <a:xfrm>
            <a:off x="3116580" y="52705"/>
            <a:ext cx="7146290" cy="94742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历届国考（公考）招录比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9175" y="1000125"/>
            <a:ext cx="8362315" cy="5353050"/>
          </a:xfrm>
          <a:prstGeom prst="rect">
            <a:avLst/>
          </a:prstGeom>
        </p:spPr>
      </p:pic>
    </p:spTree>
  </p:cSld>
  <p:clrMapOvr>
    <a:masterClrMapping/>
  </p:clrMapOvr>
  <p:transition advTm="0"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4"/>
          <p:cNvSpPr>
            <a:spLocks noGrp="1"/>
          </p:cNvSpPr>
          <p:nvPr>
            <p:ph type="title"/>
          </p:nvPr>
        </p:nvSpPr>
        <p:spPr>
          <a:xfrm>
            <a:off x="2470150" y="44450"/>
            <a:ext cx="7643495" cy="1143000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2016</a:t>
            </a:r>
            <a:r>
              <a:rPr lang="zh-CN" altLang="en-US" b="1" dirty="0">
                <a:solidFill>
                  <a:schemeClr val="bg1"/>
                </a:solidFill>
              </a:rPr>
              <a:t>年武汉市选调生报考要求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13315" name="内容占位符 6" descr="QQ截图20160326174241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095183" y="1293813"/>
            <a:ext cx="8143875" cy="4643437"/>
          </a:xfrm>
        </p:spPr>
      </p:pic>
      <p:sp>
        <p:nvSpPr>
          <p:cNvPr id="4" name="矩形 3"/>
          <p:cNvSpPr/>
          <p:nvPr/>
        </p:nvSpPr>
        <p:spPr>
          <a:xfrm>
            <a:off x="5309870" y="1984058"/>
            <a:ext cx="1571625" cy="3857625"/>
          </a:xfrm>
          <a:prstGeom prst="rect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>
              <a:buFont typeface="Arial" panose="020B0604020202020204" pitchFamily="34" charset="0"/>
              <a:buNone/>
            </a:pP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>
          <a:xfrm>
            <a:off x="2625725" y="36195"/>
            <a:ext cx="6792595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2017</a:t>
            </a:r>
            <a:r>
              <a:rPr lang="zh-CN" altLang="en-US" b="1" dirty="0">
                <a:solidFill>
                  <a:schemeClr val="bg1"/>
                </a:solidFill>
              </a:rPr>
              <a:t>年考研招录比是多少？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17411" name="内容占位符 4" descr="oBbi-fxmxxst0523546.pn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412365" y="1318578"/>
            <a:ext cx="7367588" cy="4714875"/>
          </a:xfrm>
        </p:spPr>
      </p:pic>
    </p:spTree>
  </p:cSld>
  <p:clrMapOvr>
    <a:masterClrMapping/>
  </p:clrMapOvr>
  <p:transition advTm="0"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7" name="Rectangle 11"/>
          <p:cNvSpPr>
            <a:spLocks noChangeArrowheads="1"/>
          </p:cNvSpPr>
          <p:nvPr/>
        </p:nvSpPr>
        <p:spPr bwMode="auto">
          <a:xfrm>
            <a:off x="1524000" y="-228600"/>
            <a:ext cx="309880" cy="457200"/>
          </a:xfrm>
          <a:prstGeom prst="rect">
            <a:avLst/>
          </a:prstGeom>
          <a:noFill/>
          <a:ln w="9525" cmpd="sng">
            <a:noFill/>
            <a:miter lim="800000"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4579" name="Diagram 1"/>
          <p:cNvGrpSpPr>
            <a:grpSpLocks noChangeAspect="1"/>
          </p:cNvGrpSpPr>
          <p:nvPr/>
        </p:nvGrpSpPr>
        <p:grpSpPr>
          <a:xfrm>
            <a:off x="1524000" y="1066800"/>
            <a:ext cx="9121775" cy="5791200"/>
            <a:chOff x="1814" y="6206"/>
            <a:chExt cx="8152" cy="7060"/>
          </a:xfrm>
        </p:grpSpPr>
        <p:sp>
          <p:nvSpPr>
            <p:cNvPr id="24585" name="_s229385" descr="梯形: TOP2"/>
            <p:cNvSpPr/>
            <p:nvPr/>
          </p:nvSpPr>
          <p:spPr>
            <a:xfrm flipV="1">
              <a:off x="5380" y="6206"/>
              <a:ext cx="1020" cy="882"/>
            </a:xfrm>
            <a:custGeom>
              <a:avLst/>
              <a:gdLst>
                <a:gd name="txL" fmla="*/ 7200 w 21600"/>
                <a:gd name="txT" fmla="*/ 7200 h 21600"/>
                <a:gd name="txR" fmla="*/ 14400 w 21600"/>
                <a:gd name="txB" fmla="*/ 144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2D050"/>
            </a:solidFill>
            <a:ln w="4669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lIns="0" tIns="0" rIns="0" bIns="0" anchor="ctr"/>
            <a:lstStyle/>
            <a:p>
              <a:pPr lvl="0" algn="ctr" eaLnBrk="0" hangingPunct="0"/>
              <a:r>
                <a:rPr lang="en-US" altLang="zh-CN" sz="1600" b="1" dirty="0">
                  <a:latin typeface="黑体" panose="02010609060101010101" charset="-122"/>
                  <a:ea typeface="黑体" panose="02010609060101010101" charset="-122"/>
                </a:rPr>
                <a:t>TOP2</a:t>
              </a:r>
              <a:endParaRPr lang="en-US" altLang="zh-CN" sz="1600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4586" name="_s229384"/>
            <p:cNvSpPr/>
            <p:nvPr/>
          </p:nvSpPr>
          <p:spPr>
            <a:xfrm flipV="1">
              <a:off x="4871" y="7088"/>
              <a:ext cx="2038" cy="883"/>
            </a:xfrm>
            <a:custGeom>
              <a:avLst/>
              <a:gdLst>
                <a:gd name="txL" fmla="*/ 4504 w 21600"/>
                <a:gd name="txT" fmla="*/ 4501 h 21600"/>
                <a:gd name="txR" fmla="*/ 17096 w 21600"/>
                <a:gd name="txB" fmla="*/ 17099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00"/>
            </a:solidFill>
            <a:ln w="4669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lIns="0" tIns="0" rIns="0" bIns="0" anchor="ctr"/>
            <a:lstStyle/>
            <a:p>
              <a:pPr lvl="0" algn="ctr" eaLnBrk="0" hangingPunct="0"/>
              <a:r>
                <a:rPr lang="en-US" altLang="zh-CN" sz="1600" b="1" dirty="0">
                  <a:latin typeface="黑体" panose="02010609060101010101" charset="-122"/>
                  <a:ea typeface="黑体" panose="02010609060101010101" charset="-122"/>
                </a:rPr>
                <a:t>C9</a:t>
              </a:r>
              <a:r>
                <a:rPr lang="zh-CN" altLang="en-US" sz="1600" b="1" dirty="0">
                  <a:latin typeface="黑体" panose="02010609060101010101" charset="-122"/>
                  <a:ea typeface="黑体" panose="02010609060101010101" charset="-122"/>
                </a:rPr>
                <a:t>中国常青藤</a:t>
              </a:r>
              <a:endParaRPr lang="zh-CN" altLang="en-US" sz="1600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4587" name="_s229383"/>
            <p:cNvSpPr/>
            <p:nvPr/>
          </p:nvSpPr>
          <p:spPr>
            <a:xfrm flipV="1">
              <a:off x="4362" y="7971"/>
              <a:ext cx="3056" cy="882"/>
            </a:xfrm>
            <a:custGeom>
              <a:avLst/>
              <a:gdLst>
                <a:gd name="txL" fmla="*/ 3598 w 21600"/>
                <a:gd name="txT" fmla="*/ 3600 h 21600"/>
                <a:gd name="txR" fmla="*/ 18002 w 21600"/>
                <a:gd name="txB" fmla="*/ 180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3600" y="21600"/>
                  </a:lnTo>
                  <a:lnTo>
                    <a:pt x="180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B0F0"/>
            </a:solidFill>
            <a:ln w="4669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lIns="0" tIns="0" rIns="0" bIns="0" anchor="ctr"/>
            <a:lstStyle/>
            <a:p>
              <a:pPr lvl="0" algn="ctr" eaLnBrk="0" hangingPunct="0"/>
              <a:r>
                <a:rPr lang="en-US" altLang="zh-CN" sz="2000" b="1" dirty="0">
                  <a:latin typeface="黑体" panose="02010609060101010101" charset="-122"/>
                  <a:ea typeface="黑体" panose="02010609060101010101" charset="-122"/>
                </a:rPr>
                <a:t>985</a:t>
              </a:r>
              <a:r>
                <a:rPr lang="zh-CN" altLang="en-US" sz="2000" b="1" dirty="0">
                  <a:latin typeface="黑体" panose="02010609060101010101" charset="-122"/>
                  <a:ea typeface="黑体" panose="02010609060101010101" charset="-122"/>
                </a:rPr>
                <a:t>工程院校</a:t>
              </a:r>
              <a:endParaRPr lang="zh-CN" altLang="en-US" sz="2000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4588" name="_s229382"/>
            <p:cNvSpPr/>
            <p:nvPr/>
          </p:nvSpPr>
          <p:spPr>
            <a:xfrm flipV="1">
              <a:off x="3853" y="8854"/>
              <a:ext cx="4076" cy="884"/>
            </a:xfrm>
            <a:custGeom>
              <a:avLst/>
              <a:gdLst>
                <a:gd name="txL" fmla="*/ 3148 w 21600"/>
                <a:gd name="txT" fmla="*/ 3152 h 21600"/>
                <a:gd name="txR" fmla="*/ 18452 w 21600"/>
                <a:gd name="txB" fmla="*/ 18448 h 21600"/>
              </a:gdLst>
              <a:ahLst/>
              <a:cxnLst>
                <a:cxn ang="0">
                  <a:pos x="3821" y="442"/>
                </a:cxn>
                <a:cxn ang="0">
                  <a:pos x="2038" y="884"/>
                </a:cxn>
                <a:cxn ang="0">
                  <a:pos x="255" y="442"/>
                </a:cxn>
                <a:cxn ang="0">
                  <a:pos x="2038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700" y="21600"/>
                  </a:lnTo>
                  <a:lnTo>
                    <a:pt x="189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5B3D7"/>
            </a:solidFill>
            <a:ln w="4669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lIns="0" tIns="0" rIns="0" bIns="0" anchor="ctr"/>
            <a:lstStyle/>
            <a:p>
              <a:pPr lvl="0" algn="ctr" eaLnBrk="0" hangingPunct="0"/>
              <a:r>
                <a:rPr lang="en-US" altLang="zh-CN" sz="2000" b="1" dirty="0">
                  <a:latin typeface="黑体" panose="02010609060101010101" charset="-122"/>
                  <a:ea typeface="黑体" panose="02010609060101010101" charset="-122"/>
                </a:rPr>
                <a:t>985</a:t>
              </a:r>
              <a:r>
                <a:rPr lang="zh-CN" altLang="en-US" sz="2000" b="1" dirty="0">
                  <a:latin typeface="黑体" panose="02010609060101010101" charset="-122"/>
                  <a:ea typeface="黑体" panose="02010609060101010101" charset="-122"/>
                </a:rPr>
                <a:t>工程优势学科创新平台</a:t>
              </a:r>
              <a:endParaRPr lang="zh-CN" altLang="en-US" sz="2000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4589" name="_s229381"/>
            <p:cNvSpPr/>
            <p:nvPr/>
          </p:nvSpPr>
          <p:spPr>
            <a:xfrm flipV="1">
              <a:off x="3342" y="9736"/>
              <a:ext cx="5096" cy="882"/>
            </a:xfrm>
            <a:custGeom>
              <a:avLst/>
              <a:gdLst>
                <a:gd name="txL" fmla="*/ 2878 w 21600"/>
                <a:gd name="txT" fmla="*/ 2890 h 21600"/>
                <a:gd name="txR" fmla="*/ 18722 w 21600"/>
                <a:gd name="txB" fmla="*/ 18710 h 21600"/>
              </a:gdLst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60" y="21600"/>
                  </a:lnTo>
                  <a:lnTo>
                    <a:pt x="1944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4669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lIns="0" tIns="0" rIns="0" bIns="0" anchor="ctr"/>
            <a:lstStyle/>
            <a:p>
              <a:pPr lvl="0" algn="ctr" eaLnBrk="0" hangingPunct="0"/>
              <a:r>
                <a:rPr lang="en-US" altLang="zh-CN" b="1" dirty="0">
                  <a:latin typeface="黑体" panose="02010609060101010101" charset="-122"/>
                  <a:ea typeface="黑体" panose="02010609060101010101" charset="-122"/>
                </a:rPr>
                <a:t>211</a:t>
              </a:r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工程院校</a:t>
              </a:r>
              <a:endParaRPr lang="zh-CN" altLang="en-US" dirty="0">
                <a:latin typeface="黑体" panose="02010609060101010101" charset="-122"/>
                <a:ea typeface="黑体" panose="02010609060101010101" charset="-122"/>
              </a:endParaRPr>
            </a:p>
            <a:p>
              <a:pPr lvl="0" algn="ctr" eaLnBrk="0" hangingPunct="0"/>
              <a:endParaRPr lang="zh-CN" altLang="zh-CN" sz="2000" dirty="0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24590" name="_s229380"/>
            <p:cNvSpPr/>
            <p:nvPr/>
          </p:nvSpPr>
          <p:spPr>
            <a:xfrm flipV="1">
              <a:off x="2833" y="10619"/>
              <a:ext cx="6115" cy="884"/>
            </a:xfrm>
            <a:custGeom>
              <a:avLst/>
              <a:gdLst>
                <a:gd name="txL" fmla="*/ 2699 w 21600"/>
                <a:gd name="txT" fmla="*/ 2712 h 21600"/>
                <a:gd name="txR" fmla="*/ 18901 w 21600"/>
                <a:gd name="txB" fmla="*/ 18912 h 21600"/>
              </a:gdLst>
              <a:ahLst/>
              <a:cxnLst>
                <a:cxn ang="0">
                  <a:pos x="5860" y="442"/>
                </a:cxn>
                <a:cxn ang="0">
                  <a:pos x="3058" y="884"/>
                </a:cxn>
                <a:cxn ang="0">
                  <a:pos x="255" y="442"/>
                </a:cxn>
                <a:cxn ang="0">
                  <a:pos x="3058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1800" y="21600"/>
                  </a:lnTo>
                  <a:lnTo>
                    <a:pt x="198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28E8C"/>
            </a:solidFill>
            <a:ln w="4669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lIns="0" tIns="0" rIns="0" bIns="0" anchor="ctr"/>
            <a:lstStyle/>
            <a:p>
              <a:pPr lvl="0" algn="ctr" eaLnBrk="0" hangingPunct="0"/>
              <a:r>
                <a:rPr lang="zh-CN" altLang="zh-CN" b="1" dirty="0">
                  <a:latin typeface="黑体" panose="02010609060101010101" charset="-122"/>
                  <a:ea typeface="黑体" panose="02010609060101010101" charset="-122"/>
                </a:rPr>
                <a:t>省属重点</a:t>
              </a:r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、省部共建</a:t>
              </a:r>
              <a:r>
                <a:rPr lang="zh-CN" altLang="zh-CN" b="1" dirty="0">
                  <a:latin typeface="黑体" panose="02010609060101010101" charset="-122"/>
                  <a:ea typeface="黑体" panose="02010609060101010101" charset="-122"/>
                </a:rPr>
                <a:t>大学</a:t>
              </a:r>
              <a:endParaRPr lang="zh-CN" altLang="zh-CN" dirty="0">
                <a:latin typeface="黑体" panose="02010609060101010101" charset="-122"/>
                <a:ea typeface="黑体" panose="02010609060101010101" charset="-122"/>
              </a:endParaRPr>
            </a:p>
            <a:p>
              <a:pPr lvl="0" algn="ctr" eaLnBrk="0" hangingPunc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591" name="_s229379"/>
            <p:cNvSpPr/>
            <p:nvPr/>
          </p:nvSpPr>
          <p:spPr>
            <a:xfrm flipV="1">
              <a:off x="2324" y="11501"/>
              <a:ext cx="7132" cy="882"/>
            </a:xfrm>
            <a:custGeom>
              <a:avLst/>
              <a:gdLst>
                <a:gd name="txL" fmla="*/ 2571 w 21600"/>
                <a:gd name="txT" fmla="*/ 2571 h 21600"/>
                <a:gd name="txR" fmla="*/ 19029 w 21600"/>
                <a:gd name="txB" fmla="*/ 19029 h 21600"/>
              </a:gdLst>
              <a:ahLst/>
              <a:cxnLst>
                <a:cxn ang="0">
                  <a:pos x="27" y="0"/>
                </a:cxn>
                <a:cxn ang="0">
                  <a:pos x="14" y="0"/>
                </a:cxn>
                <a:cxn ang="0">
                  <a:pos x="1" y="0"/>
                </a:cxn>
                <a:cxn ang="0">
                  <a:pos x="14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1543" y="21600"/>
                  </a:lnTo>
                  <a:lnTo>
                    <a:pt x="2005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000"/>
            </a:solidFill>
            <a:ln w="4669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lIns="0" tIns="0" rIns="0" bIns="0" anchor="ctr"/>
            <a:lstStyle/>
            <a:p>
              <a:pPr lvl="0" algn="ctr" eaLnBrk="0" hangingPunct="0"/>
              <a:r>
                <a:rPr lang="zh-CN" altLang="zh-CN" b="1" dirty="0">
                  <a:latin typeface="黑体" panose="02010609060101010101" charset="-122"/>
                  <a:ea typeface="黑体" panose="02010609060101010101" charset="-122"/>
                </a:rPr>
                <a:t>普通本科院校、独立学院</a:t>
              </a:r>
              <a:endParaRPr lang="zh-CN" altLang="zh-CN" dirty="0">
                <a:latin typeface="黑体" panose="02010609060101010101" charset="-122"/>
                <a:ea typeface="黑体" panose="02010609060101010101" charset="-122"/>
              </a:endParaRPr>
            </a:p>
            <a:p>
              <a:pPr lvl="0" algn="ctr" eaLnBrk="0" hangingPunct="0"/>
              <a:endParaRPr lang="zh-CN" altLang="zh-CN" dirty="0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24592" name="_s229378"/>
            <p:cNvSpPr/>
            <p:nvPr/>
          </p:nvSpPr>
          <p:spPr>
            <a:xfrm flipV="1">
              <a:off x="1814" y="12383"/>
              <a:ext cx="8152" cy="883"/>
            </a:xfrm>
            <a:custGeom>
              <a:avLst/>
              <a:gdLst>
                <a:gd name="txL" fmla="*/ 2475 w 21600"/>
                <a:gd name="txT" fmla="*/ 2471 h 21600"/>
                <a:gd name="txR" fmla="*/ 19125 w 21600"/>
                <a:gd name="txB" fmla="*/ 19129 h 21600"/>
              </a:gdLst>
              <a:ahLst/>
              <a:cxnLst>
                <a:cxn ang="0">
                  <a:pos x="60" y="0"/>
                </a:cxn>
                <a:cxn ang="0">
                  <a:pos x="31" y="0"/>
                </a:cxn>
                <a:cxn ang="0">
                  <a:pos x="2" y="0"/>
                </a:cxn>
                <a:cxn ang="0">
                  <a:pos x="31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1350" y="21600"/>
                  </a:lnTo>
                  <a:lnTo>
                    <a:pt x="2025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4669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lIns="0" tIns="0" rIns="0" bIns="0" anchor="ctr"/>
            <a:lstStyle/>
            <a:p>
              <a:pPr lvl="0" algn="ctr" eaLnBrk="0" hangingPunct="0"/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高职、专科院校</a:t>
              </a:r>
              <a:endParaRPr lang="en-US" altLang="zh-CN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209800" y="0"/>
            <a:ext cx="8153400" cy="990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  <a:t>大学金字塔</a:t>
            </a:r>
            <a:endParaRPr kumimoji="1" lang="zh-CN" altLang="en-US" sz="4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j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969260" y="2185035"/>
            <a:ext cx="6429375" cy="2830195"/>
          </a:xfrm>
          <a:prstGeom prst="rect">
            <a:avLst/>
          </a:prstGeom>
          <a:solidFill>
            <a:srgbClr val="92D050">
              <a:alpha val="34901"/>
            </a:srgbClr>
          </a:solidFill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>
              <a:buFont typeface="Arial" panose="020B0604020202020204" pitchFamily="34" charset="0"/>
              <a:buNone/>
            </a:pP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矩形标注 14"/>
          <p:cNvSpPr/>
          <p:nvPr/>
        </p:nvSpPr>
        <p:spPr>
          <a:xfrm>
            <a:off x="7524750" y="1571625"/>
            <a:ext cx="914400" cy="612775"/>
          </a:xfrm>
          <a:prstGeom prst="wedgeRectCallout">
            <a:avLst>
              <a:gd name="adj1" fmla="val -136218"/>
              <a:gd name="adj2" fmla="val 5675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9</a:t>
            </a: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所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矩形标注 15"/>
          <p:cNvSpPr/>
          <p:nvPr/>
        </p:nvSpPr>
        <p:spPr>
          <a:xfrm>
            <a:off x="8024813" y="2357438"/>
            <a:ext cx="914400" cy="612775"/>
          </a:xfrm>
          <a:prstGeom prst="wedgeRectCallout">
            <a:avLst>
              <a:gd name="adj1" fmla="val -136218"/>
              <a:gd name="adj2" fmla="val 5675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39</a:t>
            </a: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所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矩形标注 16"/>
          <p:cNvSpPr/>
          <p:nvPr/>
        </p:nvSpPr>
        <p:spPr>
          <a:xfrm>
            <a:off x="8953500" y="3786188"/>
            <a:ext cx="914400" cy="612775"/>
          </a:xfrm>
          <a:prstGeom prst="wedgeRectCallout">
            <a:avLst>
              <a:gd name="adj1" fmla="val -136218"/>
              <a:gd name="adj2" fmla="val 5675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116</a:t>
            </a: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所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0790" y="264160"/>
            <a:ext cx="9825990" cy="633031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16380" y="5873115"/>
            <a:ext cx="9297035" cy="612775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158480" y="4584700"/>
            <a:ext cx="2758440" cy="563245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158480" y="3455670"/>
            <a:ext cx="2447290" cy="812165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745615" y="4842510"/>
            <a:ext cx="2200275" cy="305435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>
          <a:xfrm>
            <a:off x="3580765" y="158115"/>
            <a:ext cx="5638800" cy="132588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考研是一种精神！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5123" name="图片 3" descr="QQ截图2016032617142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500" y="1483995"/>
            <a:ext cx="8358188" cy="5022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内容占位符 3" descr="4462bd16ddc18f5ec56092bba86b0184.jpg"/>
          <p:cNvPicPr>
            <a:picLocks noGrp="1" noChangeAspect="1"/>
          </p:cNvPicPr>
          <p:nvPr>
            <p:ph idx="1"/>
          </p:nvPr>
        </p:nvPicPr>
        <p:blipFill>
          <a:blip r:embed="rId2"/>
          <a:srcRect t="8772" b="8772"/>
          <a:stretch>
            <a:fillRect/>
          </a:stretch>
        </p:blipFill>
        <p:spPr>
          <a:xfrm>
            <a:off x="2063750" y="1483995"/>
            <a:ext cx="8390255" cy="5023485"/>
          </a:xfrm>
        </p:spPr>
      </p:pic>
    </p:spTree>
  </p:cSld>
  <p:clrMapOvr>
    <a:masterClrMapping/>
  </p:clrMapOvr>
  <p:transition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1"/>
          <p:cNvSpPr>
            <a:spLocks noGrp="1"/>
          </p:cNvSpPr>
          <p:nvPr>
            <p:ph type="title"/>
          </p:nvPr>
        </p:nvSpPr>
        <p:spPr>
          <a:xfrm>
            <a:off x="2024380" y="52705"/>
            <a:ext cx="8229600" cy="1143000"/>
          </a:xfrm>
        </p:spPr>
        <p:txBody>
          <a:bodyPr anchor="ctr">
            <a:norm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你希望硕士毕业后的工作地点</a:t>
            </a:r>
            <a:endParaRPr lang="zh-CN" altLang="en-US">
              <a:solidFill>
                <a:schemeClr val="bg1"/>
              </a:solidFill>
            </a:endParaRPr>
          </a:p>
        </p:txBody>
      </p:sp>
      <p:graphicFrame>
        <p:nvGraphicFramePr>
          <p:cNvPr id="24" name="内容占位符 23"/>
          <p:cNvGraphicFramePr>
            <a:graphicFrameLocks noGrp="1"/>
          </p:cNvGraphicFramePr>
          <p:nvPr>
            <p:ph idx="1"/>
          </p:nvPr>
        </p:nvGraphicFramePr>
        <p:xfrm>
          <a:off x="2024380" y="119570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ransition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-211220" y="1124260"/>
            <a:ext cx="12668459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-166250" y="1700808"/>
            <a:ext cx="575839" cy="345638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78"/>
          <p:cNvSpPr txBox="1"/>
          <p:nvPr/>
        </p:nvSpPr>
        <p:spPr>
          <a:xfrm>
            <a:off x="2391631" y="3625281"/>
            <a:ext cx="18414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CONTENTS</a:t>
            </a:r>
            <a:endParaRPr lang="zh-CN" altLang="en-US" sz="32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TextBox 79"/>
          <p:cNvSpPr txBox="1"/>
          <p:nvPr/>
        </p:nvSpPr>
        <p:spPr>
          <a:xfrm>
            <a:off x="2353047" y="2708922"/>
            <a:ext cx="19520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82"/>
          <p:cNvSpPr txBox="1"/>
          <p:nvPr/>
        </p:nvSpPr>
        <p:spPr>
          <a:xfrm flipH="1">
            <a:off x="5592142" y="1727230"/>
            <a:ext cx="359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>
                <a:solidFill>
                  <a:schemeClr val="bg1"/>
                </a:solidFill>
                <a:latin typeface="Impact MT Std" pitchFamily="34" charset="0"/>
              </a:rPr>
              <a:t>1</a:t>
            </a:r>
            <a:endParaRPr lang="id-ID" sz="2800" b="1" dirty="0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9" name="文本框 9"/>
          <p:cNvSpPr txBox="1"/>
          <p:nvPr/>
        </p:nvSpPr>
        <p:spPr>
          <a:xfrm>
            <a:off x="5952490" y="2270760"/>
            <a:ext cx="3598545" cy="6997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数据篇：用你的统计能力发现考研的蓝海</a:t>
            </a:r>
            <a:endParaRPr lang="zh-CN" altLang="en-US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86"/>
          <p:cNvSpPr txBox="1"/>
          <p:nvPr/>
        </p:nvSpPr>
        <p:spPr>
          <a:xfrm flipH="1">
            <a:off x="5592142" y="2447310"/>
            <a:ext cx="359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Impact MT Std" pitchFamily="34" charset="0"/>
              </a:rPr>
              <a:t>2</a:t>
            </a:r>
            <a:endParaRPr lang="id-ID" sz="2800" b="1" dirty="0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16" name="TextBox 90"/>
          <p:cNvSpPr txBox="1"/>
          <p:nvPr/>
        </p:nvSpPr>
        <p:spPr>
          <a:xfrm flipH="1">
            <a:off x="5592142" y="3167390"/>
            <a:ext cx="359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Impact MT Std" pitchFamily="34" charset="0"/>
              </a:rPr>
              <a:t>3</a:t>
            </a:r>
            <a:endParaRPr lang="id-ID" sz="2800" b="1" dirty="0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17" name="文本框 9"/>
          <p:cNvSpPr txBox="1"/>
          <p:nvPr/>
        </p:nvSpPr>
        <p:spPr>
          <a:xfrm>
            <a:off x="6513078" y="3209709"/>
            <a:ext cx="2102219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填写标题文字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94"/>
          <p:cNvSpPr txBox="1"/>
          <p:nvPr/>
        </p:nvSpPr>
        <p:spPr>
          <a:xfrm flipH="1">
            <a:off x="5592142" y="3887470"/>
            <a:ext cx="359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Impact MT Std" pitchFamily="34" charset="0"/>
              </a:rPr>
              <a:t>4</a:t>
            </a:r>
            <a:endParaRPr lang="id-ID" sz="2800" b="1" dirty="0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21" name="文本框 9"/>
          <p:cNvSpPr txBox="1"/>
          <p:nvPr/>
        </p:nvSpPr>
        <p:spPr>
          <a:xfrm>
            <a:off x="6513078" y="3929789"/>
            <a:ext cx="2102219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填写标题文字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2052955" y="1700530"/>
            <a:ext cx="7642225" cy="345630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9"/>
          <p:cNvSpPr txBox="1"/>
          <p:nvPr/>
        </p:nvSpPr>
        <p:spPr>
          <a:xfrm>
            <a:off x="2548255" y="2085340"/>
            <a:ext cx="6903085" cy="22631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 数据篇：用你的统计能力发现考研的蓝海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 兴趣篇：用你的执着换得一生的逆袭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 行动篇：用你的行动让你在考研路上先人一步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 规划篇：用理性的思维让你的前程减少荆棘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11422511" y="1700808"/>
            <a:ext cx="1079698" cy="345638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/>
          </p:nvPr>
        </p:nvSpPr>
        <p:spPr>
          <a:xfrm>
            <a:off x="2863850" y="118110"/>
            <a:ext cx="6463665" cy="1325880"/>
          </a:xfrm>
        </p:spPr>
        <p:txBody>
          <a:bodyPr anchor="ctr"/>
          <a:lstStyle/>
          <a:p>
            <a:r>
              <a:rPr lang="zh-CN" altLang="en-US">
                <a:solidFill>
                  <a:schemeClr val="bg1"/>
                </a:solidFill>
              </a:rPr>
              <a:t>你读研的目的是什么？</a:t>
            </a:r>
            <a:endParaRPr lang="zh-CN" altLang="en-US">
              <a:solidFill>
                <a:schemeClr val="bg1"/>
              </a:solidFill>
            </a:endParaRPr>
          </a:p>
        </p:txBody>
      </p:sp>
      <p:graphicFrame>
        <p:nvGraphicFramePr>
          <p:cNvPr id="17" name="内容占位符 16"/>
          <p:cNvGraphicFramePr>
            <a:graphicFrameLocks noGrp="1"/>
          </p:cNvGraphicFramePr>
          <p:nvPr>
            <p:ph idx="1"/>
          </p:nvPr>
        </p:nvGraphicFramePr>
        <p:xfrm>
          <a:off x="2105025" y="133667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ransition advTm="0"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1"/>
          <p:cNvSpPr>
            <a:spLocks noGrp="1"/>
          </p:cNvSpPr>
          <p:nvPr>
            <p:ph type="title"/>
          </p:nvPr>
        </p:nvSpPr>
        <p:spPr>
          <a:xfrm>
            <a:off x="2327275" y="200660"/>
            <a:ext cx="7623810" cy="1143000"/>
          </a:xfrm>
        </p:spPr>
        <p:txBody>
          <a:bodyPr anchor="ctr">
            <a:norm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希望硕士毕业后的工作单位</a:t>
            </a:r>
            <a:endParaRPr lang="zh-CN" altLang="en-US">
              <a:solidFill>
                <a:schemeClr val="bg1"/>
              </a:solidFill>
            </a:endParaRPr>
          </a:p>
        </p:txBody>
      </p:sp>
      <p:graphicFrame>
        <p:nvGraphicFramePr>
          <p:cNvPr id="25" name="内容占位符 24"/>
          <p:cNvGraphicFramePr>
            <a:graphicFrameLocks noGrp="1"/>
          </p:cNvGraphicFramePr>
          <p:nvPr>
            <p:ph idx="1"/>
          </p:nvPr>
        </p:nvGraphicFramePr>
        <p:xfrm>
          <a:off x="2024380" y="119570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ransition advTm="0">
    <p:push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研究生的就业优势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4" name="内容占位符 3" descr="428082308614593508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12390" y="1840230"/>
            <a:ext cx="6817360" cy="404876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标题 1"/>
          <p:cNvSpPr>
            <a:spLocks noGrp="1"/>
          </p:cNvSpPr>
          <p:nvPr>
            <p:ph type="title"/>
          </p:nvPr>
        </p:nvSpPr>
        <p:spPr>
          <a:xfrm>
            <a:off x="3852545" y="249555"/>
            <a:ext cx="5286375" cy="1325880"/>
          </a:xfrm>
        </p:spPr>
        <p:txBody>
          <a:bodyPr wrap="square" lIns="91440" tIns="45720" rIns="91440" bIns="45720" anchor="ctr"/>
          <a:lstStyle/>
          <a:p>
            <a:r>
              <a:rPr lang="zh-CN" altLang="en-US" dirty="0">
                <a:solidFill>
                  <a:schemeClr val="bg1"/>
                </a:solidFill>
              </a:rPr>
              <a:t>读研有哪些渠道？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2024034" y="1214421"/>
          <a:ext cx="8229600" cy="4525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" name="乘号 1"/>
          <p:cNvSpPr/>
          <p:nvPr/>
        </p:nvSpPr>
        <p:spPr>
          <a:xfrm>
            <a:off x="2783840" y="3886200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0">
    <p:push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/>
          <p:nvPr/>
        </p:nvSpPr>
        <p:spPr>
          <a:xfrm>
            <a:off x="2809875" y="428625"/>
            <a:ext cx="6858000" cy="7010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/>
            <a:r>
              <a:rPr lang="zh-CN" altLang="en-US" sz="40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   三项核心技能</a:t>
            </a:r>
            <a:endParaRPr lang="zh-CN" altLang="en-US" sz="4000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867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0350" y="1228725"/>
            <a:ext cx="6591300" cy="4400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0">
    <p:push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标题 1"/>
          <p:cNvSpPr>
            <a:spLocks noGrp="1"/>
          </p:cNvSpPr>
          <p:nvPr>
            <p:ph type="title"/>
          </p:nvPr>
        </p:nvSpPr>
        <p:spPr>
          <a:xfrm>
            <a:off x="3770630" y="274320"/>
            <a:ext cx="4535805" cy="1325880"/>
          </a:xfrm>
        </p:spPr>
        <p:txBody>
          <a:bodyPr wrap="square" lIns="91440" tIns="45720" rIns="91440" bIns="45720" anchor="ctr"/>
          <a:lstStyle/>
          <a:p>
            <a:pPr marL="36830" indent="0" eaLnBrk="1" hangingPunct="1"/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三种考研导向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1981200" y="160019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 advTm="0">
    <p:push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2024063" y="714375"/>
          <a:ext cx="8181975" cy="5156200"/>
        </p:xfrm>
        <a:graphic>
          <a:graphicData uri="http://schemas.openxmlformats.org/drawingml/2006/table">
            <a:tbl>
              <a:tblPr/>
              <a:tblGrid>
                <a:gridCol w="2046605"/>
                <a:gridCol w="2044700"/>
                <a:gridCol w="2045970"/>
                <a:gridCol w="2044700"/>
              </a:tblGrid>
              <a:tr h="1289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宋体" panose="02010600030101010101" pitchFamily="2" charset="-122"/>
                        </a:rPr>
                        <a:t>方向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3" marR="91443"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宋体" panose="02010600030101010101" pitchFamily="2" charset="-122"/>
                        </a:rPr>
                        <a:t>解释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3" marR="91443"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宋体" panose="02010600030101010101" pitchFamily="2" charset="-122"/>
                        </a:rPr>
                        <a:t>考研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宋体" panose="02010600030101010101" pitchFamily="2" charset="-122"/>
                        </a:rPr>
                        <a:t>目标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3" marR="91443"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宋体" panose="02010600030101010101" pitchFamily="2" charset="-122"/>
                        </a:rPr>
                        <a:t>举例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3" marR="91443"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89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宋体" panose="02010600030101010101" pitchFamily="2" charset="-122"/>
                        </a:rPr>
                        <a:t>专业导向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3" marR="91443"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B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宋体" panose="02010600030101010101" pitchFamily="2" charset="-122"/>
                        </a:rPr>
                        <a:t>专业对口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3" marR="91443"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B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宋体" panose="02010600030101010101" pitchFamily="2" charset="-122"/>
                        </a:rPr>
                        <a:t>专业名校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3" marR="91443"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B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宋体" panose="02010600030101010101" pitchFamily="2" charset="-122"/>
                        </a:rPr>
                        <a:t>同济土木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3" marR="91443"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BCC"/>
                    </a:solidFill>
                  </a:tcPr>
                </a:tc>
              </a:tr>
              <a:tr h="1289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宋体" panose="02010600030101010101" pitchFamily="2" charset="-122"/>
                        </a:rPr>
                        <a:t>行业导向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3" marR="91443"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宋体" panose="02010600030101010101" pitchFamily="2" charset="-122"/>
                        </a:rPr>
                        <a:t>以行业对应的专业考研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3" marR="91443"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宋体" panose="02010600030101010101" pitchFamily="2" charset="-122"/>
                        </a:rPr>
                        <a:t>朝阳产业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宋体" panose="02010600030101010101" pitchFamily="2" charset="-122"/>
                        </a:rPr>
                        <a:t>关联专业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3" marR="91443"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宋体" panose="02010600030101010101" pitchFamily="2" charset="-122"/>
                        </a:rPr>
                        <a:t>清华物流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3" marR="91443"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7"/>
                    </a:solidFill>
                  </a:tcPr>
                </a:tc>
              </a:tr>
              <a:tr h="1289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宋体" panose="02010600030101010101" pitchFamily="2" charset="-122"/>
                        </a:rPr>
                        <a:t>技能导向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3" marR="91443"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B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宋体" panose="02010600030101010101" pitchFamily="2" charset="-122"/>
                        </a:rPr>
                        <a:t>以专业对应的技能考研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3" marR="91443"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B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宋体" panose="02010600030101010101" pitchFamily="2" charset="-122"/>
                        </a:rPr>
                        <a:t>有学科交叉的学校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3" marR="91443"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B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宋体" panose="02010600030101010101" pitchFamily="2" charset="-122"/>
                        </a:rPr>
                        <a:t>哈工大行星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3" marR="91443"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B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Tm="0">
    <p:push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>
                <a:solidFill>
                  <a:schemeClr val="bg1"/>
                </a:solidFill>
              </a:rPr>
              <a:t>按专业和学校划分</a:t>
            </a:r>
            <a:endParaRPr lang="zh-CN" altLang="en-US" b="1">
              <a:solidFill>
                <a:schemeClr val="bg1"/>
              </a:solidFill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V="1">
            <a:off x="2569845" y="3491230"/>
            <a:ext cx="6802755" cy="89535"/>
          </a:xfrm>
          <a:prstGeom prst="straightConnector1">
            <a:avLst/>
          </a:prstGeom>
          <a:ln w="60325" cmpd="sng">
            <a:solidFill>
              <a:srgbClr val="FFFF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 flipV="1">
            <a:off x="5814060" y="1609725"/>
            <a:ext cx="39370" cy="3852545"/>
          </a:xfrm>
          <a:prstGeom prst="straightConnector1">
            <a:avLst/>
          </a:prstGeom>
          <a:ln w="60325" cmpd="sng">
            <a:solidFill>
              <a:srgbClr val="FFFF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3228340" y="2048510"/>
            <a:ext cx="2166620" cy="1087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本校本专业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271895" y="2048510"/>
            <a:ext cx="2166620" cy="1087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本校跨专业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228340" y="3947160"/>
            <a:ext cx="2166620" cy="1087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跨校跨专业</a:t>
            </a: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271895" y="3947160"/>
            <a:ext cx="2166620" cy="1087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跨校本专业</a:t>
            </a:r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标题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lstStyle/>
          <a:p>
            <a:endParaRPr lang="zh-CN" altLang="en-US" dirty="0"/>
          </a:p>
        </p:txBody>
      </p:sp>
      <p:pic>
        <p:nvPicPr>
          <p:cNvPr id="37890" name="内容占位符 3" descr="Snip20151011_2.png"/>
          <p:cNvPicPr>
            <a:picLocks noGrp="1" noChangeAspect="1"/>
          </p:cNvPicPr>
          <p:nvPr>
            <p:ph idx="1"/>
          </p:nvPr>
        </p:nvPicPr>
        <p:blipFill>
          <a:blip r:embed="rId1"/>
          <a:srcRect l="-41396" r="-41396"/>
          <a:stretch>
            <a:fillRect/>
          </a:stretch>
        </p:blipFill>
        <p:spPr>
          <a:xfrm>
            <a:off x="1343025" y="0"/>
            <a:ext cx="9505950" cy="6858000"/>
          </a:xfrm>
        </p:spPr>
      </p:pic>
    </p:spTree>
  </p:cSld>
  <p:clrMapOvr>
    <a:masterClrMapping/>
  </p:clrMapOvr>
  <p:transition advTm="0">
    <p:push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标题 1"/>
          <p:cNvSpPr>
            <a:spLocks noGrp="1"/>
          </p:cNvSpPr>
          <p:nvPr>
            <p:ph type="title"/>
          </p:nvPr>
        </p:nvSpPr>
        <p:spPr>
          <a:xfrm>
            <a:off x="3259773" y="60643"/>
            <a:ext cx="4648200" cy="1143000"/>
          </a:xfrm>
        </p:spPr>
        <p:txBody>
          <a:bodyPr wrap="square" lIns="91440" tIns="45720" rIns="91440" bIns="45720" anchor="ctr"/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考研定位的非合理信念</a:t>
            </a:r>
            <a:endParaRPr lang="zh-CN" alt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8914" name="内容占位符 2"/>
          <p:cNvSpPr>
            <a:spLocks noGrp="1"/>
          </p:cNvSpPr>
          <p:nvPr>
            <p:ph idx="1"/>
          </p:nvPr>
        </p:nvSpPr>
        <p:spPr>
          <a:xfrm>
            <a:off x="2024063" y="2000250"/>
            <a:ext cx="8229600" cy="1214438"/>
          </a:xfrm>
        </p:spPr>
        <p:txBody>
          <a:bodyPr wrap="square" lIns="91440" tIns="45720" rIns="91440" bIns="45720" anchor="t"/>
          <a:lstStyle/>
          <a:p>
            <a:r>
              <a:rPr lang="zh-CN" altLang="en-US" sz="2800" dirty="0">
                <a:solidFill>
                  <a:schemeClr val="bg1"/>
                </a:solidFill>
                <a:latin typeface="Kaiti SC Regular" charset="-122"/>
                <a:ea typeface="黑体" panose="02010609060101010101" charset="-122"/>
              </a:rPr>
              <a:t>考研是熬出来的，越早准备越好</a:t>
            </a:r>
            <a:endParaRPr lang="zh-CN" altLang="en-US" sz="2800" dirty="0">
              <a:solidFill>
                <a:schemeClr val="bg1"/>
              </a:solidFill>
              <a:latin typeface="Kaiti SC Regular" charset="-122"/>
              <a:ea typeface="黑体" panose="02010609060101010101" charset="-122"/>
            </a:endParaRPr>
          </a:p>
          <a:p>
            <a:r>
              <a:rPr lang="zh-CN" altLang="en-US" sz="2800" dirty="0">
                <a:solidFill>
                  <a:schemeClr val="bg1"/>
                </a:solidFill>
                <a:latin typeface="Kaiti SC Regular" charset="-122"/>
                <a:ea typeface="黑体" panose="02010609060101010101" charset="-122"/>
              </a:rPr>
              <a:t>我一定要考出好成绩再联系导师</a:t>
            </a:r>
            <a:endParaRPr lang="zh-CN" altLang="en-US" sz="2800" dirty="0">
              <a:solidFill>
                <a:schemeClr val="bg1"/>
              </a:solidFill>
              <a:latin typeface="Kaiti SC Regular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4166100" y="2201432"/>
            <a:ext cx="0" cy="31242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297852" y="1878101"/>
            <a:ext cx="1807965" cy="480541"/>
            <a:chOff x="3297486" y="1447077"/>
            <a:chExt cx="1808200" cy="480541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gray">
            <a:xfrm>
              <a:off x="3381661" y="1504266"/>
              <a:ext cx="1724025" cy="4233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en-US" altLang="zh-CN" b="1" dirty="0">
                <a:solidFill>
                  <a:schemeClr val="accent2">
                    <a:lumMod val="75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gray">
            <a:xfrm>
              <a:off x="3297486" y="1447077"/>
              <a:ext cx="1724025" cy="42335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zh-CN" altLang="en-US" b="1" dirty="0">
                  <a:solidFill>
                    <a:schemeClr val="accent2">
                      <a:lumMod val="75000"/>
                    </a:schemeClr>
                  </a:solidFill>
                  <a:latin typeface="+mn-ea"/>
                  <a:cs typeface="+mn-ea"/>
                </a:rPr>
                <a:t>政治</a:t>
              </a:r>
              <a:endParaRPr lang="zh-CN" altLang="en-US" b="1" dirty="0">
                <a:solidFill>
                  <a:schemeClr val="accent2">
                    <a:lumMod val="75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297852" y="2968197"/>
            <a:ext cx="1807965" cy="490843"/>
            <a:chOff x="3297486" y="2537173"/>
            <a:chExt cx="1808200" cy="490843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gray">
            <a:xfrm>
              <a:off x="3381661" y="2604664"/>
              <a:ext cx="1724025" cy="4233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en-US" altLang="zh-CN" b="1" dirty="0">
                <a:solidFill>
                  <a:schemeClr val="accent2">
                    <a:lumMod val="75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gray">
            <a:xfrm>
              <a:off x="3297486" y="2537173"/>
              <a:ext cx="1724025" cy="42335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zh-CN" altLang="en-US" b="1" dirty="0">
                  <a:solidFill>
                    <a:schemeClr val="accent2">
                      <a:lumMod val="75000"/>
                    </a:schemeClr>
                  </a:solidFill>
                  <a:latin typeface="+mn-ea"/>
                  <a:cs typeface="+mn-ea"/>
                </a:rPr>
                <a:t>外语</a:t>
              </a:r>
              <a:endParaRPr lang="zh-CN" altLang="en-US" b="1" dirty="0">
                <a:solidFill>
                  <a:schemeClr val="accent2">
                    <a:lumMod val="75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297852" y="4111197"/>
            <a:ext cx="1807965" cy="496203"/>
            <a:chOff x="3297486" y="3680173"/>
            <a:chExt cx="1808200" cy="496203"/>
          </a:xfrm>
        </p:grpSpPr>
        <p:sp>
          <p:nvSpPr>
            <p:cNvPr id="13" name="Rectangle 5"/>
            <p:cNvSpPr>
              <a:spLocks noChangeArrowheads="1"/>
            </p:cNvSpPr>
            <p:nvPr/>
          </p:nvSpPr>
          <p:spPr bwMode="gray">
            <a:xfrm>
              <a:off x="3381661" y="3753024"/>
              <a:ext cx="1724025" cy="4233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en-US" altLang="zh-CN" b="1" dirty="0">
                <a:solidFill>
                  <a:schemeClr val="accent2">
                    <a:lumMod val="75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gray">
            <a:xfrm>
              <a:off x="3297486" y="3680173"/>
              <a:ext cx="1724025" cy="42335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zh-CN" altLang="en-US" b="1" dirty="0">
                  <a:solidFill>
                    <a:schemeClr val="accent2">
                      <a:lumMod val="75000"/>
                    </a:schemeClr>
                  </a:solidFill>
                  <a:latin typeface="+mn-ea"/>
                  <a:cs typeface="+mn-ea"/>
                </a:rPr>
                <a:t>专业课一</a:t>
              </a:r>
              <a:endParaRPr lang="zh-CN" altLang="en-US" b="1" dirty="0">
                <a:solidFill>
                  <a:schemeClr val="accent2">
                    <a:lumMod val="75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297852" y="5254197"/>
            <a:ext cx="1807965" cy="509099"/>
            <a:chOff x="3297486" y="4823173"/>
            <a:chExt cx="1808200" cy="509099"/>
          </a:xfrm>
        </p:grpSpPr>
        <p:sp>
          <p:nvSpPr>
            <p:cNvPr id="16" name="Rectangle 5"/>
            <p:cNvSpPr>
              <a:spLocks noChangeArrowheads="1"/>
            </p:cNvSpPr>
            <p:nvPr/>
          </p:nvSpPr>
          <p:spPr bwMode="gray">
            <a:xfrm>
              <a:off x="3381661" y="4908920"/>
              <a:ext cx="1724025" cy="4233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en-US" altLang="zh-CN" b="1" dirty="0">
                <a:solidFill>
                  <a:schemeClr val="accent2">
                    <a:lumMod val="75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gray">
            <a:xfrm>
              <a:off x="3297486" y="4823173"/>
              <a:ext cx="1724025" cy="423352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zh-CN" altLang="en-US" b="1" dirty="0">
                  <a:solidFill>
                    <a:schemeClr val="accent2">
                      <a:lumMod val="75000"/>
                    </a:schemeClr>
                  </a:solidFill>
                  <a:latin typeface="+mn-ea"/>
                  <a:cs typeface="+mn-ea"/>
                </a:rPr>
                <a:t>专业课二</a:t>
              </a:r>
              <a:endParaRPr lang="zh-CN" altLang="en-US" b="1" dirty="0">
                <a:solidFill>
                  <a:schemeClr val="accent2">
                    <a:lumMod val="75000"/>
                  </a:schemeClr>
                </a:solidFill>
                <a:latin typeface="+mn-ea"/>
                <a:cs typeface="+mn-ea"/>
              </a:endParaRPr>
            </a:p>
          </p:txBody>
        </p:sp>
      </p:grp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4212133" y="2610552"/>
            <a:ext cx="5555799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4212133" y="3782582"/>
            <a:ext cx="5555799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</a:endParaRP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V="1">
            <a:off x="4212133" y="4900183"/>
            <a:ext cx="5555799" cy="3175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5509895" y="1878330"/>
            <a:ext cx="305943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chemeClr val="tx1"/>
                </a:solidFill>
                <a:latin typeface="+mj-ea"/>
                <a:ea typeface="+mj-ea"/>
                <a:cs typeface="+mn-ea"/>
              </a:rPr>
              <a:t>2016</a:t>
            </a:r>
            <a:r>
              <a:rPr lang="zh-CN" altLang="en-US" sz="1400" b="1" dirty="0">
                <a:solidFill>
                  <a:schemeClr val="tx1"/>
                </a:solidFill>
                <a:latin typeface="+mj-ea"/>
                <a:ea typeface="+mj-ea"/>
                <a:cs typeface="+mn-ea"/>
              </a:rPr>
              <a:t>年</a:t>
            </a:r>
            <a:r>
              <a:rPr lang="en-US" altLang="zh-CN" sz="1400" b="1" dirty="0">
                <a:solidFill>
                  <a:schemeClr val="tx1"/>
                </a:solidFill>
                <a:latin typeface="+mj-ea"/>
                <a:ea typeface="+mj-ea"/>
                <a:cs typeface="+mn-ea"/>
              </a:rPr>
              <a:t>12</a:t>
            </a:r>
            <a:r>
              <a:rPr lang="zh-CN" altLang="en-US" sz="1400" b="1" dirty="0">
                <a:solidFill>
                  <a:schemeClr val="tx1"/>
                </a:solidFill>
                <a:latin typeface="+mj-ea"/>
                <a:ea typeface="+mj-ea"/>
                <a:cs typeface="+mn-ea"/>
              </a:rPr>
              <a:t>月</a:t>
            </a:r>
            <a:r>
              <a:rPr lang="en-US" altLang="zh-CN" sz="1400" b="1" dirty="0">
                <a:solidFill>
                  <a:schemeClr val="tx1"/>
                </a:solidFill>
                <a:latin typeface="+mj-ea"/>
                <a:ea typeface="+mj-ea"/>
                <a:cs typeface="+mn-ea"/>
              </a:rPr>
              <a:t>24</a:t>
            </a:r>
            <a:r>
              <a:rPr lang="zh-CN" altLang="en-US" sz="1400" b="1" dirty="0">
                <a:solidFill>
                  <a:schemeClr val="tx1"/>
                </a:solidFill>
                <a:latin typeface="+mj-ea"/>
                <a:ea typeface="+mj-ea"/>
                <a:cs typeface="+mn-ea"/>
              </a:rPr>
              <a:t>日   </a:t>
            </a:r>
            <a:r>
              <a:rPr lang="en-US" altLang="zh-CN" sz="1400" b="1" dirty="0">
                <a:solidFill>
                  <a:schemeClr val="tx1"/>
                </a:solidFill>
                <a:latin typeface="+mj-ea"/>
                <a:ea typeface="+mj-ea"/>
                <a:cs typeface="+mn-ea"/>
              </a:rPr>
              <a:t>8:30-11:30</a:t>
            </a:r>
            <a:endParaRPr lang="en-US" altLang="zh-CN" sz="1400" b="1" dirty="0">
              <a:solidFill>
                <a:schemeClr val="tx1"/>
              </a:solidFill>
              <a:latin typeface="+mj-ea"/>
              <a:ea typeface="+mj-ea"/>
              <a:cs typeface="+mn-ea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5509595" y="3023453"/>
            <a:ext cx="275844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400" b="1" dirty="0">
                <a:solidFill>
                  <a:schemeClr val="tx1"/>
                </a:solidFill>
                <a:latin typeface="+mj-ea"/>
                <a:ea typeface="+mj-ea"/>
                <a:cs typeface="+mn-ea"/>
              </a:rPr>
              <a:t>2016</a:t>
            </a:r>
            <a:r>
              <a:rPr lang="zh-CN" altLang="en-US" sz="1400" b="1" dirty="0">
                <a:solidFill>
                  <a:schemeClr val="tx1"/>
                </a:solidFill>
                <a:latin typeface="+mj-ea"/>
                <a:ea typeface="+mj-ea"/>
                <a:cs typeface="+mn-ea"/>
              </a:rPr>
              <a:t>年</a:t>
            </a:r>
            <a:r>
              <a:rPr lang="en-US" altLang="zh-CN" sz="1400" b="1" dirty="0">
                <a:solidFill>
                  <a:schemeClr val="tx1"/>
                </a:solidFill>
                <a:latin typeface="+mj-ea"/>
                <a:ea typeface="+mj-ea"/>
                <a:cs typeface="+mn-ea"/>
              </a:rPr>
              <a:t>12</a:t>
            </a:r>
            <a:r>
              <a:rPr lang="zh-CN" altLang="en-US" sz="1400" b="1" dirty="0">
                <a:solidFill>
                  <a:schemeClr val="tx1"/>
                </a:solidFill>
                <a:latin typeface="+mj-ea"/>
                <a:ea typeface="+mj-ea"/>
                <a:cs typeface="+mn-ea"/>
              </a:rPr>
              <a:t>月</a:t>
            </a:r>
            <a:r>
              <a:rPr lang="en-US" altLang="zh-CN" sz="1400" b="1" dirty="0">
                <a:solidFill>
                  <a:schemeClr val="tx1"/>
                </a:solidFill>
                <a:latin typeface="+mj-ea"/>
                <a:ea typeface="+mj-ea"/>
                <a:cs typeface="+mn-ea"/>
              </a:rPr>
              <a:t>24</a:t>
            </a:r>
            <a:r>
              <a:rPr lang="zh-CN" altLang="en-US" sz="1400" b="1" dirty="0">
                <a:solidFill>
                  <a:schemeClr val="tx1"/>
                </a:solidFill>
                <a:latin typeface="+mj-ea"/>
                <a:ea typeface="+mj-ea"/>
                <a:cs typeface="+mn-ea"/>
              </a:rPr>
              <a:t>日  </a:t>
            </a:r>
            <a:r>
              <a:rPr lang="en-US" altLang="zh-CN" sz="1400" b="1" dirty="0">
                <a:solidFill>
                  <a:schemeClr val="tx1"/>
                </a:solidFill>
                <a:latin typeface="+mj-ea"/>
                <a:ea typeface="+mj-ea"/>
                <a:cs typeface="+mn-ea"/>
              </a:rPr>
              <a:t>14:00-17:00</a:t>
            </a:r>
            <a:endParaRPr lang="en-US" altLang="zh-CN" sz="1400" b="1" dirty="0">
              <a:solidFill>
                <a:schemeClr val="tx1"/>
              </a:solidFill>
              <a:latin typeface="+mj-ea"/>
              <a:ea typeface="+mj-ea"/>
              <a:cs typeface="+mn-ea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5562016" y="4165918"/>
            <a:ext cx="264858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chemeClr val="tx1"/>
                </a:solidFill>
                <a:latin typeface="+mj-ea"/>
                <a:ea typeface="+mj-ea"/>
                <a:cs typeface="+mn-ea"/>
              </a:rPr>
              <a:t>2016</a:t>
            </a:r>
            <a:r>
              <a:rPr lang="zh-CN" altLang="en-US" sz="1400" b="1" dirty="0">
                <a:solidFill>
                  <a:schemeClr val="tx1"/>
                </a:solidFill>
                <a:latin typeface="+mj-ea"/>
                <a:ea typeface="+mj-ea"/>
                <a:cs typeface="+mn-ea"/>
              </a:rPr>
              <a:t>年</a:t>
            </a:r>
            <a:r>
              <a:rPr lang="en-US" altLang="zh-CN" sz="1400" b="1" dirty="0">
                <a:solidFill>
                  <a:schemeClr val="tx1"/>
                </a:solidFill>
                <a:latin typeface="+mj-ea"/>
                <a:ea typeface="+mj-ea"/>
                <a:cs typeface="+mn-ea"/>
              </a:rPr>
              <a:t>12</a:t>
            </a:r>
            <a:r>
              <a:rPr lang="zh-CN" altLang="en-US" sz="1400" b="1" dirty="0">
                <a:solidFill>
                  <a:schemeClr val="tx1"/>
                </a:solidFill>
                <a:latin typeface="+mj-ea"/>
                <a:ea typeface="+mj-ea"/>
                <a:cs typeface="+mn-ea"/>
              </a:rPr>
              <a:t>月</a:t>
            </a:r>
            <a:r>
              <a:rPr lang="en-US" altLang="zh-CN" sz="1400" b="1" dirty="0">
                <a:solidFill>
                  <a:schemeClr val="tx1"/>
                </a:solidFill>
                <a:latin typeface="+mj-ea"/>
                <a:ea typeface="+mj-ea"/>
                <a:cs typeface="+mn-ea"/>
              </a:rPr>
              <a:t>25</a:t>
            </a:r>
            <a:r>
              <a:rPr lang="zh-CN" altLang="en-US" sz="1400" b="1" dirty="0">
                <a:solidFill>
                  <a:schemeClr val="tx1"/>
                </a:solidFill>
                <a:latin typeface="+mj-ea"/>
                <a:ea typeface="+mj-ea"/>
                <a:cs typeface="+mn-ea"/>
              </a:rPr>
              <a:t>日  </a:t>
            </a:r>
            <a:r>
              <a:rPr lang="en-US" altLang="zh-CN" sz="1400" b="1" dirty="0">
                <a:solidFill>
                  <a:schemeClr val="tx1"/>
                </a:solidFill>
                <a:latin typeface="+mj-ea"/>
                <a:ea typeface="+mj-ea"/>
                <a:cs typeface="+mn-ea"/>
              </a:rPr>
              <a:t>8:30-11:30</a:t>
            </a:r>
            <a:endParaRPr lang="en-US" altLang="zh-CN" sz="1400" b="1" dirty="0">
              <a:solidFill>
                <a:schemeClr val="tx1"/>
              </a:solidFill>
              <a:latin typeface="+mj-ea"/>
              <a:ea typeface="+mj-ea"/>
              <a:cs typeface="+mn-ea"/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5561665" y="5226216"/>
            <a:ext cx="275844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chemeClr val="tx1"/>
                </a:solidFill>
                <a:latin typeface="+mj-ea"/>
                <a:ea typeface="+mj-ea"/>
                <a:cs typeface="+mn-ea"/>
              </a:rPr>
              <a:t>2016</a:t>
            </a:r>
            <a:r>
              <a:rPr lang="zh-CN" altLang="en-US" sz="1400" b="1" dirty="0">
                <a:solidFill>
                  <a:schemeClr val="tx1"/>
                </a:solidFill>
                <a:latin typeface="+mj-ea"/>
                <a:ea typeface="+mj-ea"/>
                <a:cs typeface="+mn-ea"/>
              </a:rPr>
              <a:t>年</a:t>
            </a:r>
            <a:r>
              <a:rPr lang="en-US" altLang="zh-CN" sz="1400" b="1" dirty="0">
                <a:solidFill>
                  <a:schemeClr val="tx1"/>
                </a:solidFill>
                <a:latin typeface="+mj-ea"/>
                <a:ea typeface="+mj-ea"/>
                <a:cs typeface="+mn-ea"/>
              </a:rPr>
              <a:t>12</a:t>
            </a:r>
            <a:r>
              <a:rPr lang="zh-CN" altLang="en-US" sz="1400" b="1" dirty="0">
                <a:solidFill>
                  <a:schemeClr val="tx1"/>
                </a:solidFill>
                <a:latin typeface="+mj-ea"/>
                <a:ea typeface="+mj-ea"/>
                <a:cs typeface="+mn-ea"/>
              </a:rPr>
              <a:t>月</a:t>
            </a:r>
            <a:r>
              <a:rPr lang="en-US" altLang="zh-CN" sz="1400" b="1" dirty="0">
                <a:solidFill>
                  <a:schemeClr val="tx1"/>
                </a:solidFill>
                <a:latin typeface="+mj-ea"/>
                <a:ea typeface="+mj-ea"/>
                <a:cs typeface="+mn-ea"/>
              </a:rPr>
              <a:t>25</a:t>
            </a:r>
            <a:r>
              <a:rPr lang="zh-CN" altLang="en-US" sz="1400" b="1" dirty="0">
                <a:solidFill>
                  <a:schemeClr val="tx1"/>
                </a:solidFill>
                <a:latin typeface="+mj-ea"/>
                <a:ea typeface="+mj-ea"/>
                <a:cs typeface="+mn-ea"/>
              </a:rPr>
              <a:t>日  </a:t>
            </a:r>
            <a:r>
              <a:rPr lang="en-US" altLang="zh-CN" sz="1400" b="1" dirty="0">
                <a:solidFill>
                  <a:schemeClr val="tx1"/>
                </a:solidFill>
                <a:latin typeface="+mj-ea"/>
                <a:ea typeface="+mj-ea"/>
                <a:cs typeface="+mn-ea"/>
              </a:rPr>
              <a:t>14:00-17:00</a:t>
            </a:r>
            <a:endParaRPr lang="en-US" altLang="zh-CN" sz="1400" b="1" dirty="0">
              <a:solidFill>
                <a:schemeClr val="tx1"/>
              </a:solidFill>
              <a:latin typeface="+mj-ea"/>
              <a:ea typeface="+mj-ea"/>
              <a:cs typeface="+mn-ea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443433" y="1720272"/>
            <a:ext cx="756384" cy="756418"/>
            <a:chOff x="1650964" y="3527072"/>
            <a:chExt cx="2664095" cy="2663868"/>
          </a:xfrm>
        </p:grpSpPr>
        <p:grpSp>
          <p:nvGrpSpPr>
            <p:cNvPr id="26" name="组合 25"/>
            <p:cNvGrpSpPr/>
            <p:nvPr/>
          </p:nvGrpSpPr>
          <p:grpSpPr>
            <a:xfrm rot="5400000">
              <a:off x="1651078" y="3526958"/>
              <a:ext cx="2663868" cy="2664095"/>
              <a:chOff x="1651078" y="3526958"/>
              <a:chExt cx="2663868" cy="2664095"/>
            </a:xfrm>
          </p:grpSpPr>
          <p:sp>
            <p:nvSpPr>
              <p:cNvPr id="32" name="泪滴形 31"/>
              <p:cNvSpPr/>
              <p:nvPr/>
            </p:nvSpPr>
            <p:spPr bwMode="auto">
              <a:xfrm rot="2625972">
                <a:off x="1651078" y="3533870"/>
                <a:ext cx="2657183" cy="2657183"/>
              </a:xfrm>
              <a:prstGeom prst="teardrop">
                <a:avLst>
                  <a:gd name="adj" fmla="val 84503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>
                  <a:cs typeface="+mn-ea"/>
                </a:endParaRPr>
              </a:p>
            </p:txBody>
          </p:sp>
          <p:sp>
            <p:nvSpPr>
              <p:cNvPr id="33" name="泪滴形 32"/>
              <p:cNvSpPr/>
              <p:nvPr/>
            </p:nvSpPr>
            <p:spPr bwMode="auto">
              <a:xfrm rot="8025972">
                <a:off x="1651079" y="3530416"/>
                <a:ext cx="2657183" cy="2657183"/>
              </a:xfrm>
              <a:prstGeom prst="teardrop">
                <a:avLst>
                  <a:gd name="adj" fmla="val 84503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>
                  <a:cs typeface="+mn-ea"/>
                </a:endParaRPr>
              </a:p>
            </p:txBody>
          </p:sp>
          <p:sp>
            <p:nvSpPr>
              <p:cNvPr id="34" name="泪滴形 33"/>
              <p:cNvSpPr/>
              <p:nvPr/>
            </p:nvSpPr>
            <p:spPr bwMode="auto">
              <a:xfrm rot="13425972">
                <a:off x="1651078" y="3526960"/>
                <a:ext cx="2657183" cy="2657183"/>
              </a:xfrm>
              <a:prstGeom prst="teardrop">
                <a:avLst>
                  <a:gd name="adj" fmla="val 84503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>
                  <a:cs typeface="+mn-ea"/>
                </a:endParaRPr>
              </a:p>
            </p:txBody>
          </p:sp>
          <p:sp>
            <p:nvSpPr>
              <p:cNvPr id="35" name="泪滴形 34"/>
              <p:cNvSpPr/>
              <p:nvPr/>
            </p:nvSpPr>
            <p:spPr bwMode="auto">
              <a:xfrm rot="18825972">
                <a:off x="1657763" y="3526958"/>
                <a:ext cx="2657183" cy="2657183"/>
              </a:xfrm>
              <a:prstGeom prst="teardrop">
                <a:avLst>
                  <a:gd name="adj" fmla="val 84503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>
                  <a:cs typeface="+mn-ea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821626" y="3702087"/>
              <a:ext cx="2315860" cy="2320521"/>
              <a:chOff x="6948048" y="3722249"/>
              <a:chExt cx="2315860" cy="2320521"/>
            </a:xfrm>
          </p:grpSpPr>
          <p:sp>
            <p:nvSpPr>
              <p:cNvPr id="28" name="椭圆 27"/>
              <p:cNvSpPr/>
              <p:nvPr/>
            </p:nvSpPr>
            <p:spPr bwMode="auto">
              <a:xfrm>
                <a:off x="6948048" y="3722249"/>
                <a:ext cx="2315860" cy="232052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>
                  <a:cs typeface="+mn-ea"/>
                </a:endParaRPr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>
                <a:off x="7466369" y="4394410"/>
                <a:ext cx="1266804" cy="936104"/>
                <a:chOff x="5757045" y="1582609"/>
                <a:chExt cx="1266804" cy="936104"/>
              </a:xfrm>
            </p:grpSpPr>
            <p:sp>
              <p:nvSpPr>
                <p:cNvPr id="30" name="燕尾形 29"/>
                <p:cNvSpPr/>
                <p:nvPr/>
              </p:nvSpPr>
              <p:spPr bwMode="auto">
                <a:xfrm>
                  <a:off x="6303769" y="1582609"/>
                  <a:ext cx="720080" cy="936104"/>
                </a:xfrm>
                <a:prstGeom prst="chevron">
                  <a:avLst>
                    <a:gd name="adj" fmla="val 62094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  <p:sp>
              <p:nvSpPr>
                <p:cNvPr id="31" name="五边形 30"/>
                <p:cNvSpPr/>
                <p:nvPr/>
              </p:nvSpPr>
              <p:spPr bwMode="auto">
                <a:xfrm>
                  <a:off x="5757045" y="1930943"/>
                  <a:ext cx="907608" cy="249112"/>
                </a:xfrm>
                <a:prstGeom prst="homePlat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</p:grpSp>
        </p:grpSp>
      </p:grpSp>
      <p:grpSp>
        <p:nvGrpSpPr>
          <p:cNvPr id="36" name="组合 35"/>
          <p:cNvGrpSpPr/>
          <p:nvPr/>
        </p:nvGrpSpPr>
        <p:grpSpPr>
          <a:xfrm>
            <a:off x="2443433" y="3942605"/>
            <a:ext cx="756384" cy="756418"/>
            <a:chOff x="1650964" y="3527072"/>
            <a:chExt cx="2664095" cy="2663868"/>
          </a:xfrm>
        </p:grpSpPr>
        <p:grpSp>
          <p:nvGrpSpPr>
            <p:cNvPr id="37" name="组合 36"/>
            <p:cNvGrpSpPr/>
            <p:nvPr/>
          </p:nvGrpSpPr>
          <p:grpSpPr>
            <a:xfrm rot="5400000">
              <a:off x="1651078" y="3526958"/>
              <a:ext cx="2663868" cy="2664095"/>
              <a:chOff x="1651078" y="3526958"/>
              <a:chExt cx="2663868" cy="2664095"/>
            </a:xfrm>
          </p:grpSpPr>
          <p:sp>
            <p:nvSpPr>
              <p:cNvPr id="43" name="泪滴形 42"/>
              <p:cNvSpPr/>
              <p:nvPr/>
            </p:nvSpPr>
            <p:spPr bwMode="auto">
              <a:xfrm rot="2625972">
                <a:off x="1651078" y="3533870"/>
                <a:ext cx="2657183" cy="2657183"/>
              </a:xfrm>
              <a:prstGeom prst="teardrop">
                <a:avLst>
                  <a:gd name="adj" fmla="val 84503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>
                  <a:cs typeface="+mn-ea"/>
                </a:endParaRPr>
              </a:p>
            </p:txBody>
          </p:sp>
          <p:sp>
            <p:nvSpPr>
              <p:cNvPr id="44" name="泪滴形 43"/>
              <p:cNvSpPr/>
              <p:nvPr/>
            </p:nvSpPr>
            <p:spPr bwMode="auto">
              <a:xfrm rot="8025972">
                <a:off x="1651079" y="3530416"/>
                <a:ext cx="2657183" cy="2657183"/>
              </a:xfrm>
              <a:prstGeom prst="teardrop">
                <a:avLst>
                  <a:gd name="adj" fmla="val 84503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>
                  <a:cs typeface="+mn-ea"/>
                </a:endParaRPr>
              </a:p>
            </p:txBody>
          </p:sp>
          <p:sp>
            <p:nvSpPr>
              <p:cNvPr id="45" name="泪滴形 44"/>
              <p:cNvSpPr/>
              <p:nvPr/>
            </p:nvSpPr>
            <p:spPr bwMode="auto">
              <a:xfrm rot="13425972">
                <a:off x="1651078" y="3526960"/>
                <a:ext cx="2657183" cy="2657183"/>
              </a:xfrm>
              <a:prstGeom prst="teardrop">
                <a:avLst>
                  <a:gd name="adj" fmla="val 84503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>
                  <a:cs typeface="+mn-ea"/>
                </a:endParaRPr>
              </a:p>
            </p:txBody>
          </p:sp>
          <p:sp>
            <p:nvSpPr>
              <p:cNvPr id="46" name="泪滴形 45"/>
              <p:cNvSpPr/>
              <p:nvPr/>
            </p:nvSpPr>
            <p:spPr bwMode="auto">
              <a:xfrm rot="18825972">
                <a:off x="1657763" y="3526958"/>
                <a:ext cx="2657183" cy="2657183"/>
              </a:xfrm>
              <a:prstGeom prst="teardrop">
                <a:avLst>
                  <a:gd name="adj" fmla="val 84503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>
                  <a:cs typeface="+mn-ea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1821626" y="3702087"/>
              <a:ext cx="2315860" cy="2320521"/>
              <a:chOff x="6948048" y="3722249"/>
              <a:chExt cx="2315860" cy="2320521"/>
            </a:xfrm>
          </p:grpSpPr>
          <p:sp>
            <p:nvSpPr>
              <p:cNvPr id="39" name="椭圆 38"/>
              <p:cNvSpPr/>
              <p:nvPr/>
            </p:nvSpPr>
            <p:spPr bwMode="auto">
              <a:xfrm>
                <a:off x="6948048" y="3722249"/>
                <a:ext cx="2315860" cy="2320521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>
                  <a:cs typeface="+mn-ea"/>
                </a:endParaRPr>
              </a:p>
            </p:txBody>
          </p:sp>
          <p:grpSp>
            <p:nvGrpSpPr>
              <p:cNvPr id="40" name="组合 39"/>
              <p:cNvGrpSpPr/>
              <p:nvPr/>
            </p:nvGrpSpPr>
            <p:grpSpPr>
              <a:xfrm>
                <a:off x="7466369" y="4394410"/>
                <a:ext cx="1266804" cy="936104"/>
                <a:chOff x="5757045" y="1582609"/>
                <a:chExt cx="1266804" cy="936104"/>
              </a:xfrm>
            </p:grpSpPr>
            <p:sp>
              <p:nvSpPr>
                <p:cNvPr id="41" name="燕尾形 40"/>
                <p:cNvSpPr/>
                <p:nvPr/>
              </p:nvSpPr>
              <p:spPr bwMode="auto">
                <a:xfrm>
                  <a:off x="6303769" y="1582609"/>
                  <a:ext cx="720080" cy="936104"/>
                </a:xfrm>
                <a:prstGeom prst="chevron">
                  <a:avLst>
                    <a:gd name="adj" fmla="val 62094"/>
                  </a:avLst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  <p:sp>
              <p:nvSpPr>
                <p:cNvPr id="42" name="五边形 41"/>
                <p:cNvSpPr/>
                <p:nvPr/>
              </p:nvSpPr>
              <p:spPr bwMode="auto">
                <a:xfrm>
                  <a:off x="5757045" y="1930943"/>
                  <a:ext cx="907608" cy="249112"/>
                </a:xfrm>
                <a:prstGeom prst="homePlat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</p:grpSp>
        </p:grpSp>
      </p:grpSp>
      <p:grpSp>
        <p:nvGrpSpPr>
          <p:cNvPr id="47" name="组合 46"/>
          <p:cNvGrpSpPr/>
          <p:nvPr/>
        </p:nvGrpSpPr>
        <p:grpSpPr>
          <a:xfrm>
            <a:off x="2443433" y="2801662"/>
            <a:ext cx="756384" cy="756418"/>
            <a:chOff x="1650964" y="3527072"/>
            <a:chExt cx="2664095" cy="2663868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1651078" y="3526958"/>
              <a:ext cx="2663868" cy="2664095"/>
              <a:chOff x="1651078" y="3526958"/>
              <a:chExt cx="2663868" cy="2664095"/>
            </a:xfrm>
          </p:grpSpPr>
          <p:sp>
            <p:nvSpPr>
              <p:cNvPr id="54" name="泪滴形 53"/>
              <p:cNvSpPr/>
              <p:nvPr/>
            </p:nvSpPr>
            <p:spPr bwMode="auto">
              <a:xfrm rot="2625972">
                <a:off x="1651078" y="3533870"/>
                <a:ext cx="2657183" cy="2657183"/>
              </a:xfrm>
              <a:prstGeom prst="teardrop">
                <a:avLst>
                  <a:gd name="adj" fmla="val 84503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>
                  <a:cs typeface="+mn-ea"/>
                </a:endParaRPr>
              </a:p>
            </p:txBody>
          </p:sp>
          <p:sp>
            <p:nvSpPr>
              <p:cNvPr id="55" name="泪滴形 54"/>
              <p:cNvSpPr/>
              <p:nvPr/>
            </p:nvSpPr>
            <p:spPr bwMode="auto">
              <a:xfrm rot="8025972">
                <a:off x="1651079" y="3530416"/>
                <a:ext cx="2657183" cy="2657183"/>
              </a:xfrm>
              <a:prstGeom prst="teardrop">
                <a:avLst>
                  <a:gd name="adj" fmla="val 84503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>
                  <a:cs typeface="+mn-ea"/>
                </a:endParaRPr>
              </a:p>
            </p:txBody>
          </p:sp>
          <p:sp>
            <p:nvSpPr>
              <p:cNvPr id="56" name="泪滴形 55"/>
              <p:cNvSpPr/>
              <p:nvPr/>
            </p:nvSpPr>
            <p:spPr bwMode="auto">
              <a:xfrm rot="13425972">
                <a:off x="1651078" y="3526960"/>
                <a:ext cx="2657183" cy="2657183"/>
              </a:xfrm>
              <a:prstGeom prst="teardrop">
                <a:avLst>
                  <a:gd name="adj" fmla="val 84503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>
                  <a:cs typeface="+mn-ea"/>
                </a:endParaRPr>
              </a:p>
            </p:txBody>
          </p:sp>
          <p:sp>
            <p:nvSpPr>
              <p:cNvPr id="57" name="泪滴形 56"/>
              <p:cNvSpPr/>
              <p:nvPr/>
            </p:nvSpPr>
            <p:spPr bwMode="auto">
              <a:xfrm rot="18825972">
                <a:off x="1657763" y="3526958"/>
                <a:ext cx="2657183" cy="2657183"/>
              </a:xfrm>
              <a:prstGeom prst="teardrop">
                <a:avLst>
                  <a:gd name="adj" fmla="val 84503"/>
                </a:avLst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>
                  <a:cs typeface="+mn-ea"/>
                </a:endParaRP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1821626" y="3702087"/>
              <a:ext cx="2315860" cy="2320521"/>
              <a:chOff x="6948048" y="3722249"/>
              <a:chExt cx="2315860" cy="2320521"/>
            </a:xfrm>
          </p:grpSpPr>
          <p:sp>
            <p:nvSpPr>
              <p:cNvPr id="50" name="椭圆 49"/>
              <p:cNvSpPr/>
              <p:nvPr/>
            </p:nvSpPr>
            <p:spPr bwMode="auto">
              <a:xfrm>
                <a:off x="6948048" y="3722249"/>
                <a:ext cx="2315860" cy="2320521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>
                  <a:cs typeface="+mn-ea"/>
                </a:endParaRPr>
              </a:p>
            </p:txBody>
          </p:sp>
          <p:grpSp>
            <p:nvGrpSpPr>
              <p:cNvPr id="51" name="组合 50"/>
              <p:cNvGrpSpPr/>
              <p:nvPr/>
            </p:nvGrpSpPr>
            <p:grpSpPr>
              <a:xfrm>
                <a:off x="7466369" y="4394410"/>
                <a:ext cx="1266804" cy="936104"/>
                <a:chOff x="5757045" y="1582609"/>
                <a:chExt cx="1266804" cy="936104"/>
              </a:xfrm>
            </p:grpSpPr>
            <p:sp>
              <p:nvSpPr>
                <p:cNvPr id="52" name="燕尾形 51"/>
                <p:cNvSpPr/>
                <p:nvPr/>
              </p:nvSpPr>
              <p:spPr bwMode="auto">
                <a:xfrm>
                  <a:off x="6303769" y="1582609"/>
                  <a:ext cx="720080" cy="936104"/>
                </a:xfrm>
                <a:prstGeom prst="chevron">
                  <a:avLst>
                    <a:gd name="adj" fmla="val 62094"/>
                  </a:avLst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  <p:sp>
              <p:nvSpPr>
                <p:cNvPr id="53" name="五边形 52"/>
                <p:cNvSpPr/>
                <p:nvPr/>
              </p:nvSpPr>
              <p:spPr bwMode="auto">
                <a:xfrm>
                  <a:off x="5757045" y="1930943"/>
                  <a:ext cx="907608" cy="249112"/>
                </a:xfrm>
                <a:prstGeom prst="homePlat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</p:grpSp>
        </p:grpSp>
      </p:grpSp>
      <p:grpSp>
        <p:nvGrpSpPr>
          <p:cNvPr id="58" name="组合 57"/>
          <p:cNvGrpSpPr/>
          <p:nvPr/>
        </p:nvGrpSpPr>
        <p:grpSpPr>
          <a:xfrm>
            <a:off x="2443433" y="5087662"/>
            <a:ext cx="756384" cy="756418"/>
            <a:chOff x="1650964" y="3527072"/>
            <a:chExt cx="2664095" cy="2663868"/>
          </a:xfrm>
        </p:grpSpPr>
        <p:grpSp>
          <p:nvGrpSpPr>
            <p:cNvPr id="59" name="组合 58"/>
            <p:cNvGrpSpPr/>
            <p:nvPr/>
          </p:nvGrpSpPr>
          <p:grpSpPr>
            <a:xfrm rot="5400000">
              <a:off x="1651078" y="3526958"/>
              <a:ext cx="2663868" cy="2664095"/>
              <a:chOff x="1651078" y="3526958"/>
              <a:chExt cx="2663868" cy="2664095"/>
            </a:xfrm>
          </p:grpSpPr>
          <p:sp>
            <p:nvSpPr>
              <p:cNvPr id="65" name="泪滴形 64"/>
              <p:cNvSpPr/>
              <p:nvPr/>
            </p:nvSpPr>
            <p:spPr bwMode="auto">
              <a:xfrm rot="2625972">
                <a:off x="1651078" y="3533870"/>
                <a:ext cx="2657183" cy="2657183"/>
              </a:xfrm>
              <a:prstGeom prst="teardrop">
                <a:avLst>
                  <a:gd name="adj" fmla="val 84503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>
                  <a:cs typeface="+mn-ea"/>
                </a:endParaRPr>
              </a:p>
            </p:txBody>
          </p:sp>
          <p:sp>
            <p:nvSpPr>
              <p:cNvPr id="66" name="泪滴形 65"/>
              <p:cNvSpPr/>
              <p:nvPr/>
            </p:nvSpPr>
            <p:spPr bwMode="auto">
              <a:xfrm rot="8025972">
                <a:off x="1651079" y="3530416"/>
                <a:ext cx="2657183" cy="2657183"/>
              </a:xfrm>
              <a:prstGeom prst="teardrop">
                <a:avLst>
                  <a:gd name="adj" fmla="val 84503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>
                  <a:cs typeface="+mn-ea"/>
                </a:endParaRPr>
              </a:p>
            </p:txBody>
          </p:sp>
          <p:sp>
            <p:nvSpPr>
              <p:cNvPr id="67" name="泪滴形 66"/>
              <p:cNvSpPr/>
              <p:nvPr/>
            </p:nvSpPr>
            <p:spPr bwMode="auto">
              <a:xfrm rot="13425972">
                <a:off x="1651078" y="3526960"/>
                <a:ext cx="2657183" cy="2657183"/>
              </a:xfrm>
              <a:prstGeom prst="teardrop">
                <a:avLst>
                  <a:gd name="adj" fmla="val 84503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>
                  <a:cs typeface="+mn-ea"/>
                </a:endParaRPr>
              </a:p>
            </p:txBody>
          </p:sp>
          <p:sp>
            <p:nvSpPr>
              <p:cNvPr id="68" name="泪滴形 67"/>
              <p:cNvSpPr/>
              <p:nvPr/>
            </p:nvSpPr>
            <p:spPr bwMode="auto">
              <a:xfrm rot="18825972">
                <a:off x="1657763" y="3526958"/>
                <a:ext cx="2657183" cy="2657183"/>
              </a:xfrm>
              <a:prstGeom prst="teardrop">
                <a:avLst>
                  <a:gd name="adj" fmla="val 84503"/>
                </a:avLst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>
                  <a:cs typeface="+mn-ea"/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1821626" y="3702087"/>
              <a:ext cx="2315860" cy="2320521"/>
              <a:chOff x="6948048" y="3722249"/>
              <a:chExt cx="2315860" cy="2320521"/>
            </a:xfrm>
          </p:grpSpPr>
          <p:sp>
            <p:nvSpPr>
              <p:cNvPr id="61" name="椭圆 60"/>
              <p:cNvSpPr/>
              <p:nvPr/>
            </p:nvSpPr>
            <p:spPr bwMode="auto">
              <a:xfrm>
                <a:off x="6948048" y="3722249"/>
                <a:ext cx="2315860" cy="2320521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>
                  <a:cs typeface="+mn-ea"/>
                </a:endParaRPr>
              </a:p>
            </p:txBody>
          </p:sp>
          <p:grpSp>
            <p:nvGrpSpPr>
              <p:cNvPr id="62" name="组合 61"/>
              <p:cNvGrpSpPr/>
              <p:nvPr/>
            </p:nvGrpSpPr>
            <p:grpSpPr>
              <a:xfrm>
                <a:off x="7466369" y="4394410"/>
                <a:ext cx="1266804" cy="936104"/>
                <a:chOff x="5757045" y="1582609"/>
                <a:chExt cx="1266804" cy="936104"/>
              </a:xfrm>
            </p:grpSpPr>
            <p:sp>
              <p:nvSpPr>
                <p:cNvPr id="63" name="燕尾形 62"/>
                <p:cNvSpPr/>
                <p:nvPr/>
              </p:nvSpPr>
              <p:spPr bwMode="auto">
                <a:xfrm>
                  <a:off x="6303769" y="1582609"/>
                  <a:ext cx="720080" cy="936104"/>
                </a:xfrm>
                <a:prstGeom prst="chevron">
                  <a:avLst>
                    <a:gd name="adj" fmla="val 62094"/>
                  </a:avLst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  <p:sp>
              <p:nvSpPr>
                <p:cNvPr id="64" name="五边形 63"/>
                <p:cNvSpPr/>
                <p:nvPr/>
              </p:nvSpPr>
              <p:spPr bwMode="auto">
                <a:xfrm>
                  <a:off x="5757045" y="1930943"/>
                  <a:ext cx="907608" cy="249112"/>
                </a:xfrm>
                <a:prstGeom prst="homePlat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a typeface="+mn-ea"/>
                <a:cs typeface="+mn-ea"/>
              </a:rPr>
              <a:t>考研是什么样子的？</a:t>
            </a:r>
            <a:endParaRPr lang="zh-CN" altLang="en-US" b="1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>
                <a:solidFill>
                  <a:schemeClr val="bg1"/>
                </a:solidFill>
              </a:rPr>
              <a:t>考研三忌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</a:rPr>
              <a:t>一 名校情结（非顶尖</a:t>
            </a:r>
            <a:r>
              <a:rPr lang="en-US" altLang="zh-CN">
                <a:solidFill>
                  <a:schemeClr val="bg1"/>
                </a:solidFill>
              </a:rPr>
              <a:t>985</a:t>
            </a:r>
            <a:r>
              <a:rPr lang="zh-CN" altLang="en-US">
                <a:solidFill>
                  <a:schemeClr val="bg1"/>
                </a:solidFill>
              </a:rPr>
              <a:t>不考）</a:t>
            </a:r>
            <a:endParaRPr lang="zh-CN" altLang="en-US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</a:rPr>
              <a:t>二 战线过长（英语、高数、专业课）</a:t>
            </a:r>
            <a:endParaRPr lang="zh-CN" altLang="en-US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</a:rPr>
              <a:t>三 诉求太多（学校好、专业好、导师好、就业好、城市好）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>
                <a:solidFill>
                  <a:schemeClr val="bg1"/>
                </a:solidFill>
              </a:rPr>
              <a:t>学术硕士</a:t>
            </a:r>
            <a:r>
              <a:rPr lang="en-US" altLang="zh-CN" b="1">
                <a:solidFill>
                  <a:schemeClr val="bg1"/>
                </a:solidFill>
              </a:rPr>
              <a:t>VS</a:t>
            </a:r>
            <a:r>
              <a:rPr lang="zh-CN" altLang="en-US" b="1">
                <a:solidFill>
                  <a:schemeClr val="bg1"/>
                </a:solidFill>
              </a:rPr>
              <a:t>专业硕士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27810" y="1791335"/>
            <a:ext cx="9825355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60000"/>
              </a:lnSpc>
            </a:pPr>
            <a:r>
              <a:rPr lang="en-US" altLang="zh-CN">
                <a:solidFill>
                  <a:schemeClr val="bg1"/>
                </a:solidFill>
              </a:rPr>
              <a:t>     </a:t>
            </a:r>
            <a:r>
              <a:rPr lang="zh-CN" altLang="en-US">
                <a:solidFill>
                  <a:schemeClr val="bg1"/>
                </a:solidFill>
              </a:rPr>
              <a:t>专业学位教育的突出特点是学术型与职业性紧密结合，获得专业学位的人，主要</a:t>
            </a:r>
            <a:r>
              <a:rPr lang="zh-CN" altLang="en-US" b="1">
                <a:solidFill>
                  <a:srgbClr val="FFFF00"/>
                </a:solidFill>
              </a:rPr>
              <a:t>不是从事学术研究</a:t>
            </a:r>
            <a:r>
              <a:rPr lang="zh-CN" altLang="en-US">
                <a:solidFill>
                  <a:schemeClr val="bg1"/>
                </a:solidFill>
              </a:rPr>
              <a:t>，而是从事</a:t>
            </a:r>
            <a:r>
              <a:rPr lang="zh-CN" altLang="en-US" b="1">
                <a:solidFill>
                  <a:srgbClr val="FFFF00"/>
                </a:solidFill>
              </a:rPr>
              <a:t>具有明显职业背景</a:t>
            </a:r>
            <a:r>
              <a:rPr lang="zh-CN" altLang="en-US">
                <a:solidFill>
                  <a:schemeClr val="bg1"/>
                </a:solidFill>
              </a:rPr>
              <a:t>的工作，如工程师、医师、教师、律师、会计师等。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27810" y="3144520"/>
            <a:ext cx="99021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>
                <a:solidFill>
                  <a:srgbClr val="FFFF00"/>
                </a:solidFill>
              </a:rPr>
              <a:t>典型的专业硕士</a:t>
            </a:r>
            <a:r>
              <a:rPr lang="zh-CN" altLang="en-US">
                <a:solidFill>
                  <a:schemeClr val="bg1"/>
                </a:solidFill>
              </a:rPr>
              <a:t>：法律硕士，社会工作硕士，教育硕士，体育硕士，汉语国际教育硕士，翻译硕士，艺术硕士，风景园林硕士，工程硕士，建筑学硕士，农业推广硕士，兽医硕士、博士，临床医学硕士，口腔医学硕士，公共卫生硕士，新闻硕士，会计硕士，工商管理硕士，工程管理硕士，公共管理硕士，军事硕士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75895"/>
            <a:ext cx="10515600" cy="1147445"/>
          </a:xfrm>
        </p:spPr>
        <p:txBody>
          <a:bodyPr/>
          <a:lstStyle/>
          <a:p>
            <a:pPr algn="ctr"/>
            <a:r>
              <a:rPr lang="zh-CN" altLang="en-US" b="1">
                <a:solidFill>
                  <a:schemeClr val="bg1"/>
                </a:solidFill>
              </a:rPr>
              <a:t>不考数学的专业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37260" y="1413510"/>
            <a:ext cx="2665730" cy="435165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en-US" sz="1600" b="1">
                <a:solidFill>
                  <a:schemeClr val="bg1"/>
                </a:solidFill>
              </a:rPr>
              <a:t>汉语言文学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1600" b="1">
                <a:solidFill>
                  <a:schemeClr val="bg1"/>
                </a:solidFill>
              </a:rPr>
              <a:t>历史 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1600" b="1">
                <a:solidFill>
                  <a:schemeClr val="bg1"/>
                </a:solidFill>
              </a:rPr>
              <a:t>哲学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1600" b="1">
                <a:solidFill>
                  <a:schemeClr val="bg1"/>
                </a:solidFill>
              </a:rPr>
              <a:t>新闻学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1600" b="1">
                <a:solidFill>
                  <a:schemeClr val="bg1"/>
                </a:solidFill>
              </a:rPr>
              <a:t>传播学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1600" b="1">
                <a:solidFill>
                  <a:schemeClr val="bg1"/>
                </a:solidFill>
              </a:rPr>
              <a:t>播音主持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1600" b="1">
                <a:solidFill>
                  <a:schemeClr val="bg1"/>
                </a:solidFill>
              </a:rPr>
              <a:t>采访编辑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1600" b="1">
                <a:solidFill>
                  <a:schemeClr val="bg1"/>
                </a:solidFill>
              </a:rPr>
              <a:t>管理类方面（行政管理）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endParaRPr lang="zh-CN" altLang="en-US" sz="1600" b="1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98890" y="1413510"/>
            <a:ext cx="2454910" cy="4228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lnSpc>
                <a:spcPct val="110000"/>
              </a:lnSpc>
              <a:spcBef>
                <a:spcPts val="1000"/>
              </a:spcBef>
              <a:buNone/>
            </a:pPr>
            <a:r>
              <a:rPr lang="zh-CN" altLang="en-US" sz="1600" b="1">
                <a:solidFill>
                  <a:schemeClr val="bg1"/>
                </a:solidFill>
                <a:sym typeface="+mn-ea"/>
              </a:rPr>
              <a:t>心理学</a:t>
            </a:r>
            <a:endParaRPr lang="zh-CN" altLang="en-US" sz="1600" b="1">
              <a:solidFill>
                <a:schemeClr val="bg1"/>
              </a:solidFill>
            </a:endParaRPr>
          </a:p>
          <a:p>
            <a:pPr marL="228600" indent="-228600" algn="l">
              <a:lnSpc>
                <a:spcPct val="110000"/>
              </a:lnSpc>
              <a:spcBef>
                <a:spcPts val="1000"/>
              </a:spcBef>
              <a:buNone/>
            </a:pPr>
            <a:r>
              <a:rPr lang="zh-CN" altLang="en-US" sz="1600" b="1">
                <a:solidFill>
                  <a:schemeClr val="bg1"/>
                </a:solidFill>
                <a:sym typeface="+mn-ea"/>
              </a:rPr>
              <a:t>社会学</a:t>
            </a:r>
            <a:endParaRPr lang="zh-CN" altLang="en-US" sz="1600" b="1">
              <a:solidFill>
                <a:schemeClr val="bg1"/>
              </a:solidFill>
              <a:sym typeface="+mn-ea"/>
            </a:endParaRPr>
          </a:p>
          <a:p>
            <a:pPr marL="228600" indent="-228600" algn="l">
              <a:lnSpc>
                <a:spcPct val="110000"/>
              </a:lnSpc>
              <a:spcBef>
                <a:spcPts val="1000"/>
              </a:spcBef>
              <a:buNone/>
            </a:pPr>
            <a:r>
              <a:rPr lang="zh-CN" altLang="en-US" sz="1600" b="1">
                <a:solidFill>
                  <a:schemeClr val="bg1"/>
                </a:solidFill>
                <a:sym typeface="+mn-ea"/>
              </a:rPr>
              <a:t>法律</a:t>
            </a:r>
            <a:endParaRPr lang="zh-CN" altLang="en-US" sz="1600" b="1">
              <a:solidFill>
                <a:schemeClr val="bg1"/>
              </a:solidFill>
            </a:endParaRPr>
          </a:p>
          <a:p>
            <a:pPr marL="228600" indent="-228600" algn="l">
              <a:lnSpc>
                <a:spcPct val="110000"/>
              </a:lnSpc>
              <a:spcBef>
                <a:spcPts val="1000"/>
              </a:spcBef>
              <a:buNone/>
            </a:pPr>
            <a:r>
              <a:rPr lang="zh-CN" altLang="en-US" sz="1600" b="1">
                <a:solidFill>
                  <a:schemeClr val="bg1"/>
                </a:solidFill>
                <a:sym typeface="+mn-ea"/>
              </a:rPr>
              <a:t>生物科学</a:t>
            </a:r>
            <a:endParaRPr lang="zh-CN" altLang="en-US" sz="1600" b="1">
              <a:solidFill>
                <a:schemeClr val="bg1"/>
              </a:solidFill>
            </a:endParaRPr>
          </a:p>
          <a:p>
            <a:pPr marL="228600" indent="-228600" algn="l">
              <a:lnSpc>
                <a:spcPct val="110000"/>
              </a:lnSpc>
              <a:spcBef>
                <a:spcPts val="1000"/>
              </a:spcBef>
              <a:buNone/>
            </a:pPr>
            <a:r>
              <a:rPr lang="zh-CN" altLang="en-US" sz="1600" b="1">
                <a:solidFill>
                  <a:schemeClr val="bg1"/>
                </a:solidFill>
                <a:sym typeface="+mn-ea"/>
              </a:rPr>
              <a:t>英语</a:t>
            </a:r>
            <a:endParaRPr lang="zh-CN" altLang="en-US" sz="1600" b="1">
              <a:solidFill>
                <a:schemeClr val="bg1"/>
              </a:solidFill>
            </a:endParaRPr>
          </a:p>
          <a:p>
            <a:pPr marL="228600" indent="-228600" algn="l">
              <a:lnSpc>
                <a:spcPct val="110000"/>
              </a:lnSpc>
              <a:spcBef>
                <a:spcPts val="1000"/>
              </a:spcBef>
              <a:buNone/>
            </a:pPr>
            <a:r>
              <a:rPr lang="zh-CN" altLang="en-US" sz="1600" b="1">
                <a:solidFill>
                  <a:schemeClr val="bg1"/>
                </a:solidFill>
                <a:sym typeface="+mn-ea"/>
              </a:rPr>
              <a:t>民族学</a:t>
            </a:r>
            <a:endParaRPr lang="zh-CN" altLang="en-US" sz="1600" b="1">
              <a:solidFill>
                <a:schemeClr val="bg1"/>
              </a:solidFill>
            </a:endParaRPr>
          </a:p>
          <a:p>
            <a:pPr marL="228600" indent="-228600" algn="l">
              <a:lnSpc>
                <a:spcPct val="110000"/>
              </a:lnSpc>
              <a:spcBef>
                <a:spcPts val="1000"/>
              </a:spcBef>
              <a:buNone/>
            </a:pPr>
            <a:r>
              <a:rPr lang="zh-CN" altLang="en-US" sz="1600" b="1">
                <a:solidFill>
                  <a:schemeClr val="bg1"/>
                </a:solidFill>
                <a:sym typeface="+mn-ea"/>
              </a:rPr>
              <a:t>宗教学</a:t>
            </a:r>
            <a:endParaRPr lang="zh-CN" altLang="en-US" sz="1600" b="1">
              <a:solidFill>
                <a:schemeClr val="bg1"/>
              </a:solidFill>
            </a:endParaRPr>
          </a:p>
          <a:p>
            <a:pPr marL="228600" indent="-228600" algn="l">
              <a:lnSpc>
                <a:spcPct val="110000"/>
              </a:lnSpc>
              <a:spcBef>
                <a:spcPts val="1000"/>
              </a:spcBef>
              <a:buNone/>
            </a:pPr>
            <a:r>
              <a:rPr lang="zh-CN" altLang="en-US" sz="1600" b="1">
                <a:solidFill>
                  <a:schemeClr val="bg1"/>
                </a:solidFill>
                <a:sym typeface="+mn-ea"/>
              </a:rPr>
              <a:t>公共管理</a:t>
            </a:r>
            <a:endParaRPr lang="zh-CN" altLang="en-US" sz="1600" b="1">
              <a:solidFill>
                <a:schemeClr val="bg1"/>
              </a:solidFill>
            </a:endParaRPr>
          </a:p>
          <a:p>
            <a:pPr marL="228600" indent="-228600" algn="l">
              <a:lnSpc>
                <a:spcPct val="110000"/>
              </a:lnSpc>
              <a:spcBef>
                <a:spcPts val="1000"/>
              </a:spcBef>
              <a:buNone/>
            </a:pPr>
            <a:r>
              <a:rPr lang="zh-CN" altLang="en-US" sz="1600" b="1">
                <a:solidFill>
                  <a:schemeClr val="bg1"/>
                </a:solidFill>
                <a:sym typeface="+mn-ea"/>
              </a:rPr>
              <a:t>政治</a:t>
            </a:r>
            <a:endParaRPr lang="zh-CN" altLang="en-US" sz="1600" b="1">
              <a:solidFill>
                <a:schemeClr val="bg1"/>
              </a:solidFill>
            </a:endParaRPr>
          </a:p>
          <a:p>
            <a:pPr marL="228600" indent="-228600" algn="l">
              <a:lnSpc>
                <a:spcPct val="110000"/>
              </a:lnSpc>
              <a:spcBef>
                <a:spcPts val="1000"/>
              </a:spcBef>
              <a:buNone/>
            </a:pPr>
            <a:r>
              <a:rPr lang="zh-CN" altLang="en-US" sz="1600" b="1">
                <a:solidFill>
                  <a:schemeClr val="bg1"/>
                </a:solidFill>
                <a:sym typeface="+mn-ea"/>
              </a:rPr>
              <a:t>地质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683760" y="1413510"/>
            <a:ext cx="2824480" cy="38633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algn="l">
              <a:lnSpc>
                <a:spcPct val="110000"/>
              </a:lnSpc>
              <a:spcBef>
                <a:spcPts val="1000"/>
              </a:spcBef>
              <a:buNone/>
            </a:pPr>
            <a:r>
              <a:rPr lang="zh-CN" altLang="en-US" sz="1600" b="1">
                <a:solidFill>
                  <a:schemeClr val="bg1"/>
                </a:solidFill>
                <a:sym typeface="+mn-ea"/>
              </a:rPr>
              <a:t>图书管理学</a:t>
            </a:r>
            <a:endParaRPr lang="zh-CN" altLang="en-US" sz="1600" b="1">
              <a:solidFill>
                <a:schemeClr val="bg1"/>
              </a:solidFill>
            </a:endParaRPr>
          </a:p>
          <a:p>
            <a:pPr marL="228600" indent="-228600" algn="l">
              <a:lnSpc>
                <a:spcPct val="110000"/>
              </a:lnSpc>
              <a:spcBef>
                <a:spcPts val="1000"/>
              </a:spcBef>
              <a:buNone/>
            </a:pPr>
            <a:r>
              <a:rPr lang="zh-CN" altLang="en-US" sz="1600" b="1">
                <a:solidFill>
                  <a:schemeClr val="bg1"/>
                </a:solidFill>
                <a:sym typeface="+mn-ea"/>
              </a:rPr>
              <a:t>劳动与社会保障</a:t>
            </a:r>
            <a:endParaRPr lang="zh-CN" altLang="en-US" sz="1600" b="1">
              <a:solidFill>
                <a:schemeClr val="bg1"/>
              </a:solidFill>
            </a:endParaRPr>
          </a:p>
          <a:p>
            <a:pPr marL="228600" indent="-228600" algn="l">
              <a:lnSpc>
                <a:spcPct val="110000"/>
              </a:lnSpc>
              <a:spcBef>
                <a:spcPts val="1000"/>
              </a:spcBef>
              <a:buNone/>
            </a:pPr>
            <a:r>
              <a:rPr lang="zh-CN" altLang="en-US" sz="1600" b="1">
                <a:solidFill>
                  <a:schemeClr val="bg1"/>
                </a:solidFill>
                <a:sym typeface="+mn-ea"/>
              </a:rPr>
              <a:t>工业设计</a:t>
            </a:r>
            <a:endParaRPr lang="zh-CN" altLang="en-US" sz="1600" b="1">
              <a:solidFill>
                <a:schemeClr val="bg1"/>
              </a:solidFill>
            </a:endParaRPr>
          </a:p>
          <a:p>
            <a:pPr marL="228600" indent="-228600" algn="l">
              <a:lnSpc>
                <a:spcPct val="110000"/>
              </a:lnSpc>
              <a:spcBef>
                <a:spcPts val="1000"/>
              </a:spcBef>
              <a:buNone/>
            </a:pPr>
            <a:r>
              <a:rPr lang="zh-CN" altLang="en-US" sz="1600" b="1">
                <a:solidFill>
                  <a:schemeClr val="bg1"/>
                </a:solidFill>
                <a:sym typeface="+mn-ea"/>
              </a:rPr>
              <a:t>服装设计</a:t>
            </a:r>
            <a:endParaRPr lang="zh-CN" altLang="en-US" sz="1600" b="1">
              <a:solidFill>
                <a:schemeClr val="bg1"/>
              </a:solidFill>
            </a:endParaRPr>
          </a:p>
          <a:p>
            <a:pPr marL="228600" indent="-228600" algn="l">
              <a:lnSpc>
                <a:spcPct val="110000"/>
              </a:lnSpc>
              <a:spcBef>
                <a:spcPts val="1000"/>
              </a:spcBef>
              <a:buNone/>
            </a:pPr>
            <a:r>
              <a:rPr lang="zh-CN" altLang="en-US" sz="1600" b="1">
                <a:solidFill>
                  <a:schemeClr val="bg1"/>
                </a:solidFill>
                <a:sym typeface="+mn-ea"/>
              </a:rPr>
              <a:t>装潢设计</a:t>
            </a:r>
            <a:endParaRPr lang="zh-CN" altLang="en-US" sz="1600" b="1">
              <a:solidFill>
                <a:schemeClr val="bg1"/>
              </a:solidFill>
            </a:endParaRPr>
          </a:p>
          <a:p>
            <a:pPr marL="228600" indent="-228600" algn="l">
              <a:lnSpc>
                <a:spcPct val="110000"/>
              </a:lnSpc>
              <a:spcBef>
                <a:spcPts val="1000"/>
              </a:spcBef>
              <a:buNone/>
            </a:pPr>
            <a:r>
              <a:rPr lang="zh-CN" altLang="en-US" sz="1600" b="1">
                <a:solidFill>
                  <a:schemeClr val="bg1"/>
                </a:solidFill>
                <a:sym typeface="+mn-ea"/>
              </a:rPr>
              <a:t>园林设计</a:t>
            </a:r>
            <a:endParaRPr lang="zh-CN" altLang="en-US" sz="1600" b="1">
              <a:solidFill>
                <a:schemeClr val="bg1"/>
              </a:solidFill>
            </a:endParaRPr>
          </a:p>
          <a:p>
            <a:pPr marL="228600" indent="-228600" algn="l">
              <a:lnSpc>
                <a:spcPct val="110000"/>
              </a:lnSpc>
              <a:spcBef>
                <a:spcPts val="1000"/>
              </a:spcBef>
              <a:buNone/>
            </a:pPr>
            <a:r>
              <a:rPr lang="zh-CN" altLang="en-US" sz="1600" b="1">
                <a:solidFill>
                  <a:schemeClr val="bg1"/>
                </a:solidFill>
                <a:sym typeface="+mn-ea"/>
              </a:rPr>
              <a:t>艺术类（声乐、美术、体育）</a:t>
            </a:r>
            <a:endParaRPr lang="zh-CN" altLang="en-US" sz="1600" b="1">
              <a:solidFill>
                <a:schemeClr val="bg1"/>
              </a:solidFill>
            </a:endParaRPr>
          </a:p>
          <a:p>
            <a:pPr marL="228600" indent="-228600" algn="l">
              <a:lnSpc>
                <a:spcPct val="110000"/>
              </a:lnSpc>
              <a:spcBef>
                <a:spcPts val="1000"/>
              </a:spcBef>
              <a:buNone/>
            </a:pPr>
            <a:r>
              <a:rPr lang="zh-CN" altLang="en-US" sz="1600" b="1">
                <a:solidFill>
                  <a:schemeClr val="bg1"/>
                </a:solidFill>
                <a:sym typeface="+mn-ea"/>
              </a:rPr>
              <a:t>医学类（看学校而定）</a:t>
            </a:r>
            <a:endParaRPr lang="zh-CN" altLang="en-US" sz="1600" b="1">
              <a:solidFill>
                <a:schemeClr val="bg1"/>
              </a:solidFill>
            </a:endParaRPr>
          </a:p>
          <a:p>
            <a:pPr marL="228600" indent="-228600" algn="l">
              <a:lnSpc>
                <a:spcPct val="110000"/>
              </a:lnSpc>
              <a:spcBef>
                <a:spcPts val="1000"/>
              </a:spcBef>
              <a:buNone/>
            </a:pPr>
            <a:endParaRPr lang="zh-CN" altLang="en-US">
              <a:solidFill>
                <a:schemeClr val="bg1"/>
              </a:solidFill>
            </a:endParaRPr>
          </a:p>
          <a:p>
            <a:endParaRPr lang="zh-CN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44520" y="2331720"/>
            <a:ext cx="5450205" cy="1229995"/>
          </a:xfrm>
        </p:spPr>
        <p:txBody>
          <a:bodyPr>
            <a:normAutofit/>
          </a:bodyPr>
          <a:lstStyle/>
          <a:p>
            <a:r>
              <a:rPr lang="en-US" altLang="zh-CN" sz="7200">
                <a:solidFill>
                  <a:schemeClr val="bg1"/>
                </a:solidFill>
              </a:rPr>
              <a:t>IT</a:t>
            </a:r>
            <a:r>
              <a:rPr lang="zh-CN" altLang="en-US" sz="7200">
                <a:solidFill>
                  <a:schemeClr val="bg1"/>
                </a:solidFill>
              </a:rPr>
              <a:t>男的故事</a:t>
            </a:r>
            <a:endParaRPr lang="zh-CN" altLang="en-US" sz="7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/>
          </p:cNvSpPr>
          <p:nvPr>
            <p:ph type="title"/>
          </p:nvPr>
        </p:nvSpPr>
        <p:spPr>
          <a:xfrm>
            <a:off x="3737610" y="36830"/>
            <a:ext cx="4570095" cy="1504950"/>
          </a:xfrm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</a:rPr>
              <a:t>TIMING </a:t>
            </a:r>
            <a:r>
              <a:rPr lang="en-US" altLang="zh-CN" sz="4000" b="1" dirty="0">
                <a:solidFill>
                  <a:schemeClr val="bg1"/>
                </a:solidFill>
              </a:rPr>
              <a:t>9373</a:t>
            </a:r>
            <a:endParaRPr lang="en-US" altLang="zh-CN" sz="4000" b="1" dirty="0">
              <a:solidFill>
                <a:schemeClr val="bg1"/>
              </a:solidFill>
            </a:endParaRPr>
          </a:p>
        </p:txBody>
      </p:sp>
      <p:sp>
        <p:nvSpPr>
          <p:cNvPr id="26627" name="内容占位符 2"/>
          <p:cNvSpPr>
            <a:spLocks noGrp="1"/>
          </p:cNvSpPr>
          <p:nvPr>
            <p:ph idx="1"/>
          </p:nvPr>
        </p:nvSpPr>
        <p:spPr>
          <a:xfrm>
            <a:off x="1981200" y="1129030"/>
            <a:ext cx="8229600" cy="3931285"/>
          </a:xfr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eaLnBrk="1" hangingPunct="1">
              <a:lnSpc>
                <a:spcPct val="150000"/>
              </a:lnSpc>
              <a:buNone/>
            </a:pP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9 O’CLOCK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3 HOURS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7 DAYS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3 MONTHS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0">
    <p:push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/>
          <p:cNvSpPr txBox="1">
            <a:spLocks noChangeArrowheads="1"/>
          </p:cNvSpPr>
          <p:nvPr/>
        </p:nvSpPr>
        <p:spPr bwMode="auto">
          <a:xfrm>
            <a:off x="3274060" y="2487930"/>
            <a:ext cx="6132830" cy="122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还有一种考研叫出国留学！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7"/>
          <p:cNvSpPr>
            <a:spLocks noChangeArrowheads="1"/>
          </p:cNvSpPr>
          <p:nvPr/>
        </p:nvSpPr>
        <p:spPr bwMode="auto">
          <a:xfrm>
            <a:off x="3242310" y="2750820"/>
            <a:ext cx="831215" cy="82994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2726368" y="1708112"/>
            <a:ext cx="831525" cy="831850"/>
            <a:chOff x="2725738" y="1484313"/>
            <a:chExt cx="831850" cy="831850"/>
          </a:xfrm>
        </p:grpSpPr>
        <p:sp>
          <p:nvSpPr>
            <p:cNvPr id="47" name="Oval 6"/>
            <p:cNvSpPr>
              <a:spLocks noChangeArrowheads="1"/>
            </p:cNvSpPr>
            <p:nvPr/>
          </p:nvSpPr>
          <p:spPr bwMode="auto">
            <a:xfrm>
              <a:off x="2725738" y="1484313"/>
              <a:ext cx="831850" cy="8318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9" name="Freeform 13"/>
            <p:cNvSpPr/>
            <p:nvPr/>
          </p:nvSpPr>
          <p:spPr bwMode="auto">
            <a:xfrm>
              <a:off x="3286125" y="1978025"/>
              <a:ext cx="30162" cy="3175"/>
            </a:xfrm>
            <a:custGeom>
              <a:avLst/>
              <a:gdLst>
                <a:gd name="T0" fmla="*/ 0 w 43"/>
                <a:gd name="T1" fmla="*/ 0 h 5"/>
                <a:gd name="T2" fmla="*/ 1 w 43"/>
                <a:gd name="T3" fmla="*/ 5 h 5"/>
                <a:gd name="T4" fmla="*/ 43 w 43"/>
                <a:gd name="T5" fmla="*/ 3 h 5"/>
                <a:gd name="T6" fmla="*/ 0 w 4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">
                  <a:moveTo>
                    <a:pt x="0" y="0"/>
                  </a:moveTo>
                  <a:lnTo>
                    <a:pt x="1" y="5"/>
                  </a:lnTo>
                  <a:lnTo>
                    <a:pt x="4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Oval 9"/>
          <p:cNvSpPr>
            <a:spLocks noChangeArrowheads="1"/>
          </p:cNvSpPr>
          <p:nvPr/>
        </p:nvSpPr>
        <p:spPr bwMode="auto">
          <a:xfrm>
            <a:off x="3242310" y="3907155"/>
            <a:ext cx="831215" cy="8318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Oval 8"/>
          <p:cNvSpPr>
            <a:spLocks noChangeArrowheads="1"/>
          </p:cNvSpPr>
          <p:nvPr/>
        </p:nvSpPr>
        <p:spPr bwMode="auto">
          <a:xfrm>
            <a:off x="2726055" y="4949190"/>
            <a:ext cx="831215" cy="8299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1035722" y="2802386"/>
            <a:ext cx="1939167" cy="1939925"/>
            <a:chOff x="877888" y="2946400"/>
            <a:chExt cx="1939925" cy="1939925"/>
          </a:xfrm>
        </p:grpSpPr>
        <p:sp>
          <p:nvSpPr>
            <p:cNvPr id="60" name="Oval 5"/>
            <p:cNvSpPr>
              <a:spLocks noChangeArrowheads="1"/>
            </p:cNvSpPr>
            <p:nvPr/>
          </p:nvSpPr>
          <p:spPr bwMode="auto">
            <a:xfrm>
              <a:off x="877888" y="2946400"/>
              <a:ext cx="1939925" cy="19399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078684" y="3193087"/>
              <a:ext cx="1538332" cy="1479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出国留学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3801110" y="1831975"/>
            <a:ext cx="39490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身份上的逆袭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（时间短）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98595" y="5179695"/>
            <a:ext cx="4536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良好的语言沟通能力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（不再是哑巴英语）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289425" y="4130675"/>
            <a:ext cx="41052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优质的研究生教育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（排名靠前）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289425" y="2980690"/>
            <a:ext cx="5727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卓越的国际视野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（自己选国家选学校选专业）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174336"/>
            <a:ext cx="10515600" cy="549275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出国留学能给你带来什么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75013" y="411163"/>
            <a:ext cx="5338763" cy="944563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ckwell" panose="02060603020205020403" pitchFamily="18" charset="0"/>
                <a:ea typeface="华文新魏" panose="02010800040101010101" pitchFamily="2" charset="-122"/>
                <a:cs typeface="微软雅黑" panose="020B0503020204020204" pitchFamily="34" charset="-122"/>
              </a:rPr>
              <a:t>合理的考研时间表</a:t>
            </a:r>
            <a:endParaRPr kumimoji="0" lang="zh-CN" alt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Rockwell" panose="02060603020205020403" pitchFamily="18" charset="0"/>
              <a:ea typeface="华文新魏" panose="02010800040101010101" pitchFamily="2" charset="-122"/>
              <a:cs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74190" y="1563370"/>
            <a:ext cx="8707755" cy="4672330"/>
          </a:xfrm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ckwell" panose="02060603020205020403" pitchFamily="18" charset="0"/>
                <a:ea typeface="华文新魏" panose="02010800040101010101" pitchFamily="2" charset="-122"/>
                <a:cs typeface="微软雅黑" panose="020B0503020204020204" pitchFamily="34" charset="-122"/>
              </a:rPr>
              <a:t>大三上</a:t>
            </a:r>
            <a:r>
              <a:rPr kumimoji="0" lang="en-US" altLang="zh-C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ckwell" panose="02060603020205020403" pitchFamily="18" charset="0"/>
                <a:ea typeface="华文新魏" panose="02010800040101010101" pitchFamily="2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ckwell" panose="02060603020205020403" pitchFamily="18" charset="0"/>
                <a:ea typeface="华文新魏" panose="02010800040101010101" pitchFamily="2" charset="-122"/>
                <a:cs typeface="微软雅黑" panose="020B0503020204020204" pitchFamily="34" charset="-122"/>
              </a:rPr>
              <a:t>确定读研目标</a:t>
            </a:r>
            <a:endParaRPr kumimoji="0" lang="zh-CN" alt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Rockwell" panose="02060603020205020403" pitchFamily="18" charset="0"/>
              <a:ea typeface="华文新魏" panose="02010800040101010101" pitchFamily="2" charset="-122"/>
              <a:cs typeface="微软雅黑" panose="020B0503020204020204" pitchFamily="3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ckwell" panose="02060603020205020403" pitchFamily="18" charset="0"/>
                <a:ea typeface="华文新魏" panose="02010800040101010101" pitchFamily="2" charset="-122"/>
                <a:cs typeface="微软雅黑" panose="020B0503020204020204" pitchFamily="34" charset="-122"/>
              </a:rPr>
              <a:t>大三下</a:t>
            </a:r>
            <a:r>
              <a:rPr kumimoji="0" lang="en-US" altLang="zh-C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ckwell" panose="02060603020205020403" pitchFamily="18" charset="0"/>
                <a:ea typeface="华文新魏" panose="02010800040101010101" pitchFamily="2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ckwell" panose="02060603020205020403" pitchFamily="18" charset="0"/>
                <a:ea typeface="华文新魏" panose="02010800040101010101" pitchFamily="2" charset="-122"/>
                <a:cs typeface="微软雅黑" panose="020B0503020204020204" pitchFamily="34" charset="-122"/>
              </a:rPr>
              <a:t>投递简历 </a:t>
            </a:r>
            <a:r>
              <a:rPr kumimoji="0" lang="en-US" altLang="zh-C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ckwell" panose="02060603020205020403" pitchFamily="18" charset="0"/>
                <a:ea typeface="华文新魏" panose="02010800040101010101" pitchFamily="2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ckwell" panose="02060603020205020403" pitchFamily="18" charset="0"/>
                <a:ea typeface="华文新魏" panose="02010800040101010101" pitchFamily="2" charset="-122"/>
                <a:cs typeface="微软雅黑" panose="020B0503020204020204" pitchFamily="34" charset="-122"/>
              </a:rPr>
              <a:t>寻找合适机会</a:t>
            </a:r>
            <a:endParaRPr kumimoji="0" lang="zh-CN" alt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Rockwell" panose="02060603020205020403" pitchFamily="18" charset="0"/>
              <a:ea typeface="华文新魏" panose="02010800040101010101" pitchFamily="2" charset="-122"/>
              <a:cs typeface="微软雅黑" panose="020B0503020204020204" pitchFamily="3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ckwell" panose="02060603020205020403" pitchFamily="18" charset="0"/>
                <a:ea typeface="华文新魏" panose="02010800040101010101" pitchFamily="2" charset="-122"/>
                <a:cs typeface="微软雅黑" panose="020B0503020204020204" pitchFamily="34" charset="-122"/>
              </a:rPr>
              <a:t>大三下学期</a:t>
            </a:r>
            <a:r>
              <a:rPr kumimoji="0" lang="en-US" altLang="zh-C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ckwell" panose="02060603020205020403" pitchFamily="18" charset="0"/>
                <a:ea typeface="华文新魏" panose="02010800040101010101" pitchFamily="2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ckwell" panose="02060603020205020403" pitchFamily="18" charset="0"/>
                <a:ea typeface="华文新魏" panose="02010800040101010101" pitchFamily="2" charset="-122"/>
                <a:cs typeface="微软雅黑" panose="020B0503020204020204" pitchFamily="34" charset="-122"/>
              </a:rPr>
              <a:t>复习课程</a:t>
            </a:r>
            <a:r>
              <a:rPr kumimoji="0" lang="en-US" altLang="zh-C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ckwell" panose="02060603020205020403" pitchFamily="18" charset="0"/>
                <a:ea typeface="华文新魏" panose="02010800040101010101" pitchFamily="2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ckwell" panose="02060603020205020403" pitchFamily="18" charset="0"/>
                <a:ea typeface="华文新魏" panose="02010800040101010101" pitchFamily="2" charset="-122"/>
                <a:cs typeface="微软雅黑" panose="020B0503020204020204" pitchFamily="34" charset="-122"/>
              </a:rPr>
              <a:t>获得老师认可</a:t>
            </a:r>
            <a:endParaRPr kumimoji="0" lang="zh-CN" alt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Rockwell" panose="02060603020205020403" pitchFamily="18" charset="0"/>
              <a:ea typeface="华文新魏" panose="02010800040101010101" pitchFamily="2" charset="-122"/>
              <a:cs typeface="微软雅黑" panose="020B0503020204020204" pitchFamily="3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ckwell" panose="02060603020205020403" pitchFamily="18" charset="0"/>
                <a:ea typeface="华文新魏" panose="02010800040101010101" pitchFamily="2" charset="-122"/>
                <a:cs typeface="微软雅黑" panose="020B0503020204020204" pitchFamily="34" charset="-122"/>
              </a:rPr>
              <a:t>大四下学期初</a:t>
            </a:r>
            <a:r>
              <a:rPr kumimoji="0" lang="en-US" altLang="zh-C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ckwell" panose="02060603020205020403" pitchFamily="18" charset="0"/>
                <a:ea typeface="华文新魏" panose="02010800040101010101" pitchFamily="2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ckwell" panose="02060603020205020403" pitchFamily="18" charset="0"/>
                <a:ea typeface="华文新魏" panose="02010800040101010101" pitchFamily="2" charset="-122"/>
                <a:cs typeface="微软雅黑" panose="020B0503020204020204" pitchFamily="34" charset="-122"/>
              </a:rPr>
              <a:t>准备复试</a:t>
            </a:r>
            <a:endParaRPr kumimoji="0" lang="zh-CN" alt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Rockwell" panose="02060603020205020403" pitchFamily="18" charset="0"/>
              <a:ea typeface="华文新魏" panose="02010800040101010101" pitchFamily="2" charset="-122"/>
              <a:cs typeface="微软雅黑" panose="020B0503020204020204" pitchFamily="3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ckwell" panose="02060603020205020403" pitchFamily="18" charset="0"/>
                <a:ea typeface="华文新魏" panose="02010800040101010101" pitchFamily="2" charset="-122"/>
                <a:cs typeface="微软雅黑" panose="020B0503020204020204" pitchFamily="34" charset="-122"/>
              </a:rPr>
              <a:t>大四下学期</a:t>
            </a:r>
            <a:r>
              <a:rPr kumimoji="0" lang="en-US" altLang="zh-C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ckwell" panose="02060603020205020403" pitchFamily="18" charset="0"/>
                <a:ea typeface="华文新魏" panose="02010800040101010101" pitchFamily="2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ckwell" panose="02060603020205020403" pitchFamily="18" charset="0"/>
                <a:ea typeface="华文新魏" panose="02010800040101010101" pitchFamily="2" charset="-122"/>
                <a:cs typeface="微软雅黑" panose="020B0503020204020204" pitchFamily="34" charset="-122"/>
              </a:rPr>
              <a:t>联系导师及师兄师姐</a:t>
            </a:r>
            <a:endParaRPr kumimoji="0" lang="zh-CN" alt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Rockwell" panose="02060603020205020403" pitchFamily="18" charset="0"/>
              <a:ea typeface="华文新魏" panose="02010800040101010101" pitchFamily="2" charset="-122"/>
              <a:cs typeface="微软雅黑" panose="020B0503020204020204" pitchFamily="3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ckwell" panose="02060603020205020403" pitchFamily="18" charset="0"/>
                <a:ea typeface="华文新魏" panose="02010800040101010101" pitchFamily="2" charset="-122"/>
                <a:cs typeface="微软雅黑" panose="020B0503020204020204" pitchFamily="34" charset="-122"/>
              </a:rPr>
              <a:t>大四毕业</a:t>
            </a:r>
            <a:r>
              <a:rPr kumimoji="0" lang="en-US" altLang="zh-C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ckwell" panose="02060603020205020403" pitchFamily="18" charset="0"/>
                <a:ea typeface="华文新魏" panose="02010800040101010101" pitchFamily="2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ckwell" panose="02060603020205020403" pitchFamily="18" charset="0"/>
                <a:ea typeface="华文新魏" panose="02010800040101010101" pitchFamily="2" charset="-122"/>
                <a:cs typeface="微软雅黑" panose="020B0503020204020204" pitchFamily="34" charset="-122"/>
              </a:rPr>
              <a:t>到目标高校报道</a:t>
            </a:r>
            <a:endParaRPr kumimoji="0" lang="zh-CN" alt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Rockwell" panose="02060603020205020403" pitchFamily="18" charset="0"/>
              <a:ea typeface="华文新魏" panose="02010800040101010101" pitchFamily="2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1490" y="233045"/>
            <a:ext cx="8990965" cy="1325880"/>
          </a:xfrm>
        </p:spPr>
        <p:txBody>
          <a:bodyPr/>
          <a:lstStyle/>
          <a:p>
            <a:r>
              <a:rPr lang="zh-CN" altLang="en-US" sz="3600">
                <a:solidFill>
                  <a:schemeClr val="bg1"/>
                </a:solidFill>
              </a:rPr>
              <a:t>坚持到考试结束，你就干掉了30%的对手！</a:t>
            </a:r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32910" y="1677670"/>
            <a:ext cx="4394200" cy="4351655"/>
          </a:xfrm>
        </p:spPr>
        <p:txBody>
          <a:bodyPr>
            <a:normAutofit fontScale="75000" lnSpcReduction="10000"/>
          </a:bodyPr>
          <a:lstStyle/>
          <a:p>
            <a:r>
              <a:rPr lang="zh-CN" altLang="en-US" b="1">
                <a:solidFill>
                  <a:schemeClr val="bg1"/>
                </a:solidFill>
              </a:rPr>
              <a:t>以去年为例，</a:t>
            </a:r>
            <a:endParaRPr lang="zh-CN" altLang="en-US" b="1">
              <a:solidFill>
                <a:schemeClr val="bg1"/>
              </a:solidFill>
            </a:endParaRPr>
          </a:p>
          <a:p>
            <a:endParaRPr lang="zh-CN" altLang="en-US" b="1">
              <a:solidFill>
                <a:schemeClr val="bg1"/>
              </a:solidFill>
            </a:endParaRPr>
          </a:p>
          <a:p>
            <a:r>
              <a:rPr lang="zh-CN" altLang="en-US" b="1">
                <a:solidFill>
                  <a:schemeClr val="bg1"/>
                </a:solidFill>
              </a:rPr>
              <a:t>预报名人数约280万</a:t>
            </a:r>
            <a:endParaRPr lang="zh-CN" altLang="en-US" b="1">
              <a:solidFill>
                <a:schemeClr val="bg1"/>
              </a:solidFill>
            </a:endParaRPr>
          </a:p>
          <a:p>
            <a:endParaRPr lang="zh-CN" altLang="en-US" b="1">
              <a:solidFill>
                <a:schemeClr val="bg1"/>
              </a:solidFill>
            </a:endParaRPr>
          </a:p>
          <a:p>
            <a:r>
              <a:rPr lang="zh-CN" altLang="en-US" b="1">
                <a:solidFill>
                  <a:schemeClr val="bg1"/>
                </a:solidFill>
              </a:rPr>
              <a:t>实际正式网报220万</a:t>
            </a:r>
            <a:endParaRPr lang="zh-CN" altLang="en-US" b="1">
              <a:solidFill>
                <a:schemeClr val="bg1"/>
              </a:solidFill>
            </a:endParaRPr>
          </a:p>
          <a:p>
            <a:endParaRPr lang="zh-CN" altLang="en-US" b="1">
              <a:solidFill>
                <a:schemeClr val="bg1"/>
              </a:solidFill>
            </a:endParaRPr>
          </a:p>
          <a:p>
            <a:r>
              <a:rPr lang="zh-CN" altLang="en-US" b="1">
                <a:solidFill>
                  <a:schemeClr val="bg1"/>
                </a:solidFill>
              </a:rPr>
              <a:t>现场确认195万</a:t>
            </a:r>
            <a:endParaRPr lang="zh-CN" altLang="en-US" b="1">
              <a:solidFill>
                <a:schemeClr val="bg1"/>
              </a:solidFill>
            </a:endParaRPr>
          </a:p>
          <a:p>
            <a:endParaRPr lang="zh-CN" altLang="en-US" b="1">
              <a:solidFill>
                <a:schemeClr val="bg1"/>
              </a:solidFill>
            </a:endParaRPr>
          </a:p>
          <a:p>
            <a:r>
              <a:rPr lang="zh-CN" altLang="en-US" b="1">
                <a:solidFill>
                  <a:schemeClr val="bg1"/>
                </a:solidFill>
              </a:rPr>
              <a:t>最终参加考试的185万</a:t>
            </a:r>
            <a:endParaRPr lang="zh-CN" altLang="en-US" b="1">
              <a:solidFill>
                <a:schemeClr val="bg1"/>
              </a:solidFill>
            </a:endParaRPr>
          </a:p>
          <a:p>
            <a:endParaRPr lang="zh-CN" altLang="en-US" b="1">
              <a:solidFill>
                <a:schemeClr val="bg1"/>
              </a:solidFill>
            </a:endParaRPr>
          </a:p>
          <a:p>
            <a:r>
              <a:rPr lang="zh-CN" altLang="en-US" b="1">
                <a:solidFill>
                  <a:schemeClr val="bg1"/>
                </a:solidFill>
              </a:rPr>
              <a:t>全部考完的165万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不是所有的同学都适合考研！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1600">
                <a:solidFill>
                  <a:schemeClr val="bg1"/>
                </a:solidFill>
              </a:rPr>
              <a:t>王老师，您好，我是</a:t>
            </a:r>
            <a:r>
              <a:rPr lang="en-US" altLang="zh-CN" sz="1600">
                <a:solidFill>
                  <a:schemeClr val="bg1"/>
                </a:solidFill>
              </a:rPr>
              <a:t>**</a:t>
            </a:r>
            <a:r>
              <a:rPr lang="zh-CN" altLang="en-US" sz="1600">
                <a:solidFill>
                  <a:schemeClr val="bg1"/>
                </a:solidFill>
              </a:rPr>
              <a:t>大学酒店管理专业大三学生，目前准备考研，之前大一听您一个关于考研的讲座，所以冒昧打扰您，想咨询一些关于考研的建议</a:t>
            </a:r>
            <a:endParaRPr lang="zh-CN" altLang="en-US" sz="1600">
              <a:solidFill>
                <a:schemeClr val="bg1"/>
              </a:solidFill>
            </a:endParaRPr>
          </a:p>
          <a:p>
            <a:r>
              <a:rPr lang="zh-CN" altLang="en-US" sz="1600">
                <a:solidFill>
                  <a:schemeClr val="bg1"/>
                </a:solidFill>
              </a:rPr>
              <a:t>因为我们酒店管理专业没有研究生，所以考研的话需要跨专业，但是不太了解其他专业，现在还没确定好方向</a:t>
            </a:r>
            <a:endParaRPr lang="zh-CN" altLang="en-US" sz="1600">
              <a:solidFill>
                <a:schemeClr val="bg1"/>
              </a:solidFill>
            </a:endParaRPr>
          </a:p>
          <a:p>
            <a:r>
              <a:rPr lang="zh-CN" altLang="en-US" sz="1600">
                <a:solidFill>
                  <a:schemeClr val="bg1"/>
                </a:solidFill>
              </a:rPr>
              <a:t>简历还没有做，我叫</a:t>
            </a:r>
            <a:r>
              <a:rPr lang="en-US" altLang="zh-CN" sz="1600">
                <a:solidFill>
                  <a:schemeClr val="bg1"/>
                </a:solidFill>
              </a:rPr>
              <a:t>**</a:t>
            </a:r>
            <a:r>
              <a:rPr lang="zh-CN" altLang="en-US" sz="1600">
                <a:solidFill>
                  <a:schemeClr val="bg1"/>
                </a:solidFill>
              </a:rPr>
              <a:t>，我的成绩在班上不是很突出，英语成绩很差，四级考过两次都没有过，确实不太上心，没怎么复习，数学的成绩一般，但是我们专业对数学要求不高，老师出题偏简单。</a:t>
            </a:r>
            <a:endParaRPr lang="zh-CN" altLang="en-US" sz="1600">
              <a:solidFill>
                <a:schemeClr val="bg1"/>
              </a:solidFill>
            </a:endParaRPr>
          </a:p>
          <a:p>
            <a:r>
              <a:rPr lang="zh-CN" altLang="en-US" sz="1600">
                <a:solidFill>
                  <a:srgbClr val="FFFF00"/>
                </a:solidFill>
              </a:rPr>
              <a:t>那你考研的原因是？</a:t>
            </a:r>
            <a:endParaRPr lang="zh-CN" altLang="en-US" sz="1600">
              <a:solidFill>
                <a:srgbClr val="FFFF00"/>
              </a:solidFill>
            </a:endParaRPr>
          </a:p>
          <a:p>
            <a:r>
              <a:rPr lang="zh-CN" altLang="en-US" sz="1600">
                <a:solidFill>
                  <a:schemeClr val="bg1"/>
                </a:solidFill>
              </a:rPr>
              <a:t>我们专业大三开始实习，但是只实习半年，所以这学期回学校上课，这学期同学们都在考虑以后干什么，我也有一点危机感，因为没什么优点，不知道以后能干什么，通过实习我觉得自己不太适合酒店这个行业，自己本身也不喜欢这个专业，所以思考以后决定考研。</a:t>
            </a:r>
            <a:endParaRPr lang="zh-CN" altLang="en-US" sz="1600">
              <a:solidFill>
                <a:schemeClr val="bg1"/>
              </a:solidFill>
            </a:endParaRPr>
          </a:p>
          <a:p>
            <a:r>
              <a:rPr lang="zh-CN" altLang="en-US" sz="1600">
                <a:solidFill>
                  <a:srgbClr val="FFFF00"/>
                </a:solidFill>
              </a:rPr>
              <a:t>姑娘，考研这个事可能没办法给你喜欢的东西，你最好先想好。以你现在的数据，考研可能会比较痛苦。</a:t>
            </a:r>
            <a:endParaRPr lang="zh-CN" altLang="en-US" sz="1600">
              <a:solidFill>
                <a:srgbClr val="FFFF00"/>
              </a:solidFill>
            </a:endParaRPr>
          </a:p>
          <a:p>
            <a:r>
              <a:rPr lang="zh-CN" altLang="en-US" sz="1600">
                <a:solidFill>
                  <a:schemeClr val="bg1"/>
                </a:solidFill>
              </a:rPr>
              <a:t>老师你说的对，对于我的成绩，可能考研确实需要比别人更多的努力和时间，说实话，我有一点迷茫，不清楚自己要做什么事，但确实是不喜欢本专业，考研的目的主要是希望自己可以有一个继续学习的机会，大学不够努力，现在才意识到自己的一些不足。</a:t>
            </a:r>
            <a:endParaRPr lang="zh-CN" altLang="en-US" sz="1600">
              <a:solidFill>
                <a:schemeClr val="bg1"/>
              </a:solidFill>
            </a:endParaRPr>
          </a:p>
          <a:p>
            <a:r>
              <a:rPr lang="zh-CN" altLang="en-US" sz="1600" b="1">
                <a:solidFill>
                  <a:srgbClr val="FFFF00"/>
                </a:solidFill>
              </a:rPr>
              <a:t>对于女生而言，读研比较耽误时间，考研本身就比较摧残人性，考上了再读三年，基本就进入大龄女性行列了</a:t>
            </a:r>
            <a:endParaRPr lang="zh-CN" altLang="en-US" sz="1600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>
                <a:solidFill>
                  <a:schemeClr val="bg1"/>
                </a:solidFill>
              </a:rPr>
              <a:t>考试科目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6920" y="1529080"/>
            <a:ext cx="10950575" cy="4351655"/>
          </a:xfrm>
        </p:spPr>
        <p:txBody>
          <a:bodyPr>
            <a:normAutofit fontScale="90000"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</a:rPr>
              <a:t>共四门：两门公共课、一门基础课(数学或专业基础)、一门专业课</a:t>
            </a:r>
            <a:endParaRPr lang="zh-CN" altLang="en-US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</a:rPr>
              <a:t>两门公共课：政治、英语</a:t>
            </a:r>
            <a:endParaRPr lang="zh-CN" altLang="en-US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</a:rPr>
              <a:t>一门基础课：数学或专业基础</a:t>
            </a:r>
            <a:endParaRPr lang="zh-CN" altLang="en-US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</a:rPr>
              <a:t>一门专业课(分为13大类)：哲学、经济学、法学、教育学、文学、历史学、理学、工学、农学、医学、军事学、管理学、艺术学等</a:t>
            </a:r>
            <a:endParaRPr lang="zh-CN" altLang="en-US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FF00"/>
                </a:solidFill>
              </a:rPr>
              <a:t>法硕、西医综合、教育学、历史学、心理学、计算机、农学等属统考专业课，其他非统考专业课都是各高校自主命题。</a:t>
            </a:r>
            <a:endParaRPr lang="zh-CN" alt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671320" y="1978660"/>
            <a:ext cx="96526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72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2018</a:t>
            </a:r>
            <a:r>
              <a:rPr lang="zh-CN" altLang="en-US" sz="72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，撸起袖子加油干！</a:t>
            </a:r>
            <a:r>
              <a:rPr lang="en-US" altLang="zh-CN" sz="72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endParaRPr lang="en-US" altLang="zh-CN" sz="7200" b="1" dirty="0" smtClean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ChangeArrowheads="1"/>
          </p:cNvSpPr>
          <p:nvPr/>
        </p:nvSpPr>
        <p:spPr>
          <a:xfrm>
            <a:off x="252413" y="1123950"/>
            <a:ext cx="3255285" cy="46005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起点考研网简介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任意多边形: 形状 13"/>
          <p:cNvSpPr/>
          <p:nvPr/>
        </p:nvSpPr>
        <p:spPr>
          <a:xfrm>
            <a:off x="3868737" y="1435100"/>
            <a:ext cx="7315200" cy="1304596"/>
          </a:xfrm>
          <a:custGeom>
            <a:avLst/>
            <a:gdLst>
              <a:gd name="connsiteX0" fmla="*/ 0 w 7315200"/>
              <a:gd name="connsiteY0" fmla="*/ 119030 h 1190296"/>
              <a:gd name="connsiteX1" fmla="*/ 119030 w 7315200"/>
              <a:gd name="connsiteY1" fmla="*/ 0 h 1190296"/>
              <a:gd name="connsiteX2" fmla="*/ 7196170 w 7315200"/>
              <a:gd name="connsiteY2" fmla="*/ 0 h 1190296"/>
              <a:gd name="connsiteX3" fmla="*/ 7315200 w 7315200"/>
              <a:gd name="connsiteY3" fmla="*/ 119030 h 1190296"/>
              <a:gd name="connsiteX4" fmla="*/ 7315200 w 7315200"/>
              <a:gd name="connsiteY4" fmla="*/ 1071266 h 1190296"/>
              <a:gd name="connsiteX5" fmla="*/ 7196170 w 7315200"/>
              <a:gd name="connsiteY5" fmla="*/ 1190296 h 1190296"/>
              <a:gd name="connsiteX6" fmla="*/ 119030 w 7315200"/>
              <a:gd name="connsiteY6" fmla="*/ 1190296 h 1190296"/>
              <a:gd name="connsiteX7" fmla="*/ 0 w 7315200"/>
              <a:gd name="connsiteY7" fmla="*/ 1071266 h 1190296"/>
              <a:gd name="connsiteX8" fmla="*/ 0 w 7315200"/>
              <a:gd name="connsiteY8" fmla="*/ 119030 h 119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5200" h="1190296">
                <a:moveTo>
                  <a:pt x="0" y="119030"/>
                </a:moveTo>
                <a:cubicBezTo>
                  <a:pt x="0" y="53292"/>
                  <a:pt x="53292" y="0"/>
                  <a:pt x="119030" y="0"/>
                </a:cubicBezTo>
                <a:lnTo>
                  <a:pt x="7196170" y="0"/>
                </a:lnTo>
                <a:cubicBezTo>
                  <a:pt x="7261908" y="0"/>
                  <a:pt x="7315200" y="53292"/>
                  <a:pt x="7315200" y="119030"/>
                </a:cubicBezTo>
                <a:lnTo>
                  <a:pt x="7315200" y="1071266"/>
                </a:lnTo>
                <a:cubicBezTo>
                  <a:pt x="7315200" y="1137004"/>
                  <a:pt x="7261908" y="1190296"/>
                  <a:pt x="7196170" y="1190296"/>
                </a:cubicBezTo>
                <a:lnTo>
                  <a:pt x="119030" y="1190296"/>
                </a:lnTo>
                <a:cubicBezTo>
                  <a:pt x="53292" y="1190296"/>
                  <a:pt x="0" y="1137004"/>
                  <a:pt x="0" y="1071266"/>
                </a:cubicBezTo>
                <a:lnTo>
                  <a:pt x="0" y="11903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73509" tIns="91440" rIns="91441" bIns="91440" spcCol="1270" anchor="ctr"/>
          <a:lstStyle>
            <a:lvl1pPr marL="0" lvl="0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lvl="1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914400" lvl="2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371600" lvl="3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828800" lvl="4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5pPr>
          </a:lstStyle>
          <a:p>
            <a:pPr defTabSz="1066800">
              <a:lnSpc>
                <a:spcPct val="150000"/>
              </a:lnSpc>
              <a:spcAft>
                <a:spcPct val="3500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noProof="1">
                <a:solidFill>
                  <a:srgbClr val="FFFFFF"/>
                </a:solidFill>
                <a:sym typeface="+mn-ea"/>
              </a:rPr>
              <a:t>北京智联信息技术有限公司与北京跨考教育集团共同合作开发</a:t>
            </a:r>
            <a:endParaRPr lang="zh-CN" altLang="en-US" sz="2400" noProof="1">
              <a:solidFill>
                <a:srgbClr val="FFFFFF"/>
              </a:solidFill>
              <a:sym typeface="+mn-ea"/>
            </a:endParaRPr>
          </a:p>
        </p:txBody>
      </p:sp>
      <p:sp>
        <p:nvSpPr>
          <p:cNvPr id="4" name="矩形: 圆角 14"/>
          <p:cNvSpPr/>
          <p:nvPr/>
        </p:nvSpPr>
        <p:spPr>
          <a:xfrm>
            <a:off x="3987767" y="1576987"/>
            <a:ext cx="1463039" cy="1043677"/>
          </a:xfrm>
          <a:prstGeom prst="roundRect">
            <a:avLst>
              <a:gd name="adj" fmla="val 10000"/>
            </a:avLst>
          </a:prstGeom>
          <a:blipFill>
            <a:blip r:embed="rId1"/>
            <a:srcRect/>
            <a:stretch>
              <a:fillRect t="-53000" b="-53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任意多边形: 形状 17"/>
          <p:cNvSpPr/>
          <p:nvPr/>
        </p:nvSpPr>
        <p:spPr>
          <a:xfrm>
            <a:off x="3868737" y="2910749"/>
            <a:ext cx="7315200" cy="1304596"/>
          </a:xfrm>
          <a:custGeom>
            <a:avLst/>
            <a:gdLst>
              <a:gd name="connsiteX0" fmla="*/ 0 w 7315200"/>
              <a:gd name="connsiteY0" fmla="*/ 119030 h 1190296"/>
              <a:gd name="connsiteX1" fmla="*/ 119030 w 7315200"/>
              <a:gd name="connsiteY1" fmla="*/ 0 h 1190296"/>
              <a:gd name="connsiteX2" fmla="*/ 7196170 w 7315200"/>
              <a:gd name="connsiteY2" fmla="*/ 0 h 1190296"/>
              <a:gd name="connsiteX3" fmla="*/ 7315200 w 7315200"/>
              <a:gd name="connsiteY3" fmla="*/ 119030 h 1190296"/>
              <a:gd name="connsiteX4" fmla="*/ 7315200 w 7315200"/>
              <a:gd name="connsiteY4" fmla="*/ 1071266 h 1190296"/>
              <a:gd name="connsiteX5" fmla="*/ 7196170 w 7315200"/>
              <a:gd name="connsiteY5" fmla="*/ 1190296 h 1190296"/>
              <a:gd name="connsiteX6" fmla="*/ 119030 w 7315200"/>
              <a:gd name="connsiteY6" fmla="*/ 1190296 h 1190296"/>
              <a:gd name="connsiteX7" fmla="*/ 0 w 7315200"/>
              <a:gd name="connsiteY7" fmla="*/ 1071266 h 1190296"/>
              <a:gd name="connsiteX8" fmla="*/ 0 w 7315200"/>
              <a:gd name="connsiteY8" fmla="*/ 119030 h 119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5200" h="1190296">
                <a:moveTo>
                  <a:pt x="0" y="119030"/>
                </a:moveTo>
                <a:cubicBezTo>
                  <a:pt x="0" y="53292"/>
                  <a:pt x="53292" y="0"/>
                  <a:pt x="119030" y="0"/>
                </a:cubicBezTo>
                <a:lnTo>
                  <a:pt x="7196170" y="0"/>
                </a:lnTo>
                <a:cubicBezTo>
                  <a:pt x="7261908" y="0"/>
                  <a:pt x="7315200" y="53292"/>
                  <a:pt x="7315200" y="119030"/>
                </a:cubicBezTo>
                <a:lnTo>
                  <a:pt x="7315200" y="1071266"/>
                </a:lnTo>
                <a:cubicBezTo>
                  <a:pt x="7315200" y="1137004"/>
                  <a:pt x="7261908" y="1190296"/>
                  <a:pt x="7196170" y="1190296"/>
                </a:cubicBezTo>
                <a:lnTo>
                  <a:pt x="119030" y="1190296"/>
                </a:lnTo>
                <a:cubicBezTo>
                  <a:pt x="53292" y="1190296"/>
                  <a:pt x="0" y="1137004"/>
                  <a:pt x="0" y="1071266"/>
                </a:cubicBezTo>
                <a:lnTo>
                  <a:pt x="0" y="11903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5801063"/>
              <a:satOff val="-12566"/>
              <a:lumOff val="-5355"/>
              <a:alphaOff val="0"/>
            </a:schemeClr>
          </a:fillRef>
          <a:effectRef idx="2">
            <a:schemeClr val="accent4">
              <a:hueOff val="5801063"/>
              <a:satOff val="-12566"/>
              <a:lumOff val="-5355"/>
              <a:alphaOff val="0"/>
            </a:schemeClr>
          </a:effectRef>
          <a:fontRef idx="minor">
            <a:schemeClr val="lt1"/>
          </a:fontRef>
        </p:style>
        <p:txBody>
          <a:bodyPr lIns="1688749" tIns="106680" rIns="106681" bIns="106680" spcCol="1270" anchor="ctr"/>
          <a:lstStyle>
            <a:lvl1pPr marL="0" lvl="0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lvl="1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914400" lvl="2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371600" lvl="3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828800" lvl="4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5pPr>
          </a:lstStyle>
          <a:p>
            <a:pPr defTabSz="1244600">
              <a:lnSpc>
                <a:spcPct val="150000"/>
              </a:lnSpc>
              <a:spcAft>
                <a:spcPct val="35000"/>
              </a:spcAft>
              <a:defRPr/>
            </a:pPr>
            <a:r>
              <a:rPr lang="zh-CN" altLang="en-US" sz="2400" noProof="1">
                <a:solidFill>
                  <a:srgbClr val="FFFFFF"/>
                </a:solidFill>
                <a:sym typeface="+mn-ea"/>
              </a:rPr>
              <a:t>课程设计科学严谨，讲义内容丰富，考试重点突出，易学易用</a:t>
            </a:r>
            <a:endParaRPr lang="zh-CN" altLang="en-US" sz="2400" noProof="1">
              <a:solidFill>
                <a:srgbClr val="FFFFFF"/>
              </a:solidFill>
              <a:sym typeface="+mn-ea"/>
            </a:endParaRPr>
          </a:p>
        </p:txBody>
      </p:sp>
      <p:sp>
        <p:nvSpPr>
          <p:cNvPr id="6" name="矩形: 圆角 18"/>
          <p:cNvSpPr/>
          <p:nvPr/>
        </p:nvSpPr>
        <p:spPr>
          <a:xfrm>
            <a:off x="3987767" y="3052641"/>
            <a:ext cx="1463039" cy="1043677"/>
          </a:xfrm>
          <a:prstGeom prst="roundRect">
            <a:avLst>
              <a:gd name="adj" fmla="val 10000"/>
            </a:avLst>
          </a:prstGeom>
          <a:blipFill>
            <a:blip r:embed="rId2"/>
            <a:srcRect/>
            <a:stretch>
              <a:fillRect l="-6000" r="-6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tint val="50000"/>
              <a:hueOff val="6154948"/>
              <a:satOff val="-30120"/>
              <a:lumOff val="-322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任意多边形: 形状 19"/>
          <p:cNvSpPr/>
          <p:nvPr/>
        </p:nvSpPr>
        <p:spPr>
          <a:xfrm>
            <a:off x="3868737" y="4372476"/>
            <a:ext cx="7315200" cy="1304596"/>
          </a:xfrm>
          <a:custGeom>
            <a:avLst/>
            <a:gdLst>
              <a:gd name="connsiteX0" fmla="*/ 0 w 7315200"/>
              <a:gd name="connsiteY0" fmla="*/ 119030 h 1190296"/>
              <a:gd name="connsiteX1" fmla="*/ 119030 w 7315200"/>
              <a:gd name="connsiteY1" fmla="*/ 0 h 1190296"/>
              <a:gd name="connsiteX2" fmla="*/ 7196170 w 7315200"/>
              <a:gd name="connsiteY2" fmla="*/ 0 h 1190296"/>
              <a:gd name="connsiteX3" fmla="*/ 7315200 w 7315200"/>
              <a:gd name="connsiteY3" fmla="*/ 119030 h 1190296"/>
              <a:gd name="connsiteX4" fmla="*/ 7315200 w 7315200"/>
              <a:gd name="connsiteY4" fmla="*/ 1071266 h 1190296"/>
              <a:gd name="connsiteX5" fmla="*/ 7196170 w 7315200"/>
              <a:gd name="connsiteY5" fmla="*/ 1190296 h 1190296"/>
              <a:gd name="connsiteX6" fmla="*/ 119030 w 7315200"/>
              <a:gd name="connsiteY6" fmla="*/ 1190296 h 1190296"/>
              <a:gd name="connsiteX7" fmla="*/ 0 w 7315200"/>
              <a:gd name="connsiteY7" fmla="*/ 1071266 h 1190296"/>
              <a:gd name="connsiteX8" fmla="*/ 0 w 7315200"/>
              <a:gd name="connsiteY8" fmla="*/ 119030 h 119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5200" h="1190296">
                <a:moveTo>
                  <a:pt x="0" y="119030"/>
                </a:moveTo>
                <a:cubicBezTo>
                  <a:pt x="0" y="53292"/>
                  <a:pt x="53292" y="0"/>
                  <a:pt x="119030" y="0"/>
                </a:cubicBezTo>
                <a:lnTo>
                  <a:pt x="7196170" y="0"/>
                </a:lnTo>
                <a:cubicBezTo>
                  <a:pt x="7261908" y="0"/>
                  <a:pt x="7315200" y="53292"/>
                  <a:pt x="7315200" y="119030"/>
                </a:cubicBezTo>
                <a:lnTo>
                  <a:pt x="7315200" y="1071266"/>
                </a:lnTo>
                <a:cubicBezTo>
                  <a:pt x="7315200" y="1137004"/>
                  <a:pt x="7261908" y="1190296"/>
                  <a:pt x="7196170" y="1190296"/>
                </a:cubicBezTo>
                <a:lnTo>
                  <a:pt x="119030" y="1190296"/>
                </a:lnTo>
                <a:cubicBezTo>
                  <a:pt x="53292" y="1190296"/>
                  <a:pt x="0" y="1137004"/>
                  <a:pt x="0" y="1071266"/>
                </a:cubicBezTo>
                <a:lnTo>
                  <a:pt x="0" y="11903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8701595"/>
              <a:satOff val="-18852"/>
              <a:lumOff val="-8035"/>
              <a:alphaOff val="0"/>
            </a:schemeClr>
          </a:fillRef>
          <a:effectRef idx="2">
            <a:schemeClr val="accent4">
              <a:hueOff val="8701595"/>
              <a:satOff val="-18852"/>
              <a:lumOff val="-8035"/>
              <a:alphaOff val="0"/>
            </a:schemeClr>
          </a:effectRef>
          <a:fontRef idx="minor">
            <a:schemeClr val="lt1"/>
          </a:fontRef>
        </p:style>
        <p:txBody>
          <a:bodyPr lIns="1688749" tIns="106680" rIns="106681" bIns="106680" spcCol="1270" anchor="ctr"/>
          <a:lstStyle>
            <a:lvl1pPr marL="0" lvl="0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lvl="1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914400" lvl="2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371600" lvl="3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828800" lvl="4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5pPr>
          </a:lstStyle>
          <a:p>
            <a:pPr defTabSz="1244600">
              <a:lnSpc>
                <a:spcPct val="150000"/>
              </a:lnSpc>
              <a:spcAft>
                <a:spcPct val="3500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noProof="1">
                <a:solidFill>
                  <a:srgbClr val="FFFFFF"/>
                </a:solidFill>
                <a:sym typeface="+mn-ea"/>
              </a:rPr>
              <a:t>学习平台功能强大，支持多终端学习模式，全新的学习体验</a:t>
            </a:r>
            <a:endParaRPr lang="zh-CN" altLang="en-US" sz="2400" noProof="1">
              <a:solidFill>
                <a:srgbClr val="FFFFFF"/>
              </a:solidFill>
              <a:sym typeface="+mn-ea"/>
            </a:endParaRPr>
          </a:p>
        </p:txBody>
      </p:sp>
      <p:sp>
        <p:nvSpPr>
          <p:cNvPr id="8" name="矩形: 圆角 20"/>
          <p:cNvSpPr/>
          <p:nvPr/>
        </p:nvSpPr>
        <p:spPr>
          <a:xfrm>
            <a:off x="3987767" y="4514366"/>
            <a:ext cx="1463039" cy="1043677"/>
          </a:xfrm>
          <a:prstGeom prst="roundRect">
            <a:avLst>
              <a:gd name="adj" fmla="val 10000"/>
            </a:avLst>
          </a:prstGeom>
          <a:blipFill>
            <a:blip r:embed="rId3"/>
            <a:srcRect/>
            <a:stretch>
              <a:fillRect t="-5000" b="-5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tint val="50000"/>
              <a:hueOff val="9232422"/>
              <a:satOff val="-45183"/>
              <a:lumOff val="-484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ChangeArrowheads="1"/>
          </p:cNvSpPr>
          <p:nvPr/>
        </p:nvSpPr>
        <p:spPr>
          <a:xfrm>
            <a:off x="552216" y="1123950"/>
            <a:ext cx="3390197" cy="46005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起点考研网目前的情况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任意多边形: 形状 4"/>
          <p:cNvSpPr/>
          <p:nvPr/>
        </p:nvSpPr>
        <p:spPr>
          <a:xfrm>
            <a:off x="5450953" y="866519"/>
            <a:ext cx="5244513" cy="1044923"/>
          </a:xfrm>
          <a:custGeom>
            <a:avLst/>
            <a:gdLst>
              <a:gd name="connsiteX0" fmla="*/ 0 w 5244514"/>
              <a:gd name="connsiteY0" fmla="*/ 0 h 1044921"/>
              <a:gd name="connsiteX1" fmla="*/ 4722054 w 5244514"/>
              <a:gd name="connsiteY1" fmla="*/ 0 h 1044921"/>
              <a:gd name="connsiteX2" fmla="*/ 5244514 w 5244514"/>
              <a:gd name="connsiteY2" fmla="*/ 522461 h 1044921"/>
              <a:gd name="connsiteX3" fmla="*/ 4722054 w 5244514"/>
              <a:gd name="connsiteY3" fmla="*/ 1044921 h 1044921"/>
              <a:gd name="connsiteX4" fmla="*/ 0 w 5244514"/>
              <a:gd name="connsiteY4" fmla="*/ 1044921 h 1044921"/>
              <a:gd name="connsiteX5" fmla="*/ 0 w 5244514"/>
              <a:gd name="connsiteY5" fmla="*/ 0 h 104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4514" h="1044921">
                <a:moveTo>
                  <a:pt x="5244514" y="1044920"/>
                </a:moveTo>
                <a:lnTo>
                  <a:pt x="522460" y="1044920"/>
                </a:lnTo>
                <a:lnTo>
                  <a:pt x="0" y="522460"/>
                </a:lnTo>
                <a:lnTo>
                  <a:pt x="522460" y="1"/>
                </a:lnTo>
                <a:lnTo>
                  <a:pt x="5244514" y="1"/>
                </a:lnTo>
                <a:lnTo>
                  <a:pt x="5244514" y="104492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22011" tIns="106681" rIns="199136" bIns="106681" spcCol="1270" anchor="ctr"/>
          <a:lstStyle>
            <a:lvl1pPr marL="0" lvl="0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lvl="1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914400" lvl="2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371600" lvl="3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828800" lvl="4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5pPr>
          </a:lstStyle>
          <a:p>
            <a:pPr algn="ctr" defTabSz="12446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00" noProof="1">
                <a:solidFill>
                  <a:srgbClr val="FFFFFF"/>
                </a:solidFill>
                <a:sym typeface="+mn-ea"/>
              </a:rPr>
              <a:t>起点考研网</a:t>
            </a:r>
            <a:r>
              <a:rPr lang="en-US" altLang="zh-CN" sz="2800" noProof="1">
                <a:solidFill>
                  <a:srgbClr val="FFFFFF"/>
                </a:solidFill>
                <a:sym typeface="+mn-ea"/>
              </a:rPr>
              <a:t>2015</a:t>
            </a:r>
            <a:r>
              <a:rPr lang="zh-CN" altLang="en-US" sz="2800" noProof="1">
                <a:solidFill>
                  <a:srgbClr val="FFFFFF"/>
                </a:solidFill>
                <a:sym typeface="+mn-ea"/>
              </a:rPr>
              <a:t>年正式推出</a:t>
            </a:r>
            <a:endParaRPr lang="zh-CN" altLang="en-US" sz="2800" noProof="1">
              <a:solidFill>
                <a:srgbClr val="FFFFFF"/>
              </a:solidFill>
              <a:sym typeface="+mn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928492" y="866520"/>
            <a:ext cx="1044921" cy="1044921"/>
          </a:xfrm>
          <a:prstGeom prst="ellipse">
            <a:avLst/>
          </a:prstGeom>
          <a:blipFill>
            <a:blip r:embed="rId1"/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任意多边形: 形状 6"/>
          <p:cNvSpPr/>
          <p:nvPr/>
        </p:nvSpPr>
        <p:spPr>
          <a:xfrm>
            <a:off x="5450953" y="2223356"/>
            <a:ext cx="5244513" cy="1044922"/>
          </a:xfrm>
          <a:custGeom>
            <a:avLst/>
            <a:gdLst>
              <a:gd name="connsiteX0" fmla="*/ 0 w 5244514"/>
              <a:gd name="connsiteY0" fmla="*/ 0 h 1044921"/>
              <a:gd name="connsiteX1" fmla="*/ 4722054 w 5244514"/>
              <a:gd name="connsiteY1" fmla="*/ 0 h 1044921"/>
              <a:gd name="connsiteX2" fmla="*/ 5244514 w 5244514"/>
              <a:gd name="connsiteY2" fmla="*/ 522461 h 1044921"/>
              <a:gd name="connsiteX3" fmla="*/ 4722054 w 5244514"/>
              <a:gd name="connsiteY3" fmla="*/ 1044921 h 1044921"/>
              <a:gd name="connsiteX4" fmla="*/ 0 w 5244514"/>
              <a:gd name="connsiteY4" fmla="*/ 1044921 h 1044921"/>
              <a:gd name="connsiteX5" fmla="*/ 0 w 5244514"/>
              <a:gd name="connsiteY5" fmla="*/ 0 h 104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4514" h="1044921">
                <a:moveTo>
                  <a:pt x="5244514" y="1044920"/>
                </a:moveTo>
                <a:lnTo>
                  <a:pt x="522460" y="1044920"/>
                </a:lnTo>
                <a:lnTo>
                  <a:pt x="0" y="522460"/>
                </a:lnTo>
                <a:lnTo>
                  <a:pt x="522460" y="1"/>
                </a:lnTo>
                <a:lnTo>
                  <a:pt x="5244514" y="1"/>
                </a:lnTo>
                <a:lnTo>
                  <a:pt x="5244514" y="104492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996892"/>
              <a:satOff val="8342"/>
              <a:lumOff val="1569"/>
              <a:alphaOff val="0"/>
            </a:schemeClr>
          </a:fillRef>
          <a:effectRef idx="2">
            <a:schemeClr val="accent3">
              <a:hueOff val="-996892"/>
              <a:satOff val="8342"/>
              <a:lumOff val="1569"/>
              <a:alphaOff val="0"/>
            </a:schemeClr>
          </a:effectRef>
          <a:fontRef idx="minor">
            <a:schemeClr val="lt1"/>
          </a:fontRef>
        </p:style>
        <p:txBody>
          <a:bodyPr lIns="722011" tIns="106681" rIns="199136" bIns="106679" spcCol="1270" anchor="ctr"/>
          <a:lstStyle>
            <a:lvl1pPr marL="0" lvl="0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lvl="1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914400" lvl="2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371600" lvl="3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828800" lvl="4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5pPr>
          </a:lstStyle>
          <a:p>
            <a:pPr defTabSz="12446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00" noProof="1">
                <a:solidFill>
                  <a:srgbClr val="FFFFFF"/>
                </a:solidFill>
                <a:sym typeface="+mn-ea"/>
              </a:rPr>
              <a:t>全国有</a:t>
            </a:r>
            <a:r>
              <a:rPr lang="en-US" altLang="zh-CN" sz="2800" noProof="1">
                <a:solidFill>
                  <a:srgbClr val="FFFFFF"/>
                </a:solidFill>
                <a:sym typeface="+mn-ea"/>
              </a:rPr>
              <a:t>300</a:t>
            </a:r>
            <a:r>
              <a:rPr lang="zh-CN" altLang="en-US" sz="2800" noProof="1">
                <a:solidFill>
                  <a:srgbClr val="FFFFFF"/>
                </a:solidFill>
                <a:sym typeface="+mn-ea"/>
              </a:rPr>
              <a:t>多所高校在使用</a:t>
            </a:r>
            <a:endParaRPr lang="zh-CN" altLang="en-US" sz="2800" noProof="1">
              <a:solidFill>
                <a:srgbClr val="FFFFFF"/>
              </a:solidFill>
              <a:sym typeface="+mn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928492" y="2223357"/>
            <a:ext cx="1044921" cy="1044921"/>
          </a:xfrm>
          <a:prstGeom prst="ellipse">
            <a:avLst/>
          </a:prstGeom>
          <a:blipFill>
            <a:blip r:embed="rId2" cstate="print"/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tint val="50000"/>
              <a:hueOff val="-1451232"/>
              <a:satOff val="13772"/>
              <a:lumOff val="137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任意多边形: 形状 8"/>
          <p:cNvSpPr/>
          <p:nvPr/>
        </p:nvSpPr>
        <p:spPr>
          <a:xfrm>
            <a:off x="5450953" y="3580193"/>
            <a:ext cx="5244513" cy="1044922"/>
          </a:xfrm>
          <a:custGeom>
            <a:avLst/>
            <a:gdLst>
              <a:gd name="connsiteX0" fmla="*/ 0 w 5244514"/>
              <a:gd name="connsiteY0" fmla="*/ 0 h 1044921"/>
              <a:gd name="connsiteX1" fmla="*/ 4722054 w 5244514"/>
              <a:gd name="connsiteY1" fmla="*/ 0 h 1044921"/>
              <a:gd name="connsiteX2" fmla="*/ 5244514 w 5244514"/>
              <a:gd name="connsiteY2" fmla="*/ 522461 h 1044921"/>
              <a:gd name="connsiteX3" fmla="*/ 4722054 w 5244514"/>
              <a:gd name="connsiteY3" fmla="*/ 1044921 h 1044921"/>
              <a:gd name="connsiteX4" fmla="*/ 0 w 5244514"/>
              <a:gd name="connsiteY4" fmla="*/ 1044921 h 1044921"/>
              <a:gd name="connsiteX5" fmla="*/ 0 w 5244514"/>
              <a:gd name="connsiteY5" fmla="*/ 0 h 104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4514" h="1044921">
                <a:moveTo>
                  <a:pt x="5244514" y="1044920"/>
                </a:moveTo>
                <a:lnTo>
                  <a:pt x="522460" y="1044920"/>
                </a:lnTo>
                <a:lnTo>
                  <a:pt x="0" y="522460"/>
                </a:lnTo>
                <a:lnTo>
                  <a:pt x="522460" y="1"/>
                </a:lnTo>
                <a:lnTo>
                  <a:pt x="5244514" y="1"/>
                </a:lnTo>
                <a:lnTo>
                  <a:pt x="5244514" y="104492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1993785"/>
              <a:satOff val="16683"/>
              <a:lumOff val="3137"/>
              <a:alphaOff val="0"/>
            </a:schemeClr>
          </a:fillRef>
          <a:effectRef idx="2">
            <a:schemeClr val="accent3">
              <a:hueOff val="-1993785"/>
              <a:satOff val="16683"/>
              <a:lumOff val="3137"/>
              <a:alphaOff val="0"/>
            </a:schemeClr>
          </a:effectRef>
          <a:fontRef idx="minor">
            <a:schemeClr val="lt1"/>
          </a:fontRef>
        </p:style>
        <p:txBody>
          <a:bodyPr lIns="722011" tIns="106681" rIns="199136" bIns="106680" spcCol="1270" anchor="ctr"/>
          <a:lstStyle>
            <a:lvl1pPr marL="0" lvl="0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lvl="1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914400" lvl="2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371600" lvl="3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828800" lvl="4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5pPr>
          </a:lstStyle>
          <a:p>
            <a:pPr algn="ctr" defTabSz="12446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00" noProof="1">
                <a:solidFill>
                  <a:srgbClr val="FFFFFF"/>
                </a:solidFill>
                <a:sym typeface="+mn-ea"/>
              </a:rPr>
              <a:t>已有近</a:t>
            </a:r>
            <a:r>
              <a:rPr lang="en-US" altLang="zh-CN" sz="2800" noProof="1">
                <a:solidFill>
                  <a:srgbClr val="FFFFFF"/>
                </a:solidFill>
                <a:sym typeface="+mn-ea"/>
              </a:rPr>
              <a:t>20</a:t>
            </a:r>
            <a:r>
              <a:rPr lang="zh-CN" altLang="en-US" sz="2800" noProof="1">
                <a:solidFill>
                  <a:srgbClr val="FFFFFF"/>
                </a:solidFill>
                <a:sym typeface="+mn-ea"/>
              </a:rPr>
              <a:t>万人次使用</a:t>
            </a:r>
            <a:endParaRPr lang="zh-CN" altLang="en-US" sz="2800" noProof="1">
              <a:solidFill>
                <a:srgbClr val="FFFFFF"/>
              </a:solidFill>
              <a:sym typeface="+mn-ea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928492" y="3580194"/>
            <a:ext cx="1044921" cy="1044921"/>
          </a:xfrm>
          <a:prstGeom prst="ellipse">
            <a:avLst/>
          </a:prstGeom>
          <a:blipFill>
            <a:blip r:embed="rId3"/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tint val="50000"/>
              <a:hueOff val="-2902465"/>
              <a:satOff val="27543"/>
              <a:lumOff val="275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任意多边形: 形状 10"/>
          <p:cNvSpPr/>
          <p:nvPr/>
        </p:nvSpPr>
        <p:spPr>
          <a:xfrm>
            <a:off x="5450953" y="4937031"/>
            <a:ext cx="5244514" cy="1044922"/>
          </a:xfrm>
          <a:custGeom>
            <a:avLst/>
            <a:gdLst>
              <a:gd name="connsiteX0" fmla="*/ 0 w 5244514"/>
              <a:gd name="connsiteY0" fmla="*/ 0 h 1044921"/>
              <a:gd name="connsiteX1" fmla="*/ 4722054 w 5244514"/>
              <a:gd name="connsiteY1" fmla="*/ 0 h 1044921"/>
              <a:gd name="connsiteX2" fmla="*/ 5244514 w 5244514"/>
              <a:gd name="connsiteY2" fmla="*/ 522461 h 1044921"/>
              <a:gd name="connsiteX3" fmla="*/ 4722054 w 5244514"/>
              <a:gd name="connsiteY3" fmla="*/ 1044921 h 1044921"/>
              <a:gd name="connsiteX4" fmla="*/ 0 w 5244514"/>
              <a:gd name="connsiteY4" fmla="*/ 1044921 h 1044921"/>
              <a:gd name="connsiteX5" fmla="*/ 0 w 5244514"/>
              <a:gd name="connsiteY5" fmla="*/ 0 h 104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4514" h="1044921">
                <a:moveTo>
                  <a:pt x="5244514" y="1044920"/>
                </a:moveTo>
                <a:lnTo>
                  <a:pt x="522460" y="1044920"/>
                </a:lnTo>
                <a:lnTo>
                  <a:pt x="0" y="522460"/>
                </a:lnTo>
                <a:lnTo>
                  <a:pt x="522460" y="1"/>
                </a:lnTo>
                <a:lnTo>
                  <a:pt x="5244514" y="1"/>
                </a:lnTo>
                <a:lnTo>
                  <a:pt x="5244514" y="104492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2990677"/>
              <a:satOff val="25025"/>
              <a:lumOff val="4706"/>
              <a:alphaOff val="0"/>
            </a:schemeClr>
          </a:fillRef>
          <a:effectRef idx="2">
            <a:schemeClr val="accent3">
              <a:hueOff val="-2990677"/>
              <a:satOff val="25025"/>
              <a:lumOff val="4706"/>
              <a:alphaOff val="0"/>
            </a:schemeClr>
          </a:effectRef>
          <a:fontRef idx="minor">
            <a:schemeClr val="lt1"/>
          </a:fontRef>
        </p:style>
        <p:txBody>
          <a:bodyPr lIns="722011" tIns="106681" rIns="199137" bIns="106680" spcCol="1270" anchor="ctr"/>
          <a:lstStyle>
            <a:lvl1pPr marL="0" lvl="0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lvl="1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914400" lvl="2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371600" lvl="3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828800" lvl="4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5pPr>
          </a:lstStyle>
          <a:p>
            <a:pPr algn="ctr" defTabSz="12446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00" noProof="1">
                <a:solidFill>
                  <a:srgbClr val="FFFFFF"/>
                </a:solidFill>
                <a:sym typeface="+mn-ea"/>
              </a:rPr>
              <a:t>受到广大学生的热烈欢迎</a:t>
            </a:r>
            <a:endParaRPr lang="zh-CN" altLang="en-US" sz="2800" noProof="1">
              <a:solidFill>
                <a:srgbClr val="FFFFFF"/>
              </a:solidFill>
              <a:sym typeface="+mn-ea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928492" y="4937032"/>
            <a:ext cx="1044921" cy="1044921"/>
          </a:xfrm>
          <a:prstGeom prst="ellipse">
            <a:avLst/>
          </a:prstGeom>
          <a:blipFill>
            <a:blip r:embed="rId4" cstate="print"/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tint val="50000"/>
              <a:hueOff val="-4353697"/>
              <a:satOff val="41315"/>
              <a:lumOff val="413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ChangeArrowheads="1"/>
          </p:cNvSpPr>
          <p:nvPr/>
        </p:nvSpPr>
        <p:spPr>
          <a:xfrm>
            <a:off x="297384" y="914400"/>
            <a:ext cx="3165344" cy="371584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起点考研网包括了哪些课程？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任意多边形: 形状 4"/>
          <p:cNvSpPr/>
          <p:nvPr/>
        </p:nvSpPr>
        <p:spPr>
          <a:xfrm>
            <a:off x="3871022" y="868306"/>
            <a:ext cx="2228849" cy="604800"/>
          </a:xfrm>
          <a:custGeom>
            <a:avLst/>
            <a:gdLst>
              <a:gd name="connsiteX0" fmla="*/ 0 w 2228849"/>
              <a:gd name="connsiteY0" fmla="*/ 0 h 604800"/>
              <a:gd name="connsiteX1" fmla="*/ 2228849 w 2228849"/>
              <a:gd name="connsiteY1" fmla="*/ 0 h 604800"/>
              <a:gd name="connsiteX2" fmla="*/ 2228849 w 2228849"/>
              <a:gd name="connsiteY2" fmla="*/ 604800 h 604800"/>
              <a:gd name="connsiteX3" fmla="*/ 0 w 2228849"/>
              <a:gd name="connsiteY3" fmla="*/ 604800 h 604800"/>
              <a:gd name="connsiteX4" fmla="*/ 0 w 2228849"/>
              <a:gd name="connsiteY4" fmla="*/ 0 h 6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849" h="604800">
                <a:moveTo>
                  <a:pt x="0" y="0"/>
                </a:moveTo>
                <a:lnTo>
                  <a:pt x="2228849" y="0"/>
                </a:lnTo>
                <a:lnTo>
                  <a:pt x="2228849" y="604800"/>
                </a:lnTo>
                <a:lnTo>
                  <a:pt x="0" y="60480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9352" tIns="85344" rIns="149352" bIns="85344" spcCol="1270" anchor="ctr"/>
          <a:lstStyle>
            <a:lvl1pPr marL="0" lvl="0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lvl="1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914400" lvl="2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371600" lvl="3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828800" lvl="4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5pPr>
          </a:lstStyle>
          <a:p>
            <a:pPr algn="ctr" defTabSz="93345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None/>
              <a:defRPr/>
            </a:pPr>
            <a:r>
              <a:rPr lang="zh-CN" altLang="en-US" sz="2100" noProof="1">
                <a:solidFill>
                  <a:srgbClr val="FFFFFF"/>
                </a:solidFill>
                <a:sym typeface="+mn-ea"/>
              </a:rPr>
              <a:t>公共课</a:t>
            </a:r>
            <a:endParaRPr lang="zh-CN" altLang="en-US" sz="2100" noProof="1">
              <a:solidFill>
                <a:srgbClr val="FFFFFF"/>
              </a:solidFill>
              <a:sym typeface="+mn-ea"/>
            </a:endParaRPr>
          </a:p>
        </p:txBody>
      </p:sp>
      <p:sp>
        <p:nvSpPr>
          <p:cNvPr id="4" name="任意多边形: 形状 5"/>
          <p:cNvSpPr/>
          <p:nvPr/>
        </p:nvSpPr>
        <p:spPr>
          <a:xfrm>
            <a:off x="3871022" y="1473106"/>
            <a:ext cx="2228849" cy="4507062"/>
          </a:xfrm>
          <a:custGeom>
            <a:avLst/>
            <a:gdLst>
              <a:gd name="connsiteX0" fmla="*/ 0 w 2228849"/>
              <a:gd name="connsiteY0" fmla="*/ 0 h 4507062"/>
              <a:gd name="connsiteX1" fmla="*/ 2228849 w 2228849"/>
              <a:gd name="connsiteY1" fmla="*/ 0 h 4507062"/>
              <a:gd name="connsiteX2" fmla="*/ 2228849 w 2228849"/>
              <a:gd name="connsiteY2" fmla="*/ 4507062 h 4507062"/>
              <a:gd name="connsiteX3" fmla="*/ 0 w 2228849"/>
              <a:gd name="connsiteY3" fmla="*/ 4507062 h 4507062"/>
              <a:gd name="connsiteX4" fmla="*/ 0 w 2228849"/>
              <a:gd name="connsiteY4" fmla="*/ 0 h 450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849" h="4507062">
                <a:moveTo>
                  <a:pt x="0" y="0"/>
                </a:moveTo>
                <a:lnTo>
                  <a:pt x="2228849" y="0"/>
                </a:lnTo>
                <a:lnTo>
                  <a:pt x="2228849" y="4507062"/>
                </a:lnTo>
                <a:lnTo>
                  <a:pt x="0" y="4507062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12014" tIns="112014" rIns="149352" bIns="168021" spcCol="1270"/>
          <a:lstStyle>
            <a:lvl1pPr marL="0" lvl="0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lvl="1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914400" lvl="2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371600" lvl="3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828800" lvl="4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5pPr>
          </a:lstStyle>
          <a:p>
            <a:pPr marL="228600" lvl="1" indent="-228600" defTabSz="9334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100" noProof="1">
                <a:solidFill>
                  <a:srgbClr val="000000"/>
                </a:solidFill>
                <a:sym typeface="+mn-ea"/>
              </a:rPr>
              <a:t>英语一</a:t>
            </a:r>
            <a:endParaRPr lang="en-US" altLang="zh-CN" sz="2100" noProof="1">
              <a:solidFill>
                <a:srgbClr val="000000"/>
              </a:solidFill>
              <a:sym typeface="+mn-ea"/>
            </a:endParaRPr>
          </a:p>
          <a:p>
            <a:pPr marL="228600" lvl="1" indent="-228600" defTabSz="9334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100" noProof="1">
                <a:solidFill>
                  <a:srgbClr val="000000"/>
                </a:solidFill>
                <a:sym typeface="+mn-ea"/>
              </a:rPr>
              <a:t>英语二</a:t>
            </a:r>
            <a:endParaRPr lang="zh-CN" altLang="en-US" sz="2100" noProof="1">
              <a:solidFill>
                <a:srgbClr val="000000"/>
              </a:solidFill>
              <a:sym typeface="+mn-ea"/>
            </a:endParaRPr>
          </a:p>
          <a:p>
            <a:pPr marL="228600" lvl="1" indent="-228600" defTabSz="9334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100" noProof="1">
                <a:solidFill>
                  <a:srgbClr val="000000"/>
                </a:solidFill>
                <a:sym typeface="+mn-ea"/>
              </a:rPr>
              <a:t>政治</a:t>
            </a:r>
            <a:endParaRPr lang="zh-CN" altLang="en-US" sz="2100" noProof="1">
              <a:solidFill>
                <a:srgbClr val="000000"/>
              </a:solidFill>
              <a:sym typeface="+mn-ea"/>
            </a:endParaRPr>
          </a:p>
          <a:p>
            <a:pPr marL="228600" lvl="1" indent="-228600" defTabSz="9334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100" noProof="1">
                <a:solidFill>
                  <a:srgbClr val="000000"/>
                </a:solidFill>
                <a:sym typeface="+mn-ea"/>
              </a:rPr>
              <a:t>数学</a:t>
            </a:r>
            <a:endParaRPr lang="en-US" altLang="zh-CN" sz="2100" noProof="1">
              <a:solidFill>
                <a:srgbClr val="000000"/>
              </a:solidFill>
              <a:sym typeface="+mn-ea"/>
            </a:endParaRPr>
          </a:p>
          <a:p>
            <a:pPr marL="228600" lvl="1" indent="-228600" defTabSz="9334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100" noProof="1">
                <a:solidFill>
                  <a:srgbClr val="000000"/>
                </a:solidFill>
                <a:sym typeface="+mn-ea"/>
              </a:rPr>
              <a:t>管理类综合</a:t>
            </a:r>
            <a:endParaRPr lang="en-US" altLang="zh-CN" sz="2100" noProof="1">
              <a:solidFill>
                <a:srgbClr val="000000"/>
              </a:solidFill>
              <a:sym typeface="+mn-ea"/>
            </a:endParaRPr>
          </a:p>
          <a:p>
            <a:pPr marL="228600" lvl="1" indent="-228600" defTabSz="9334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100" noProof="1">
                <a:solidFill>
                  <a:srgbClr val="000000"/>
                </a:solidFill>
                <a:sym typeface="+mn-ea"/>
              </a:rPr>
              <a:t>经济类综合</a:t>
            </a:r>
            <a:endParaRPr lang="zh-CN" altLang="en-US" sz="2100" noProof="1">
              <a:solidFill>
                <a:srgbClr val="000000"/>
              </a:solidFill>
              <a:sym typeface="+mn-ea"/>
            </a:endParaRPr>
          </a:p>
        </p:txBody>
      </p:sp>
      <p:sp>
        <p:nvSpPr>
          <p:cNvPr id="5" name="任意多边形: 形状 6"/>
          <p:cNvSpPr/>
          <p:nvPr/>
        </p:nvSpPr>
        <p:spPr>
          <a:xfrm>
            <a:off x="6411913" y="868306"/>
            <a:ext cx="2228849" cy="604800"/>
          </a:xfrm>
          <a:custGeom>
            <a:avLst/>
            <a:gdLst>
              <a:gd name="connsiteX0" fmla="*/ 0 w 2228849"/>
              <a:gd name="connsiteY0" fmla="*/ 0 h 604800"/>
              <a:gd name="connsiteX1" fmla="*/ 2228849 w 2228849"/>
              <a:gd name="connsiteY1" fmla="*/ 0 h 604800"/>
              <a:gd name="connsiteX2" fmla="*/ 2228849 w 2228849"/>
              <a:gd name="connsiteY2" fmla="*/ 604800 h 604800"/>
              <a:gd name="connsiteX3" fmla="*/ 0 w 2228849"/>
              <a:gd name="connsiteY3" fmla="*/ 604800 h 604800"/>
              <a:gd name="connsiteX4" fmla="*/ 0 w 2228849"/>
              <a:gd name="connsiteY4" fmla="*/ 0 h 6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849" h="604800">
                <a:moveTo>
                  <a:pt x="0" y="0"/>
                </a:moveTo>
                <a:lnTo>
                  <a:pt x="2228849" y="0"/>
                </a:lnTo>
                <a:lnTo>
                  <a:pt x="2228849" y="604800"/>
                </a:lnTo>
                <a:lnTo>
                  <a:pt x="0" y="60480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3">
              <a:hueOff val="-1495338"/>
              <a:satOff val="12512"/>
              <a:lumOff val="2353"/>
              <a:alphaOff val="0"/>
            </a:schemeClr>
          </a:lnRef>
          <a:fillRef idx="3">
            <a:schemeClr val="accent3">
              <a:hueOff val="-1495338"/>
              <a:satOff val="12512"/>
              <a:lumOff val="2353"/>
              <a:alphaOff val="0"/>
            </a:schemeClr>
          </a:fillRef>
          <a:effectRef idx="2">
            <a:schemeClr val="accent3">
              <a:hueOff val="-1495338"/>
              <a:satOff val="12512"/>
              <a:lumOff val="2353"/>
              <a:alphaOff val="0"/>
            </a:schemeClr>
          </a:effectRef>
          <a:fontRef idx="minor">
            <a:schemeClr val="lt1"/>
          </a:fontRef>
        </p:style>
        <p:txBody>
          <a:bodyPr lIns="149352" tIns="85344" rIns="149352" bIns="85344" spcCol="1270" anchor="ctr"/>
          <a:lstStyle>
            <a:lvl1pPr marL="0" lvl="0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lvl="1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914400" lvl="2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371600" lvl="3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828800" lvl="4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5pPr>
          </a:lstStyle>
          <a:p>
            <a:pPr algn="ctr" defTabSz="93345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None/>
              <a:defRPr/>
            </a:pPr>
            <a:r>
              <a:rPr lang="zh-CN" altLang="en-US" sz="2100" noProof="1">
                <a:solidFill>
                  <a:srgbClr val="FFFFFF"/>
                </a:solidFill>
                <a:sym typeface="+mn-ea"/>
              </a:rPr>
              <a:t>统考课</a:t>
            </a:r>
            <a:endParaRPr lang="zh-CN" altLang="en-US" sz="2100" noProof="1">
              <a:solidFill>
                <a:srgbClr val="FFFFFF"/>
              </a:solidFill>
              <a:sym typeface="+mn-ea"/>
            </a:endParaRPr>
          </a:p>
        </p:txBody>
      </p:sp>
      <p:sp>
        <p:nvSpPr>
          <p:cNvPr id="6" name="任意多边形: 形状 7"/>
          <p:cNvSpPr/>
          <p:nvPr/>
        </p:nvSpPr>
        <p:spPr>
          <a:xfrm>
            <a:off x="6411913" y="1473106"/>
            <a:ext cx="2228849" cy="4507062"/>
          </a:xfrm>
          <a:custGeom>
            <a:avLst/>
            <a:gdLst>
              <a:gd name="connsiteX0" fmla="*/ 0 w 2228849"/>
              <a:gd name="connsiteY0" fmla="*/ 0 h 4507062"/>
              <a:gd name="connsiteX1" fmla="*/ 2228849 w 2228849"/>
              <a:gd name="connsiteY1" fmla="*/ 0 h 4507062"/>
              <a:gd name="connsiteX2" fmla="*/ 2228849 w 2228849"/>
              <a:gd name="connsiteY2" fmla="*/ 4507062 h 4507062"/>
              <a:gd name="connsiteX3" fmla="*/ 0 w 2228849"/>
              <a:gd name="connsiteY3" fmla="*/ 4507062 h 4507062"/>
              <a:gd name="connsiteX4" fmla="*/ 0 w 2228849"/>
              <a:gd name="connsiteY4" fmla="*/ 0 h 450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849" h="4507062">
                <a:moveTo>
                  <a:pt x="0" y="0"/>
                </a:moveTo>
                <a:lnTo>
                  <a:pt x="2228849" y="0"/>
                </a:lnTo>
                <a:lnTo>
                  <a:pt x="2228849" y="4507062"/>
                </a:lnTo>
                <a:lnTo>
                  <a:pt x="0" y="4507062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3">
              <a:tint val="40000"/>
              <a:alpha val="90000"/>
              <a:hueOff val="-2206450"/>
              <a:satOff val="20829"/>
              <a:lumOff val="1624"/>
              <a:alphaOff val="0"/>
            </a:schemeClr>
          </a:lnRef>
          <a:fillRef idx="1">
            <a:schemeClr val="accent3">
              <a:tint val="40000"/>
              <a:alpha val="90000"/>
              <a:hueOff val="-2206450"/>
              <a:satOff val="20829"/>
              <a:lumOff val="1624"/>
              <a:alphaOff val="0"/>
            </a:schemeClr>
          </a:fillRef>
          <a:effectRef idx="2">
            <a:schemeClr val="accent3">
              <a:tint val="40000"/>
              <a:alpha val="90000"/>
              <a:hueOff val="-2206450"/>
              <a:satOff val="20829"/>
              <a:lumOff val="162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12014" tIns="112014" rIns="149352" bIns="168021" spcCol="1270"/>
          <a:lstStyle>
            <a:lvl1pPr marL="0" lvl="0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lvl="1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914400" lvl="2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371600" lvl="3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828800" lvl="4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5pPr>
          </a:lstStyle>
          <a:p>
            <a:pPr marL="228600" lvl="1" indent="-228600" defTabSz="9334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100" noProof="1">
                <a:solidFill>
                  <a:srgbClr val="000000"/>
                </a:solidFill>
                <a:sym typeface="+mn-ea"/>
              </a:rPr>
              <a:t>心理</a:t>
            </a:r>
            <a:endParaRPr lang="zh-CN" altLang="en-US" sz="2100" noProof="1">
              <a:solidFill>
                <a:srgbClr val="000000"/>
              </a:solidFill>
              <a:sym typeface="+mn-ea"/>
            </a:endParaRPr>
          </a:p>
          <a:p>
            <a:pPr marL="228600" lvl="1" indent="-228600" defTabSz="9334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100" noProof="1">
                <a:solidFill>
                  <a:srgbClr val="000000"/>
                </a:solidFill>
                <a:sym typeface="+mn-ea"/>
              </a:rPr>
              <a:t>计算机</a:t>
            </a:r>
            <a:endParaRPr lang="zh-CN" altLang="en-US" sz="2100" noProof="1">
              <a:solidFill>
                <a:srgbClr val="000000"/>
              </a:solidFill>
              <a:sym typeface="+mn-ea"/>
            </a:endParaRPr>
          </a:p>
          <a:p>
            <a:pPr marL="228600" lvl="1" indent="-228600" defTabSz="9334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100" noProof="1">
                <a:solidFill>
                  <a:srgbClr val="000000"/>
                </a:solidFill>
                <a:sym typeface="+mn-ea"/>
              </a:rPr>
              <a:t>法硕</a:t>
            </a:r>
            <a:endParaRPr lang="zh-CN" altLang="en-US" sz="2100" noProof="1">
              <a:solidFill>
                <a:srgbClr val="000000"/>
              </a:solidFill>
              <a:sym typeface="+mn-ea"/>
            </a:endParaRPr>
          </a:p>
          <a:p>
            <a:pPr marL="228600" lvl="1" indent="-228600" defTabSz="9334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100" noProof="1">
                <a:solidFill>
                  <a:srgbClr val="000000"/>
                </a:solidFill>
                <a:sym typeface="+mn-ea"/>
              </a:rPr>
              <a:t>西医综合</a:t>
            </a:r>
            <a:endParaRPr lang="zh-CN" altLang="en-US" sz="2100" noProof="1">
              <a:solidFill>
                <a:srgbClr val="000000"/>
              </a:solidFill>
              <a:sym typeface="+mn-ea"/>
            </a:endParaRPr>
          </a:p>
          <a:p>
            <a:pPr marL="228600" lvl="1" indent="-228600" defTabSz="9334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100" noProof="1">
                <a:solidFill>
                  <a:srgbClr val="000000"/>
                </a:solidFill>
                <a:sym typeface="+mn-ea"/>
              </a:rPr>
              <a:t>历史</a:t>
            </a:r>
            <a:endParaRPr lang="en-US" altLang="zh-CN" sz="2100" noProof="1">
              <a:solidFill>
                <a:srgbClr val="000000"/>
              </a:solidFill>
              <a:sym typeface="+mn-ea"/>
            </a:endParaRPr>
          </a:p>
          <a:p>
            <a:pPr marL="228600" lvl="1" indent="-228600" defTabSz="9334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100" noProof="1">
                <a:solidFill>
                  <a:srgbClr val="000000"/>
                </a:solidFill>
                <a:sym typeface="+mn-ea"/>
              </a:rPr>
              <a:t>教育学</a:t>
            </a:r>
            <a:endParaRPr lang="zh-CN" altLang="en-US" sz="2100" noProof="1">
              <a:solidFill>
                <a:srgbClr val="000000"/>
              </a:solidFill>
              <a:sym typeface="+mn-ea"/>
            </a:endParaRPr>
          </a:p>
          <a:p>
            <a:pPr marL="228600" lvl="1" indent="-228600" defTabSz="933450">
              <a:lnSpc>
                <a:spcPct val="90000"/>
              </a:lnSpc>
              <a:spcAft>
                <a:spcPct val="15000"/>
              </a:spcAft>
              <a:defRPr/>
            </a:pPr>
            <a:endParaRPr lang="zh-CN" altLang="en-US" sz="2100" noProof="1">
              <a:solidFill>
                <a:srgbClr val="000000"/>
              </a:solidFill>
              <a:sym typeface="+mn-ea"/>
            </a:endParaRPr>
          </a:p>
        </p:txBody>
      </p:sp>
      <p:sp>
        <p:nvSpPr>
          <p:cNvPr id="7" name="任意多边形: 形状 8"/>
          <p:cNvSpPr/>
          <p:nvPr/>
        </p:nvSpPr>
        <p:spPr>
          <a:xfrm>
            <a:off x="8952801" y="868306"/>
            <a:ext cx="2228849" cy="604800"/>
          </a:xfrm>
          <a:custGeom>
            <a:avLst/>
            <a:gdLst>
              <a:gd name="connsiteX0" fmla="*/ 0 w 2228849"/>
              <a:gd name="connsiteY0" fmla="*/ 0 h 604800"/>
              <a:gd name="connsiteX1" fmla="*/ 2228849 w 2228849"/>
              <a:gd name="connsiteY1" fmla="*/ 0 h 604800"/>
              <a:gd name="connsiteX2" fmla="*/ 2228849 w 2228849"/>
              <a:gd name="connsiteY2" fmla="*/ 604800 h 604800"/>
              <a:gd name="connsiteX3" fmla="*/ 0 w 2228849"/>
              <a:gd name="connsiteY3" fmla="*/ 604800 h 604800"/>
              <a:gd name="connsiteX4" fmla="*/ 0 w 2228849"/>
              <a:gd name="connsiteY4" fmla="*/ 0 h 6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849" h="604800">
                <a:moveTo>
                  <a:pt x="0" y="0"/>
                </a:moveTo>
                <a:lnTo>
                  <a:pt x="2228849" y="0"/>
                </a:lnTo>
                <a:lnTo>
                  <a:pt x="2228849" y="604800"/>
                </a:lnTo>
                <a:lnTo>
                  <a:pt x="0" y="60480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3">
              <a:hueOff val="-2990677"/>
              <a:satOff val="25025"/>
              <a:lumOff val="4706"/>
              <a:alphaOff val="0"/>
            </a:schemeClr>
          </a:lnRef>
          <a:fillRef idx="3">
            <a:schemeClr val="accent3">
              <a:hueOff val="-2990677"/>
              <a:satOff val="25025"/>
              <a:lumOff val="4706"/>
              <a:alphaOff val="0"/>
            </a:schemeClr>
          </a:fillRef>
          <a:effectRef idx="2">
            <a:schemeClr val="accent3">
              <a:hueOff val="-2990677"/>
              <a:satOff val="25025"/>
              <a:lumOff val="4706"/>
              <a:alphaOff val="0"/>
            </a:schemeClr>
          </a:effectRef>
          <a:fontRef idx="minor">
            <a:schemeClr val="lt1"/>
          </a:fontRef>
        </p:style>
        <p:txBody>
          <a:bodyPr lIns="149352" tIns="85344" rIns="149352" bIns="85344" spcCol="1270" anchor="ctr"/>
          <a:lstStyle>
            <a:lvl1pPr marL="0" lvl="0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lvl="1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914400" lvl="2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371600" lvl="3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828800" lvl="4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5pPr>
          </a:lstStyle>
          <a:p>
            <a:pPr algn="ctr" defTabSz="93345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None/>
              <a:defRPr/>
            </a:pPr>
            <a:r>
              <a:rPr lang="zh-CN" altLang="en-US" sz="2100" noProof="1">
                <a:solidFill>
                  <a:srgbClr val="FFFFFF"/>
                </a:solidFill>
                <a:sym typeface="+mn-ea"/>
              </a:rPr>
              <a:t>非统考课</a:t>
            </a:r>
            <a:endParaRPr lang="zh-CN" altLang="en-US" sz="2100" noProof="1">
              <a:solidFill>
                <a:srgbClr val="FFFFFF"/>
              </a:solidFill>
              <a:sym typeface="+mn-ea"/>
            </a:endParaRPr>
          </a:p>
        </p:txBody>
      </p:sp>
      <p:sp>
        <p:nvSpPr>
          <p:cNvPr id="8" name="任意多边形: 形状 9"/>
          <p:cNvSpPr/>
          <p:nvPr/>
        </p:nvSpPr>
        <p:spPr>
          <a:xfrm>
            <a:off x="8933945" y="1477812"/>
            <a:ext cx="2228849" cy="4507062"/>
          </a:xfrm>
          <a:custGeom>
            <a:avLst/>
            <a:gdLst>
              <a:gd name="connsiteX0" fmla="*/ 0 w 2228849"/>
              <a:gd name="connsiteY0" fmla="*/ 0 h 4507062"/>
              <a:gd name="connsiteX1" fmla="*/ 2228849 w 2228849"/>
              <a:gd name="connsiteY1" fmla="*/ 0 h 4507062"/>
              <a:gd name="connsiteX2" fmla="*/ 2228849 w 2228849"/>
              <a:gd name="connsiteY2" fmla="*/ 4507062 h 4507062"/>
              <a:gd name="connsiteX3" fmla="*/ 0 w 2228849"/>
              <a:gd name="connsiteY3" fmla="*/ 4507062 h 4507062"/>
              <a:gd name="connsiteX4" fmla="*/ 0 w 2228849"/>
              <a:gd name="connsiteY4" fmla="*/ 0 h 450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849" h="4507062">
                <a:moveTo>
                  <a:pt x="0" y="0"/>
                </a:moveTo>
                <a:lnTo>
                  <a:pt x="2228849" y="0"/>
                </a:lnTo>
                <a:lnTo>
                  <a:pt x="2228849" y="4507062"/>
                </a:lnTo>
                <a:lnTo>
                  <a:pt x="0" y="4507062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3">
              <a:tint val="40000"/>
              <a:alpha val="90000"/>
              <a:hueOff val="-4412899"/>
              <a:satOff val="41658"/>
              <a:lumOff val="3248"/>
              <a:alphaOff val="0"/>
            </a:schemeClr>
          </a:lnRef>
          <a:fillRef idx="1">
            <a:schemeClr val="accent3">
              <a:tint val="40000"/>
              <a:alpha val="90000"/>
              <a:hueOff val="-4412899"/>
              <a:satOff val="41658"/>
              <a:lumOff val="3248"/>
              <a:alphaOff val="0"/>
            </a:schemeClr>
          </a:fillRef>
          <a:effectRef idx="2">
            <a:schemeClr val="accent3">
              <a:tint val="40000"/>
              <a:alpha val="90000"/>
              <a:hueOff val="-4412899"/>
              <a:satOff val="41658"/>
              <a:lumOff val="3248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12014" tIns="112014" rIns="149352" bIns="168021" spcCol="1270"/>
          <a:lstStyle>
            <a:lvl1pPr marL="0" lvl="0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lvl="1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914400" lvl="2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371600" lvl="3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828800" lvl="4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5pPr>
          </a:lstStyle>
          <a:p>
            <a:pPr marL="228600" lvl="1" indent="-228600" defTabSz="9334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100" noProof="1">
                <a:solidFill>
                  <a:srgbClr val="000000"/>
                </a:solidFill>
                <a:sym typeface="+mn-ea"/>
              </a:rPr>
              <a:t>金融</a:t>
            </a:r>
            <a:endParaRPr lang="zh-CN" altLang="en-US" sz="2100" noProof="1">
              <a:solidFill>
                <a:srgbClr val="000000"/>
              </a:solidFill>
              <a:sym typeface="+mn-ea"/>
            </a:endParaRPr>
          </a:p>
          <a:p>
            <a:pPr marL="228600" lvl="1" indent="-228600" defTabSz="9334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100" noProof="1">
                <a:solidFill>
                  <a:srgbClr val="000000"/>
                </a:solidFill>
                <a:sym typeface="+mn-ea"/>
              </a:rPr>
              <a:t>管理</a:t>
            </a:r>
            <a:endParaRPr lang="zh-CN" altLang="en-US" sz="2100" noProof="1">
              <a:solidFill>
                <a:srgbClr val="000000"/>
              </a:solidFill>
              <a:sym typeface="+mn-ea"/>
            </a:endParaRPr>
          </a:p>
          <a:p>
            <a:pPr marL="228600" lvl="1" indent="-228600" defTabSz="9334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100" noProof="1">
                <a:solidFill>
                  <a:srgbClr val="000000"/>
                </a:solidFill>
                <a:sym typeface="+mn-ea"/>
              </a:rPr>
              <a:t>经济</a:t>
            </a:r>
            <a:endParaRPr lang="zh-CN" altLang="en-US" sz="2100" noProof="1">
              <a:solidFill>
                <a:srgbClr val="000000"/>
              </a:solidFill>
              <a:sym typeface="+mn-ea"/>
            </a:endParaRPr>
          </a:p>
          <a:p>
            <a:pPr marL="228600" lvl="1" indent="-228600" defTabSz="9334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100" noProof="1">
                <a:solidFill>
                  <a:srgbClr val="000000"/>
                </a:solidFill>
                <a:sym typeface="+mn-ea"/>
              </a:rPr>
              <a:t>新闻</a:t>
            </a:r>
            <a:endParaRPr lang="zh-CN" altLang="en-US" sz="2100" noProof="1">
              <a:solidFill>
                <a:srgbClr val="000000"/>
              </a:solidFill>
              <a:sym typeface="+mn-ea"/>
            </a:endParaRPr>
          </a:p>
          <a:p>
            <a:pPr marL="228600" lvl="1" indent="-228600" defTabSz="9334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100" noProof="1">
                <a:solidFill>
                  <a:srgbClr val="000000"/>
                </a:solidFill>
                <a:sym typeface="+mn-ea"/>
              </a:rPr>
              <a:t>翻译</a:t>
            </a:r>
            <a:endParaRPr lang="zh-CN" altLang="en-US" sz="2100" noProof="1">
              <a:solidFill>
                <a:srgbClr val="000000"/>
              </a:solidFill>
              <a:sym typeface="+mn-ea"/>
            </a:endParaRPr>
          </a:p>
          <a:p>
            <a:pPr marL="228600" lvl="1" indent="-228600" defTabSz="933450">
              <a:lnSpc>
                <a:spcPct val="90000"/>
              </a:lnSpc>
              <a:spcAft>
                <a:spcPct val="15000"/>
              </a:spcAft>
              <a:defRPr/>
            </a:pPr>
            <a:endParaRPr lang="zh-CN" altLang="en-US" sz="2100" noProof="1">
              <a:solidFill>
                <a:srgbClr val="000000"/>
              </a:solidFill>
              <a:sym typeface="+mn-ea"/>
            </a:endParaRPr>
          </a:p>
          <a:p>
            <a:pPr marL="228600" lvl="1" indent="-228600" defTabSz="9334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endParaRPr lang="zh-CN" altLang="en-US" sz="2100" noProof="1">
              <a:solidFill>
                <a:srgbClr val="000000"/>
              </a:solidFill>
              <a:sym typeface="+mn-ea"/>
            </a:endParaRPr>
          </a:p>
          <a:p>
            <a:pPr marL="228600" lvl="1" indent="-228600" defTabSz="9334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endParaRPr lang="zh-CN" altLang="en-US" sz="2100" noProof="1">
              <a:solidFill>
                <a:srgbClr val="000000"/>
              </a:solidFill>
              <a:sym typeface="+mn-ea"/>
            </a:endParaRPr>
          </a:p>
          <a:p>
            <a:pPr marL="228600" lvl="1" indent="-228600" defTabSz="9334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endParaRPr lang="zh-CN" altLang="en-US" sz="2100" noProof="1">
              <a:solidFill>
                <a:srgbClr val="000000"/>
              </a:solidFill>
              <a:sym typeface="+mn-ea"/>
            </a:endParaRPr>
          </a:p>
          <a:p>
            <a:pPr marL="228600" lvl="1" indent="-228600" defTabSz="9334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endParaRPr lang="zh-CN" altLang="en-US" sz="2100" noProof="1">
              <a:solidFill>
                <a:srgbClr val="000000"/>
              </a:solidFill>
              <a:sym typeface="+mn-ea"/>
            </a:endParaRPr>
          </a:p>
          <a:p>
            <a:pPr marL="228600" lvl="1" indent="-228600" defTabSz="9334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endParaRPr lang="zh-CN" altLang="en-US" sz="2100" noProof="1">
              <a:solidFill>
                <a:srgbClr val="000000"/>
              </a:solidFill>
              <a:sym typeface="+mn-ea"/>
            </a:endParaRPr>
          </a:p>
          <a:p>
            <a:pPr marL="228600" lvl="1" indent="-228600" defTabSz="9334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endParaRPr lang="zh-CN" altLang="en-US" sz="2100" noProof="1">
              <a:solidFill>
                <a:srgbClr val="00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252413" y="1123950"/>
            <a:ext cx="3240295" cy="46005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44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起点考研网      主页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567659" y="614597"/>
            <a:ext cx="7779895" cy="545600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图片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4138" y="1541463"/>
            <a:ext cx="7424737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4138" y="1541463"/>
            <a:ext cx="7424737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4138" y="1549400"/>
            <a:ext cx="7450137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b="1">
                <a:solidFill>
                  <a:srgbClr val="FF0000"/>
                </a:solidFill>
              </a:rPr>
              <a:t>手机怎么用，扫一下即可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 noChangeArrowheads="1"/>
          </p:cNvSpPr>
          <p:nvPr>
            <p:ph sz="half" idx="1"/>
          </p:nvPr>
        </p:nvSpPr>
        <p:spPr>
          <a:xfrm>
            <a:off x="1198900" y="2608289"/>
            <a:ext cx="1319447" cy="480024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endParaRPr lang="en-US" altLang="zh-CN" dirty="0" smtClean="0">
              <a:ea typeface="宋体" panose="02010600030101010101" pitchFamily="2" charset="-122"/>
            </a:endParaRPr>
          </a:p>
          <a:p>
            <a:pPr eaLnBrk="1" hangingPunct="1"/>
            <a:endParaRPr lang="en-US" altLang="zh-CN" dirty="0" smtClean="0">
              <a:ea typeface="宋体" panose="02010600030101010101" pitchFamily="2" charset="-122"/>
            </a:endParaRPr>
          </a:p>
        </p:txBody>
      </p:sp>
      <p:sp>
        <p:nvSpPr>
          <p:cNvPr id="4" name="内容占位符 3"/>
          <p:cNvSpPr>
            <a:spLocks noGrp="1" noChangeArrowheads="1"/>
          </p:cNvSpPr>
          <p:nvPr>
            <p:ph sz="half" idx="2"/>
          </p:nvPr>
        </p:nvSpPr>
        <p:spPr>
          <a:xfrm>
            <a:off x="7818438" y="868363"/>
            <a:ext cx="3475037" cy="885825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mtClean="0">
                <a:ea typeface="宋体" panose="02010600030101010101" pitchFamily="2" charset="-122"/>
              </a:rPr>
              <a:t>扫描微信公众号：起点考试</a:t>
            </a:r>
            <a:endParaRPr lang="en-US" altLang="zh-CN" smtClean="0">
              <a:ea typeface="宋体" panose="02010600030101010101" pitchFamily="2" charset="-122"/>
            </a:endParaRPr>
          </a:p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  <p:pic>
        <p:nvPicPr>
          <p:cNvPr id="5" name="Picture 8" descr="微信公众号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029362" y="1797987"/>
            <a:ext cx="41402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4318869" y="5342957"/>
            <a:ext cx="3865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ea typeface="宋体" panose="02010600030101010101" pitchFamily="2" charset="-122"/>
              </a:rPr>
              <a:t>扫描微信公众号：起点考试</a:t>
            </a:r>
            <a:endParaRPr lang="en-US" altLang="zh-CN" dirty="0" smtClean="0">
              <a:solidFill>
                <a:schemeClr val="bg1">
                  <a:lumMod val="95000"/>
                </a:schemeClr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3" name="Picture 4" descr="D:\Program Files\Tencent\QQ\Users\2772590750\Image\C2C\DE702F033C868E4444ED048114FB686E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918075" y="1579563"/>
            <a:ext cx="2300288" cy="39893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2" descr="D:\Program Files\Tencent\QQ\Users\2772590750\Image\C2C\45AAB7C119F3BB56CC64677B7C3F75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01200" y="1565275"/>
            <a:ext cx="2236788" cy="39354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1" descr="D:\Program Files\Tencent\QQ\Users\2772590750\Image\C2C\6DF25B2E5A52EE38727E08D0751726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1579563"/>
            <a:ext cx="2220913" cy="3962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" name="标题 1"/>
          <p:cNvSpPr txBox="1">
            <a:spLocks noChangeArrowheads="1"/>
          </p:cNvSpPr>
          <p:nvPr/>
        </p:nvSpPr>
        <p:spPr bwMode="auto">
          <a:xfrm>
            <a:off x="3500438" y="766763"/>
            <a:ext cx="8132762" cy="620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-6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幼圆" pitchFamily="49" charset="-122"/>
                <a:ea typeface="+mj-ea"/>
                <a:cs typeface="+mj-cs"/>
              </a:rPr>
              <a:t>手机首次登录注意以下几点</a:t>
            </a:r>
            <a:endParaRPr kumimoji="0" lang="zh-CN" altLang="en-US" sz="3600" b="1" i="0" u="none" strike="noStrike" kern="1200" cap="none" spc="-6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幼圆" pitchFamily="49" charset="-122"/>
              <a:ea typeface="+mj-ea"/>
              <a:cs typeface="+mj-cs"/>
            </a:endParaRPr>
          </a:p>
        </p:txBody>
      </p:sp>
      <p:pic>
        <p:nvPicPr>
          <p:cNvPr id="27" name="内容占位符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813" y="1577975"/>
            <a:ext cx="2263775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内容占位符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7150" y="1576388"/>
            <a:ext cx="2263775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矩形: 圆角 16"/>
          <p:cNvSpPr/>
          <p:nvPr/>
        </p:nvSpPr>
        <p:spPr>
          <a:xfrm>
            <a:off x="8537575" y="5137150"/>
            <a:ext cx="568325" cy="37623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幼圆"/>
              <a:cs typeface="+mn-cs"/>
            </a:endParaRPr>
          </a:p>
        </p:txBody>
      </p:sp>
      <p:sp>
        <p:nvSpPr>
          <p:cNvPr id="30" name="矩形: 圆角 17"/>
          <p:cNvSpPr/>
          <p:nvPr/>
        </p:nvSpPr>
        <p:spPr>
          <a:xfrm>
            <a:off x="3586163" y="3848100"/>
            <a:ext cx="569912" cy="37623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幼圆"/>
              <a:cs typeface="+mn-cs"/>
            </a:endParaRPr>
          </a:p>
        </p:txBody>
      </p:sp>
      <p:sp>
        <p:nvSpPr>
          <p:cNvPr id="31" name="矩形: 圆角 18"/>
          <p:cNvSpPr/>
          <p:nvPr/>
        </p:nvSpPr>
        <p:spPr>
          <a:xfrm>
            <a:off x="8997950" y="1992313"/>
            <a:ext cx="569913" cy="37623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幼圆"/>
              <a:cs typeface="+mn-cs"/>
            </a:endParaRPr>
          </a:p>
        </p:txBody>
      </p:sp>
      <p:sp>
        <p:nvSpPr>
          <p:cNvPr id="32" name="矩形: 圆角 19"/>
          <p:cNvSpPr/>
          <p:nvPr/>
        </p:nvSpPr>
        <p:spPr>
          <a:xfrm>
            <a:off x="1260475" y="5019675"/>
            <a:ext cx="568325" cy="37623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幼圆"/>
              <a:cs typeface="+mn-cs"/>
            </a:endParaRPr>
          </a:p>
        </p:txBody>
      </p:sp>
      <p:sp>
        <p:nvSpPr>
          <p:cNvPr id="33" name="矩形: 圆角 20"/>
          <p:cNvSpPr/>
          <p:nvPr/>
        </p:nvSpPr>
        <p:spPr>
          <a:xfrm>
            <a:off x="10810875" y="4029075"/>
            <a:ext cx="784225" cy="34607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幼圆"/>
              <a:cs typeface="+mn-cs"/>
            </a:endParaRPr>
          </a:p>
        </p:txBody>
      </p:sp>
      <p:sp>
        <p:nvSpPr>
          <p:cNvPr id="34" name="矩形: 圆角 21"/>
          <p:cNvSpPr/>
          <p:nvPr/>
        </p:nvSpPr>
        <p:spPr>
          <a:xfrm>
            <a:off x="11290300" y="1992313"/>
            <a:ext cx="568325" cy="37623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幼圆"/>
              <a:cs typeface="+mn-cs"/>
            </a:endParaRPr>
          </a:p>
        </p:txBody>
      </p:sp>
      <p:sp>
        <p:nvSpPr>
          <p:cNvPr id="35" name="矩形: 圆角 22"/>
          <p:cNvSpPr/>
          <p:nvPr/>
        </p:nvSpPr>
        <p:spPr>
          <a:xfrm>
            <a:off x="5089525" y="3089275"/>
            <a:ext cx="1962150" cy="37623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幼圆"/>
              <a:cs typeface="+mn-cs"/>
            </a:endParaRPr>
          </a:p>
        </p:txBody>
      </p:sp>
      <p:cxnSp>
        <p:nvCxnSpPr>
          <p:cNvPr id="36" name="连接符: 曲线 24"/>
          <p:cNvCxnSpPr>
            <a:endCxn id="30" idx="1"/>
          </p:cNvCxnSpPr>
          <p:nvPr/>
        </p:nvCxnSpPr>
        <p:spPr>
          <a:xfrm flipV="1">
            <a:off x="1635125" y="4037013"/>
            <a:ext cx="1951038" cy="947737"/>
          </a:xfrm>
          <a:prstGeom prst="curvedConnector3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37" name="连接符: 曲线 28"/>
          <p:cNvCxnSpPr>
            <a:endCxn id="30" idx="1"/>
          </p:cNvCxnSpPr>
          <p:nvPr/>
        </p:nvCxnSpPr>
        <p:spPr>
          <a:xfrm rot="5400000" flipH="1" flipV="1">
            <a:off x="7592219" y="3615531"/>
            <a:ext cx="2882900" cy="249238"/>
          </a:xfrm>
          <a:prstGeom prst="curvedConnector3">
            <a:avLst>
              <a:gd name="adj1" fmla="val 50000"/>
            </a:avLst>
          </a:prstGeom>
          <a:noFill/>
          <a:ln w="5715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38" name="对话气泡: 圆角矩形 31"/>
          <p:cNvSpPr/>
          <p:nvPr/>
        </p:nvSpPr>
        <p:spPr>
          <a:xfrm>
            <a:off x="5414963" y="4745038"/>
            <a:ext cx="1371600" cy="612775"/>
          </a:xfrm>
          <a:prstGeom prst="wedgeRoundRectCallout">
            <a:avLst>
              <a:gd name="adj1" fmla="val -34166"/>
              <a:gd name="adj2" fmla="val -255908"/>
              <a:gd name="adj3" fmla="val 16667"/>
            </a:avLst>
          </a:prstGeom>
          <a:solidFill>
            <a:srgbClr val="40BAD2"/>
          </a:solidFill>
          <a:ln w="10795" cap="flat" cmpd="sng" algn="ctr">
            <a:solidFill>
              <a:srgbClr val="40BAD2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幼圆"/>
                <a:cs typeface="+mn-cs"/>
                <a:sym typeface="+mn-ea"/>
              </a:rPr>
              <a:t>一定找到我们学校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幼圆"/>
              <a:cs typeface="+mn-cs"/>
              <a:sym typeface="+mn-ea"/>
            </a:endParaRPr>
          </a:p>
        </p:txBody>
      </p:sp>
      <p:cxnSp>
        <p:nvCxnSpPr>
          <p:cNvPr id="39" name="连接符: 曲线 3"/>
          <p:cNvCxnSpPr>
            <a:stCxn id="33" idx="0"/>
            <a:endCxn id="30" idx="1"/>
          </p:cNvCxnSpPr>
          <p:nvPr/>
        </p:nvCxnSpPr>
        <p:spPr>
          <a:xfrm rot="5400000" flipH="1" flipV="1">
            <a:off x="10587831" y="2983707"/>
            <a:ext cx="1660525" cy="430212"/>
          </a:xfrm>
          <a:prstGeom prst="curvedConnector3">
            <a:avLst>
              <a:gd name="adj1" fmla="val 50000"/>
            </a:avLst>
          </a:prstGeom>
          <a:noFill/>
          <a:ln w="5715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40" name="连接符: 曲线 8"/>
          <p:cNvCxnSpPr>
            <a:stCxn id="33" idx="0"/>
            <a:endCxn id="33" idx="1"/>
          </p:cNvCxnSpPr>
          <p:nvPr/>
        </p:nvCxnSpPr>
        <p:spPr>
          <a:xfrm rot="16200000" flipH="1">
            <a:off x="9067800" y="2459038"/>
            <a:ext cx="2012950" cy="1473200"/>
          </a:xfrm>
          <a:prstGeom prst="curvedConnector2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>
                <a:solidFill>
                  <a:schemeClr val="bg1"/>
                </a:solidFill>
              </a:rPr>
              <a:t>考试分数设置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</a:rPr>
              <a:t>政治：100分</a:t>
            </a:r>
            <a:endParaRPr lang="zh-CN" altLang="en-US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</a:rPr>
              <a:t>英语：100分</a:t>
            </a:r>
            <a:endParaRPr lang="zh-CN" altLang="en-US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</a:rPr>
              <a:t>数学或专业基础：150分</a:t>
            </a:r>
            <a:endParaRPr lang="zh-CN" altLang="en-US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</a:rPr>
              <a:t>专业课：150分</a:t>
            </a:r>
            <a:endParaRPr lang="zh-CN" altLang="en-US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</a:rPr>
              <a:t>另外管理类联考分数是300分(包括英语二100分，管理类综合200分)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>
                <a:solidFill>
                  <a:schemeClr val="bg1"/>
                </a:solidFill>
              </a:rPr>
              <a:t>公共课试卷结构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20750" y="1691005"/>
            <a:ext cx="10688320" cy="4351655"/>
          </a:xfrm>
        </p:spPr>
        <p:txBody>
          <a:bodyPr>
            <a:normAutofit fontScale="87500" lnSpcReduction="20000"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政治：</a:t>
            </a:r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rgbClr val="FFC000"/>
                </a:solidFill>
              </a:rPr>
              <a:t>马原24分 毛特30分 史纲14分 思修与法律基础16分 当代世界经济与形势与政策16分</a:t>
            </a:r>
            <a:endParaRPr lang="zh-CN" altLang="en-US">
              <a:solidFill>
                <a:srgbClr val="FFC000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英语（分为英语一和英语二）：</a:t>
            </a:r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rgbClr val="FFC000"/>
                </a:solidFill>
              </a:rPr>
              <a:t>完型10分 阅读A40分 阅读B(即新题型)10分 翻译10分 大作文20分 小作文10分</a:t>
            </a:r>
            <a:endParaRPr lang="zh-CN" altLang="en-US">
              <a:solidFill>
                <a:srgbClr val="FFC000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数学：</a:t>
            </a:r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rgbClr val="FFC000"/>
                </a:solidFill>
              </a:rPr>
              <a:t>理工类专业考数一、数二，经济类专业考数三</a:t>
            </a:r>
            <a:endParaRPr lang="zh-CN" altLang="en-US">
              <a:solidFill>
                <a:srgbClr val="FFC000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数一：高数56%、线代22%、概率统计22%</a:t>
            </a:r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数二：高数78%、线代22%、不考概率统计</a:t>
            </a:r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数三：高数56%、线代22%、概率统计22%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>
          <a:xfrm>
            <a:off x="2946400" y="365125"/>
            <a:ext cx="6793230" cy="1325880"/>
          </a:xfrm>
        </p:spPr>
        <p:txBody>
          <a:bodyPr vert="horz" wrap="square" lIns="91440" tIns="45720" rIns="91440" bIns="45720" anchor="ctr"/>
          <a:lstStyle/>
          <a:p>
            <a:r>
              <a:rPr lang="zh-CN" altLang="en-US" b="1" dirty="0">
                <a:solidFill>
                  <a:schemeClr val="bg1"/>
                </a:solidFill>
              </a:rPr>
              <a:t>你必须了解的考研时间表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59915" y="1595120"/>
            <a:ext cx="9493885" cy="4582160"/>
          </a:xfrm>
        </p:spPr>
        <p:txBody>
          <a:bodyPr vert="horz" wrap="square" lIns="91440" tIns="45720" rIns="91440" bIns="45720" numCol="1" anchor="t" anchorCtr="0" compatLnSpc="1">
            <a:normAutofit fontScale="57500" lnSpcReduction="1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pitchFamily="34" charset="-122"/>
              </a:rPr>
              <a:t>准备阶段：2014年12月-2015年2月，搜集考研信息，确定好报考的专业和学校</a:t>
            </a:r>
            <a:endParaRPr kumimoji="1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微软雅黑" panose="020B0503020204020204" pitchFamily="34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pitchFamily="34" charset="-122"/>
              </a:rPr>
              <a:t>基础阶段：2015年3月-2015年5月，第一轮复习，注重基础，复习英语和数学</a:t>
            </a:r>
            <a:endParaRPr kumimoji="1" sz="32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ea"/>
              <a:ea typeface="+mj-ea"/>
              <a:cs typeface="微软雅黑" panose="020B0503020204020204" pitchFamily="34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pitchFamily="34" charset="-122"/>
              </a:rPr>
              <a:t>提高阶段：2015年6月-2015年9月，第二轮复习，关注招生简章、考研大纲</a:t>
            </a:r>
            <a:endParaRPr kumimoji="1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微软雅黑" panose="020B0503020204020204" pitchFamily="34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pitchFamily="34" charset="-122"/>
              </a:rPr>
              <a:t>强化阶段：2015年9-2015年10月，考研报名</a:t>
            </a:r>
            <a:endParaRPr kumimoji="1" sz="32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ea"/>
              <a:ea typeface="+mj-ea"/>
              <a:cs typeface="微软雅黑" panose="020B0503020204020204" pitchFamily="34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pitchFamily="34" charset="-122"/>
              </a:rPr>
              <a:t>冲刺阶段：2015年11月-2015年12月，第三轮复习，做真题模拟题，现场确认一般在11月</a:t>
            </a:r>
            <a:endParaRPr kumimoji="1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微软雅黑" panose="020B0503020204020204" pitchFamily="34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pitchFamily="34" charset="-122"/>
              </a:rPr>
              <a:t>临考阶段：2015年12月底，打印准考证</a:t>
            </a:r>
            <a:endParaRPr kumimoji="1" sz="32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ea"/>
              <a:ea typeface="+mj-ea"/>
              <a:cs typeface="微软雅黑" panose="020B0503020204020204" pitchFamily="34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pitchFamily="34" charset="-122"/>
              </a:rPr>
              <a:t>复试备考阶段：2016年1月-2月，备考复试</a:t>
            </a:r>
            <a:endParaRPr kumimoji="1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微软雅黑" panose="020B0503020204020204" pitchFamily="34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pitchFamily="34" charset="-122"/>
              </a:rPr>
              <a:t>复试阶段：2016年3月-2016年4月，进行复试</a:t>
            </a:r>
            <a:endParaRPr kumimoji="1" sz="32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ea"/>
              <a:ea typeface="+mj-ea"/>
              <a:cs typeface="微软雅黑" panose="020B0503020204020204" pitchFamily="34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pitchFamily="34" charset="-122"/>
              </a:rPr>
              <a:t>调剂阶段：2016年4月-2016年5月，调剂</a:t>
            </a:r>
            <a:endParaRPr kumimoji="1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微软雅黑" panose="020B0503020204020204" pitchFamily="34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pitchFamily="34" charset="-122"/>
              </a:rPr>
              <a:t>录取阶段阶段：2016年6月-2016年9月</a:t>
            </a:r>
            <a:endParaRPr kumimoji="1" sz="32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ea"/>
              <a:ea typeface="+mj-ea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advTm="0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>
                <a:solidFill>
                  <a:schemeClr val="bg1"/>
                </a:solidFill>
              </a:rPr>
              <a:t>考研地区的划分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86865"/>
            <a:ext cx="10515600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bg1"/>
                </a:solidFill>
              </a:rPr>
              <a:t>考研地区总体分为两大类，国家按照一类、二类确定考生参加复试基本分数要求</a:t>
            </a:r>
            <a:endParaRPr lang="zh-CN" altLang="en-US" b="1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bg1"/>
                </a:solidFill>
              </a:rPr>
              <a:t>一类：北京、天津、上海、江苏、浙江、福建、山东、河南、湖北、湖南、广东、河北、山西、辽宁、吉林、黑龙江、安徽、江西、重庆、四川、陕西21个省(市)</a:t>
            </a:r>
            <a:endParaRPr lang="zh-CN" altLang="en-US" b="1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bg1"/>
                </a:solidFill>
              </a:rPr>
              <a:t>二类：内蒙古、广西、海南、贵州、云南、西藏、甘肃、青海、宁夏、新疆10个省(区)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084955" y="227965"/>
            <a:ext cx="4791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</a:rPr>
              <a:t>2018</a:t>
            </a:r>
            <a:r>
              <a:rPr lang="zh-CN" altLang="en-US" sz="2400" b="1">
                <a:solidFill>
                  <a:schemeClr val="bg1"/>
                </a:solidFill>
              </a:rPr>
              <a:t>年考研全国复试线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3065" y="883920"/>
            <a:ext cx="9359265" cy="567880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663065" y="2192020"/>
            <a:ext cx="2933700" cy="28829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663065" y="3375660"/>
            <a:ext cx="2933700" cy="30480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663065" y="4112260"/>
            <a:ext cx="2933700" cy="30480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663065" y="5561965"/>
            <a:ext cx="2933700" cy="28829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10" grpId="0" bldLvl="0" animBg="1"/>
      <p:bldP spid="8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自定义 746">
      <a:dk1>
        <a:sysClr val="windowText" lastClr="000000"/>
      </a:dk1>
      <a:lt1>
        <a:sysClr val="window" lastClr="FFFFFF"/>
      </a:lt1>
      <a:dk2>
        <a:srgbClr val="071B26"/>
      </a:dk2>
      <a:lt2>
        <a:srgbClr val="E7E6E6"/>
      </a:lt2>
      <a:accent1>
        <a:srgbClr val="0E364D"/>
      </a:accent1>
      <a:accent2>
        <a:srgbClr val="071B26"/>
      </a:accent2>
      <a:accent3>
        <a:srgbClr val="0E364D"/>
      </a:accent3>
      <a:accent4>
        <a:srgbClr val="071B26"/>
      </a:accent4>
      <a:accent5>
        <a:srgbClr val="0E364D"/>
      </a:accent5>
      <a:accent6>
        <a:srgbClr val="071B26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3179</Words>
  <Application>WPS 演示</Application>
  <PresentationFormat>自定义</PresentationFormat>
  <Paragraphs>383</Paragraphs>
  <Slides>46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71" baseType="lpstr">
      <vt:lpstr>Arial</vt:lpstr>
      <vt:lpstr>宋体</vt:lpstr>
      <vt:lpstr>Wingdings</vt:lpstr>
      <vt:lpstr>华文细黑</vt:lpstr>
      <vt:lpstr>Calibri</vt:lpstr>
      <vt:lpstr>Lato</vt:lpstr>
      <vt:lpstr>Clear Sans Light</vt:lpstr>
      <vt:lpstr>Impact MT Std</vt:lpstr>
      <vt:lpstr>微软雅黑</vt:lpstr>
      <vt:lpstr>Segoe Print</vt:lpstr>
      <vt:lpstr>Arial Unicode MS</vt:lpstr>
      <vt:lpstr>Arial Black</vt:lpstr>
      <vt:lpstr>华文新魏</vt:lpstr>
      <vt:lpstr>Franklin Gothic Book</vt:lpstr>
      <vt:lpstr>黑体</vt:lpstr>
      <vt:lpstr>隶书</vt:lpstr>
      <vt:lpstr>Century Gothic</vt:lpstr>
      <vt:lpstr>Kaiti SC Regular</vt:lpstr>
      <vt:lpstr>Rockwell</vt:lpstr>
      <vt:lpstr>Corbel</vt:lpstr>
      <vt:lpstr>幼圆</vt:lpstr>
      <vt:lpstr>Corbel</vt:lpstr>
      <vt:lpstr>幼圆</vt:lpstr>
      <vt:lpstr>Impact</vt:lpstr>
      <vt:lpstr>Office 主题</vt:lpstr>
      <vt:lpstr>PowerPoint 演示文稿</vt:lpstr>
      <vt:lpstr>PowerPoint 演示文稿</vt:lpstr>
      <vt:lpstr>考研是什么样子的？</vt:lpstr>
      <vt:lpstr>考试科目</vt:lpstr>
      <vt:lpstr>考试分数设置</vt:lpstr>
      <vt:lpstr>公共课试卷结构</vt:lpstr>
      <vt:lpstr>你必须了解的考研时间表</vt:lpstr>
      <vt:lpstr>考研地区的划分</vt:lpstr>
      <vt:lpstr>PowerPoint 演示文稿</vt:lpstr>
      <vt:lpstr>毕业有哪些路可以选择？</vt:lpstr>
      <vt:lpstr>PowerPoint 演示文稿</vt:lpstr>
      <vt:lpstr>招聘会现场</vt:lpstr>
      <vt:lpstr>历届国考（公考）招录比</vt:lpstr>
      <vt:lpstr>2016年武汉市选调生报考要求</vt:lpstr>
      <vt:lpstr>2017年考研招录比是多少？</vt:lpstr>
      <vt:lpstr>PowerPoint 演示文稿</vt:lpstr>
      <vt:lpstr>PowerPoint 演示文稿</vt:lpstr>
      <vt:lpstr>考研是一种精神！</vt:lpstr>
      <vt:lpstr>你希望硕士毕业后的工作地点</vt:lpstr>
      <vt:lpstr>你读研的目的是什么？</vt:lpstr>
      <vt:lpstr>希望硕士毕业后的工作单位</vt:lpstr>
      <vt:lpstr>研究生的就业优势</vt:lpstr>
      <vt:lpstr>读研有哪些渠道？</vt:lpstr>
      <vt:lpstr>PowerPoint 演示文稿</vt:lpstr>
      <vt:lpstr>三种考研导向</vt:lpstr>
      <vt:lpstr>PowerPoint 演示文稿</vt:lpstr>
      <vt:lpstr>按专业和学校划分</vt:lpstr>
      <vt:lpstr>PowerPoint 演示文稿</vt:lpstr>
      <vt:lpstr>考研定位的非合理信念</vt:lpstr>
      <vt:lpstr>考研三忌</vt:lpstr>
      <vt:lpstr>学术硕士VS专业硕士</vt:lpstr>
      <vt:lpstr>不考数学的专业</vt:lpstr>
      <vt:lpstr>PowerPoint 演示文稿</vt:lpstr>
      <vt:lpstr>TIMING 9373</vt:lpstr>
      <vt:lpstr>PowerPoint 演示文稿</vt:lpstr>
      <vt:lpstr>出国留学能给你带来什么</vt:lpstr>
      <vt:lpstr>合理的考研时间表</vt:lpstr>
      <vt:lpstr>坚持到考试结束，你就干掉了30%的对手！</vt:lpstr>
      <vt:lpstr>不是所有的同学都适合考研！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手机怎么用，扫一下即可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MICHAEL</dc:creator>
  <cp:lastModifiedBy>A3</cp:lastModifiedBy>
  <cp:revision>27</cp:revision>
  <dcterms:created xsi:type="dcterms:W3CDTF">2015-05-05T08:02:00Z</dcterms:created>
  <dcterms:modified xsi:type="dcterms:W3CDTF">2010-02-02T15:24:37Z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