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6" r:id="rId4"/>
    <p:sldId id="287" r:id="rId5"/>
    <p:sldId id="288" r:id="rId6"/>
    <p:sldId id="28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84" r:id="rId16"/>
    <p:sldId id="278" r:id="rId17"/>
    <p:sldId id="279" r:id="rId18"/>
    <p:sldId id="290" r:id="rId19"/>
    <p:sldId id="280" r:id="rId20"/>
    <p:sldId id="281" r:id="rId21"/>
    <p:sldId id="282" r:id="rId22"/>
    <p:sldId id="283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314"/>
    <p:restoredTop sz="50000"/>
  </p:normalViewPr>
  <p:slideViewPr>
    <p:cSldViewPr snapToGrid="0" snapToObjects="1">
      <p:cViewPr varScale="1">
        <p:scale>
          <a:sx n="52" d="100"/>
          <a:sy n="52" d="100"/>
        </p:scale>
        <p:origin x="14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1ADD4-C42C-FA41-9CD4-B67A163B96B3}" type="datetimeFigureOut">
              <a:rPr kumimoji="1" lang="zh-CN" altLang="en-US" smtClean="0"/>
              <a:t>17/11/29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C62F1-F7C1-4E4E-8BCF-A7230E86FBB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700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62F1-F7C1-4E4E-8BCF-A7230E86FBB6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91191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可以看的出，以上这些机构在“数控系统”领域有着领先的优势，它们的研究方向必然是这个领域最优选择。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2270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2826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264E-42A8-7340-B456-385DE7BEA96D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995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1201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412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62F1-F7C1-4E4E-8BCF-A7230E86FBB6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118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很显然，各类型学术成果都呈上升趋势，“产品形态设计”值得研究，值得作为论文的选题。期刊、学位论文、专利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5242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99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62F1-F7C1-4E4E-8BCF-A7230E86FBB6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49932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这是一个非常现实的情况。查阅了高质量的文献，所写论文才是高质量的，其中道理不言而喻。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499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9770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32120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EI</a:t>
            </a:r>
            <a:r>
              <a:rPr kumimoji="1" lang="zh-CN" altLang="en-US" dirty="0" smtClean="0"/>
              <a:t>，工程索引。</a:t>
            </a:r>
            <a:r>
              <a:rPr kumimoji="1" lang="en-US" altLang="zh-CN" dirty="0" smtClean="0"/>
              <a:t>SCI</a:t>
            </a:r>
            <a:r>
              <a:rPr kumimoji="1" lang="zh-CN" altLang="en-US" dirty="0" smtClean="0"/>
              <a:t>，科学引文索引。</a:t>
            </a:r>
            <a:r>
              <a:rPr kumimoji="1" lang="en-US" altLang="zh-CN" dirty="0" smtClean="0"/>
              <a:t>CA</a:t>
            </a:r>
            <a:r>
              <a:rPr kumimoji="1" lang="zh-CN" altLang="en-US" dirty="0" smtClean="0"/>
              <a:t>，化学文摘。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58630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 smtClean="0"/>
              <a:t>直接阅读、文献传递、系统帐号中收藏。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4264E-42A8-7340-B456-385DE7BEA96D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1697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D559DF-2315-9843-998F-FA856A083C55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456371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62F1-F7C1-4E4E-8BCF-A7230E86FBB6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7107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62F1-F7C1-4E4E-8BCF-A7230E86FBB6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4636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62F1-F7C1-4E4E-8BCF-A7230E86FBB6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548519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62F1-F7C1-4E4E-8BCF-A7230E86FBB6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33248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62F1-F7C1-4E4E-8BCF-A7230E86FBB6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0526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46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42563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6555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1054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81E4B5E0-403D-45F0-B461-03757EDC4942}" type="slidenum">
              <a:rPr lang="zh-CN" altLang="en-US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96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862670900" y="-2147483648"/>
            <a:ext cx="660307925" cy="2147011200"/>
          </a:xfrm>
        </p:spPr>
      </p:sp>
      <p:sp>
        <p:nvSpPr>
          <p:cNvPr id="107523" name="备注占位符 2"/>
          <p:cNvSpPr>
            <a:spLocks noGrp="1" noRot="1" noChangeAspect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dirty="0" smtClean="0">
                <a:latin typeface="Arial" panose="020B0604020202020204" pitchFamily="34" charset="0"/>
              </a:rPr>
              <a:t>什么叫空检索呢？就是您不输入任何关键词，点击检索就可以得到检索结果，检索结果显示</a:t>
            </a:r>
            <a:r>
              <a:rPr lang="en-US" altLang="zh-CN" dirty="0" smtClean="0">
                <a:latin typeface="Arial" panose="020B0604020202020204" pitchFamily="34" charset="0"/>
              </a:rPr>
              <a:t>2016</a:t>
            </a:r>
            <a:r>
              <a:rPr lang="zh-CN" altLang="en-US" dirty="0" smtClean="0">
                <a:latin typeface="Arial" panose="020B0604020202020204" pitchFamily="34" charset="0"/>
              </a:rPr>
              <a:t>年</a:t>
            </a:r>
            <a:r>
              <a:rPr lang="en-US" altLang="zh-CN" dirty="0" smtClean="0">
                <a:latin typeface="Arial" panose="020B0604020202020204" pitchFamily="34" charset="0"/>
              </a:rPr>
              <a:t>3</a:t>
            </a:r>
            <a:r>
              <a:rPr lang="zh-CN" altLang="en-US" dirty="0" smtClean="0">
                <a:latin typeface="Arial" panose="020B0604020202020204" pitchFamily="34" charset="0"/>
              </a:rPr>
              <a:t>月 我们的数据是</a:t>
            </a:r>
            <a:r>
              <a:rPr lang="en-US" altLang="zh-CN" dirty="0" smtClean="0">
                <a:latin typeface="Arial" panose="020B0604020202020204" pitchFamily="34" charset="0"/>
              </a:rPr>
              <a:t>2.9</a:t>
            </a:r>
            <a:r>
              <a:rPr lang="zh-CN" altLang="en-US" dirty="0" smtClean="0">
                <a:latin typeface="Arial" panose="020B0604020202020204" pitchFamily="34" charset="0"/>
              </a:rPr>
              <a:t>亿条，我们把这些数据分为了</a:t>
            </a:r>
            <a:r>
              <a:rPr lang="en-US" altLang="zh-CN" dirty="0" smtClean="0">
                <a:latin typeface="Arial" panose="020B0604020202020204" pitchFamily="34" charset="0"/>
              </a:rPr>
              <a:t>12</a:t>
            </a:r>
            <a:r>
              <a:rPr lang="zh-CN" altLang="en-US" dirty="0" smtClean="0">
                <a:latin typeface="Arial" panose="020B0604020202020204" pitchFamily="34" charset="0"/>
              </a:rPr>
              <a:t>大聚类。就是说无论是我们老师同学做做科研搞学术，还是我一会儿要给大家讲的数据挖掘，都是基于这</a:t>
            </a:r>
            <a:r>
              <a:rPr lang="en-US" altLang="zh-CN" dirty="0" smtClean="0">
                <a:latin typeface="Arial" panose="020B0604020202020204" pitchFamily="34" charset="0"/>
              </a:rPr>
              <a:t>2.9</a:t>
            </a:r>
            <a:r>
              <a:rPr lang="zh-CN" altLang="en-US" dirty="0" smtClean="0">
                <a:latin typeface="Arial" panose="020B0604020202020204" pitchFamily="34" charset="0"/>
              </a:rPr>
              <a:t>亿数据的。因为</a:t>
            </a:r>
            <a:r>
              <a:rPr lang="en-US" altLang="zh-CN" dirty="0" smtClean="0">
                <a:latin typeface="Arial" panose="020B0604020202020204" pitchFamily="34" charset="0"/>
              </a:rPr>
              <a:t>2.9</a:t>
            </a:r>
            <a:r>
              <a:rPr lang="zh-CN" altLang="en-US" dirty="0" smtClean="0">
                <a:latin typeface="Arial" panose="020B0604020202020204" pitchFamily="34" charset="0"/>
              </a:rPr>
              <a:t>亿数据太庞大了，我们需多维度的对它进行筛选，所以我们把这</a:t>
            </a:r>
            <a:r>
              <a:rPr lang="en-US" altLang="zh-CN" dirty="0" smtClean="0">
                <a:latin typeface="Arial" panose="020B0604020202020204" pitchFamily="34" charset="0"/>
              </a:rPr>
              <a:t>2.9</a:t>
            </a:r>
            <a:r>
              <a:rPr lang="zh-CN" altLang="en-US" dirty="0" smtClean="0">
                <a:latin typeface="Arial" panose="020B0604020202020204" pitchFamily="34" charset="0"/>
              </a:rPr>
              <a:t>亿的数据分为了</a:t>
            </a:r>
            <a:r>
              <a:rPr lang="en-US" altLang="zh-CN" dirty="0" smtClean="0">
                <a:latin typeface="Arial" panose="020B0604020202020204" pitchFamily="34" charset="0"/>
              </a:rPr>
              <a:t>10</a:t>
            </a:r>
            <a:r>
              <a:rPr lang="zh-CN" altLang="en-US" dirty="0" smtClean="0">
                <a:latin typeface="Arial" panose="020B0604020202020204" pitchFamily="34" charset="0"/>
              </a:rPr>
              <a:t>个分面</a:t>
            </a:r>
          </a:p>
        </p:txBody>
      </p:sp>
    </p:spTree>
    <p:extLst>
      <p:ext uri="{BB962C8B-B14F-4D97-AF65-F5344CB8AC3E}">
        <p14:creationId xmlns:p14="http://schemas.microsoft.com/office/powerpoint/2010/main" val="1198191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支持内外部复选</a:t>
            </a: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CDD0D08F-E1F0-4FB3-9BFF-39AF6B051FAA}" type="slidenum">
              <a:rPr lang="zh-CN" altLang="en-US" smtClean="0"/>
              <a:t>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1996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62F1-F7C1-4E4E-8BCF-A7230E86FBB6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3542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6069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72019-C58D-544E-8EC3-CE00DBDE0E3A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857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的引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三栏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259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76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3054-F738-47F4-99F3-05C464D6CD52}" type="datetime1">
              <a:rPr lang="zh-CN" altLang="en-US"/>
              <a:t>17/11/29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AACAE-E0C3-47EC-A958-767C8D42441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82347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534000"/>
            <a:ext cx="12192000" cy="324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507869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361590"/>
            <a:ext cx="180000" cy="432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74522" y="361590"/>
            <a:ext cx="36000" cy="432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文本占位符 104"/>
          <p:cNvSpPr>
            <a:spLocks noGrp="1"/>
          </p:cNvSpPr>
          <p:nvPr>
            <p:ph type="body" sz="quarter" idx="11" hasCustomPrompt="1"/>
          </p:nvPr>
        </p:nvSpPr>
        <p:spPr>
          <a:xfrm>
            <a:off x="307396" y="319579"/>
            <a:ext cx="6433669" cy="51602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3D507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请在此处添加标题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51696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5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4" Type="http://schemas.openxmlformats.org/officeDocument/2006/relationships/image" Target="../media/image30.tiff"/><Relationship Id="rId5" Type="http://schemas.openxmlformats.org/officeDocument/2006/relationships/image" Target="../media/image31.tiff"/><Relationship Id="rId6" Type="http://schemas.openxmlformats.org/officeDocument/2006/relationships/image" Target="../media/image32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4" Type="http://schemas.openxmlformats.org/officeDocument/2006/relationships/image" Target="../media/image36.tiff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4" Type="http://schemas.openxmlformats.org/officeDocument/2006/relationships/image" Target="../media/image3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4" Type="http://schemas.openxmlformats.org/officeDocument/2006/relationships/image" Target="../media/image41.tiff"/><Relationship Id="rId5" Type="http://schemas.openxmlformats.org/officeDocument/2006/relationships/image" Target="../media/image42.tiff"/><Relationship Id="rId6" Type="http://schemas.openxmlformats.org/officeDocument/2006/relationships/image" Target="../media/image4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tif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tiff"/><Relationship Id="rId12" Type="http://schemas.openxmlformats.org/officeDocument/2006/relationships/image" Target="../media/image56.tiff"/><Relationship Id="rId13" Type="http://schemas.openxmlformats.org/officeDocument/2006/relationships/image" Target="../media/image57.tiff"/><Relationship Id="rId14" Type="http://schemas.openxmlformats.org/officeDocument/2006/relationships/image" Target="../media/image58.tif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7.tiff"/><Relationship Id="rId4" Type="http://schemas.openxmlformats.org/officeDocument/2006/relationships/image" Target="../media/image48.tiff"/><Relationship Id="rId5" Type="http://schemas.openxmlformats.org/officeDocument/2006/relationships/image" Target="../media/image49.tiff"/><Relationship Id="rId6" Type="http://schemas.openxmlformats.org/officeDocument/2006/relationships/image" Target="../media/image50.tiff"/><Relationship Id="rId7" Type="http://schemas.openxmlformats.org/officeDocument/2006/relationships/image" Target="../media/image51.tiff"/><Relationship Id="rId8" Type="http://schemas.openxmlformats.org/officeDocument/2006/relationships/image" Target="../media/image52.tiff"/><Relationship Id="rId9" Type="http://schemas.openxmlformats.org/officeDocument/2006/relationships/image" Target="../media/image53.tiff"/><Relationship Id="rId10" Type="http://schemas.openxmlformats.org/officeDocument/2006/relationships/image" Target="../media/image5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tiff"/><Relationship Id="rId5" Type="http://schemas.openxmlformats.org/officeDocument/2006/relationships/image" Target="../media/image61.tiff"/><Relationship Id="rId6" Type="http://schemas.openxmlformats.org/officeDocument/2006/relationships/image" Target="../media/image62.tiff"/><Relationship Id="rId7" Type="http://schemas.openxmlformats.org/officeDocument/2006/relationships/image" Target="../media/image63.tiff"/><Relationship Id="rId8" Type="http://schemas.openxmlformats.org/officeDocument/2006/relationships/image" Target="../media/image64.tif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43.tiff"/><Relationship Id="rId5" Type="http://schemas.openxmlformats.org/officeDocument/2006/relationships/image" Target="../media/image66.tiff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5" Type="http://schemas.openxmlformats.org/officeDocument/2006/relationships/image" Target="../media/image16.tiff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45620" y="854472"/>
            <a:ext cx="9700759" cy="2509213"/>
          </a:xfrm>
        </p:spPr>
        <p:txBody>
          <a:bodyPr>
            <a:normAutofit/>
          </a:bodyPr>
          <a:lstStyle/>
          <a:p>
            <a:r>
              <a:rPr kumimoji="1" lang="zh-CN" altLang="en-US" sz="4400" dirty="0" smtClean="0"/>
              <a:t>超星</a:t>
            </a:r>
            <a:r>
              <a:rPr kumimoji="1" lang="zh-CN" altLang="en-US" sz="4400" dirty="0" smtClean="0"/>
              <a:t>系列</a:t>
            </a:r>
            <a:r>
              <a:rPr kumimoji="1" lang="zh-CN" altLang="en-US" sz="4400" dirty="0" smtClean="0"/>
              <a:t>学术</a:t>
            </a:r>
            <a:r>
              <a:rPr kumimoji="1" lang="zh-CN" altLang="en-US" sz="4400" dirty="0" smtClean="0"/>
              <a:t>资源</a:t>
            </a:r>
            <a:r>
              <a:rPr kumimoji="1" lang="zh-CN" altLang="en-US" sz="4400" dirty="0" smtClean="0"/>
              <a:t>辅助学位论文撰写</a:t>
            </a:r>
            <a:endParaRPr kumimoji="1" lang="zh-CN" altLang="en-US" sz="44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 smtClean="0"/>
              <a:t>超星集团</a:t>
            </a:r>
          </a:p>
          <a:p>
            <a:r>
              <a:rPr kumimoji="1" lang="zh-CN" altLang="en-US" dirty="0" smtClean="0"/>
              <a:t>朱庆明</a:t>
            </a:r>
          </a:p>
        </p:txBody>
      </p:sp>
    </p:spTree>
    <p:extLst>
      <p:ext uri="{BB962C8B-B14F-4D97-AF65-F5344CB8AC3E}">
        <p14:creationId xmlns:p14="http://schemas.microsoft.com/office/powerpoint/2010/main" val="248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b="0" dirty="0" smtClean="0"/>
              <a:t>3.</a:t>
            </a:r>
            <a:r>
              <a:rPr kumimoji="1" lang="zh-CN" altLang="en-US" sz="4000" b="0" dirty="0" smtClean="0"/>
              <a:t>机构追踪</a:t>
            </a:r>
            <a:br>
              <a:rPr kumimoji="1" lang="zh-CN" altLang="en-US" sz="4000" b="0" dirty="0" smtClean="0"/>
            </a:br>
            <a:endParaRPr kumimoji="1" lang="zh-CN" altLang="en-US" sz="4000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3200" dirty="0" smtClean="0"/>
              <a:t>       看看有哪些重要研究机构，它们的研究方向如何。</a:t>
            </a:r>
            <a:endParaRPr kumimoji="1"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234" y="0"/>
            <a:ext cx="6811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8231542" y="762000"/>
            <a:ext cx="36251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 smtClean="0"/>
              <a:t>比如说</a:t>
            </a:r>
          </a:p>
          <a:p>
            <a:r>
              <a:rPr kumimoji="1" lang="zh-CN" altLang="en-US" sz="3200" dirty="0" smtClean="0"/>
              <a:t>上海外国语大学</a:t>
            </a:r>
            <a:endParaRPr kumimoji="1" lang="zh-CN" altLang="en-US" sz="3200" dirty="0"/>
          </a:p>
          <a:p>
            <a:endParaRPr kumimoji="1" lang="zh-CN" altLang="en-US" sz="3200" dirty="0" smtClean="0"/>
          </a:p>
          <a:p>
            <a:r>
              <a:rPr kumimoji="1" lang="zh-CN" altLang="en-US" sz="3200" dirty="0" smtClean="0"/>
              <a:t>  通过高级检索，来看看在“翻译理论”上的成就。</a:t>
            </a:r>
          </a:p>
          <a:p>
            <a:endParaRPr kumimoji="1"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518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85120" y="838199"/>
            <a:ext cx="2158552" cy="5181601"/>
          </a:xfrm>
        </p:spPr>
        <p:txBody>
          <a:bodyPr/>
          <a:lstStyle/>
          <a:p>
            <a:pPr algn="ctr"/>
            <a:r>
              <a:rPr kumimoji="1" lang="zh-CN" altLang="en-US" dirty="0" smtClean="0"/>
              <a:t>检索结果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91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3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9950887" y="852170"/>
            <a:ext cx="1661993" cy="49377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3200" dirty="0" smtClean="0"/>
              <a:t>        上海外国语大学在“翻译理论”上的具体研究方向，可供参考。</a:t>
            </a:r>
            <a:endParaRPr kumimoji="1"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359" y="2806700"/>
            <a:ext cx="2908300" cy="4051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541" y="0"/>
            <a:ext cx="291059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61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 smtClean="0"/>
              <a:t>4</a:t>
            </a:r>
            <a:r>
              <a:rPr kumimoji="1" lang="en-US" altLang="zh-CN" sz="4000" b="0" dirty="0" smtClean="0"/>
              <a:t>.</a:t>
            </a:r>
            <a:r>
              <a:rPr kumimoji="1" lang="zh-CN" altLang="en-US" sz="4000" b="0" dirty="0" smtClean="0"/>
              <a:t>专家学者</a:t>
            </a:r>
            <a:br>
              <a:rPr kumimoji="1" lang="zh-CN" altLang="en-US" sz="4000" b="0" dirty="0" smtClean="0"/>
            </a:br>
            <a:endParaRPr kumimoji="1" lang="zh-CN" altLang="en-US" sz="4000" b="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zh-CN" altLang="en-US" sz="3200" dirty="0" smtClean="0"/>
              <a:t>        看看有哪些重要专家学者，他们的研究成果如何。</a:t>
            </a:r>
            <a:endParaRPr kumimoji="1"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331" y="0"/>
            <a:ext cx="6904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0" y="5578498"/>
            <a:ext cx="6522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dirty="0" smtClean="0"/>
              <a:t>5.</a:t>
            </a:r>
            <a:r>
              <a:rPr kumimoji="1" lang="zh-CN" altLang="en-US" sz="3200" dirty="0" smtClean="0"/>
              <a:t>查看科研基金情况</a:t>
            </a:r>
            <a:endParaRPr kumimoji="1" lang="zh-CN" altLang="en-US" sz="3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55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竖排标题 3"/>
          <p:cNvSpPr>
            <a:spLocks noGrp="1"/>
          </p:cNvSpPr>
          <p:nvPr>
            <p:ph type="title" orient="vert"/>
          </p:nvPr>
        </p:nvSpPr>
        <p:spPr>
          <a:xfrm>
            <a:off x="9623102" y="494731"/>
            <a:ext cx="2494791" cy="5134798"/>
          </a:xfrm>
        </p:spPr>
        <p:txBody>
          <a:bodyPr>
            <a:normAutofit/>
          </a:bodyPr>
          <a:lstStyle/>
          <a:p>
            <a:r>
              <a:rPr kumimoji="1" lang="en-US" altLang="zh-CN" dirty="0" smtClean="0"/>
              <a:t>6.</a:t>
            </a:r>
            <a:r>
              <a:rPr kumimoji="1" lang="zh-CN" altLang="en-US" dirty="0" smtClean="0"/>
              <a:t>趋势判断    </a:t>
            </a:r>
            <a:r>
              <a:rPr kumimoji="1" lang="zh-CN" altLang="en-US" dirty="0"/>
              <a:t/>
            </a:r>
            <a:br>
              <a:rPr kumimoji="1" lang="zh-CN" altLang="en-US" dirty="0"/>
            </a:br>
            <a:r>
              <a:rPr kumimoji="1" lang="zh-CN" altLang="en-US" dirty="0" smtClean="0"/>
              <a:t>        看看这个主题发展状态，是否还有值得研究的价值。                     </a:t>
            </a:r>
            <a:endParaRPr kumimoji="1"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23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dirty="0" smtClean="0"/>
              <a:t>7</a:t>
            </a:r>
            <a:r>
              <a:rPr kumimoji="1" lang="en-US" altLang="zh-CN" b="0" dirty="0" smtClean="0"/>
              <a:t>.</a:t>
            </a:r>
            <a:r>
              <a:rPr kumimoji="1" lang="zh-CN" altLang="en-US" b="0" dirty="0" smtClean="0"/>
              <a:t>多主题对比法，</a:t>
            </a:r>
            <a:r>
              <a:rPr kumimoji="1" lang="zh-CN" altLang="en-US" sz="2800" b="0" dirty="0" smtClean="0"/>
              <a:t>在图书、期刊、会议、专利、标准、学位论文、报纸等类型上都可做对比，从而发现多个主题之间的内在联系，将我们的思维指向未知领域。</a:t>
            </a:r>
            <a:endParaRPr kumimoji="1" lang="zh-CN" altLang="en-US" sz="2800" b="0" dirty="0"/>
          </a:p>
        </p:txBody>
      </p:sp>
      <p:sp>
        <p:nvSpPr>
          <p:cNvPr id="6" name="文本框 5"/>
          <p:cNvSpPr txBox="1"/>
          <p:nvPr/>
        </p:nvSpPr>
        <p:spPr>
          <a:xfrm>
            <a:off x="0" y="5903893"/>
            <a:ext cx="7254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800" dirty="0" smtClean="0"/>
              <a:t>说明了什么？</a:t>
            </a:r>
            <a:endParaRPr kumimoji="1" lang="zh-CN" alt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349"/>
            <a:ext cx="12192000" cy="21333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650" y="1877993"/>
            <a:ext cx="9156700" cy="4025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150" y="1460500"/>
            <a:ext cx="90297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1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52881"/>
            <a:ext cx="12192000" cy="21522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600" y="1625600"/>
            <a:ext cx="8940800" cy="3606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353" y="1135449"/>
            <a:ext cx="8953500" cy="3606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306" y="2695368"/>
            <a:ext cx="88773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CN" altLang="en-US" sz="4400" dirty="0" smtClean="0"/>
              <a:t>面对数量众多的文献，</a:t>
            </a:r>
            <a:endParaRPr kumimoji="1" lang="zh-CN" altLang="en-US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097280" y="1950720"/>
            <a:ext cx="105719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dirty="0" smtClean="0"/>
          </a:p>
          <a:p>
            <a:endParaRPr kumimoji="1" lang="zh-CN" altLang="en-US" sz="3200" dirty="0"/>
          </a:p>
          <a:p>
            <a:r>
              <a:rPr kumimoji="1" lang="zh-CN" altLang="en-US" sz="3200" dirty="0" smtClean="0"/>
              <a:t>特别关注本领域重要专家学者、科研机构的成果。</a:t>
            </a:r>
          </a:p>
          <a:p>
            <a:endParaRPr kumimoji="1" lang="zh-CN" altLang="en-US" sz="3200" dirty="0"/>
          </a:p>
          <a:p>
            <a:endParaRPr kumimoji="1" lang="zh-CN" altLang="en-US" sz="3200" dirty="0" smtClean="0"/>
          </a:p>
          <a:p>
            <a:r>
              <a:rPr kumimoji="1" lang="zh-CN" altLang="en-US" sz="3200" dirty="0" smtClean="0"/>
              <a:t>优先挑选本领域的专业期刊、核心期刊，或更高层次文献。</a:t>
            </a:r>
            <a:endParaRPr kumimoji="1"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12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CN" altLang="en-US" dirty="0" smtClean="0"/>
              <a:t>学术论文：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818712" y="2222287"/>
            <a:ext cx="10554574" cy="423947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kumimoji="1" lang="zh-CN" altLang="en-US" sz="3600" dirty="0" smtClean="0"/>
              <a:t>如何在把握研究总体情况的基础上选题</a:t>
            </a:r>
          </a:p>
          <a:p>
            <a:endParaRPr kumimoji="1" lang="zh-CN" altLang="en-US" sz="3600" dirty="0"/>
          </a:p>
          <a:p>
            <a:r>
              <a:rPr kumimoji="1" lang="zh-CN" altLang="en-US" sz="3600" dirty="0" smtClean="0"/>
              <a:t>如何高效率挑选更有说服力的支撑材料</a:t>
            </a:r>
          </a:p>
          <a:p>
            <a:endParaRPr kumimoji="1" lang="zh-CN" altLang="en-US" sz="3600" dirty="0"/>
          </a:p>
          <a:p>
            <a:r>
              <a:rPr kumimoji="1" lang="zh-CN" altLang="en-US" sz="3600" dirty="0" smtClean="0"/>
              <a:t>个人专属学习资源库的打造与管理</a:t>
            </a:r>
          </a:p>
          <a:p>
            <a:endParaRPr kumimoji="1" lang="zh-CN" altLang="en-US" sz="9800" dirty="0"/>
          </a:p>
          <a:p>
            <a:pPr marL="0" indent="0">
              <a:buNone/>
            </a:pPr>
            <a:r>
              <a:rPr kumimoji="1" lang="zh-CN" altLang="en-US" sz="3600" dirty="0" smtClean="0"/>
              <a:t> </a:t>
            </a:r>
          </a:p>
          <a:p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6618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60" y="779300"/>
            <a:ext cx="8877300" cy="40894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4549" y="1407298"/>
            <a:ext cx="89154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直接标明文献的重要程度。</a:t>
            </a:r>
            <a:endParaRPr kumimoji="1"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75" y="2214694"/>
            <a:ext cx="9931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446306" y="430848"/>
            <a:ext cx="861774" cy="56692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4400" dirty="0" smtClean="0"/>
              <a:t>获得原文</a:t>
            </a:r>
            <a:endParaRPr kumimoji="1" lang="zh-CN" altLang="en-US" sz="4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8488"/>
            <a:ext cx="9931400" cy="266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3306128"/>
            <a:ext cx="987425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6562" y="345989"/>
            <a:ext cx="864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dirty="0" smtClean="0"/>
              <a:t>超星期刊：</a:t>
            </a:r>
            <a:r>
              <a:rPr kumimoji="1" lang="en-US" altLang="zh-CN" sz="3600" dirty="0" err="1" smtClean="0"/>
              <a:t>qikan.chaoxing.com</a:t>
            </a:r>
            <a:endParaRPr kumimoji="1" lang="zh-CN" altLang="en-US" sz="36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7" y="992320"/>
            <a:ext cx="10826037" cy="56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7915" y="2299036"/>
            <a:ext cx="10364451" cy="1596177"/>
          </a:xfrm>
        </p:spPr>
        <p:txBody>
          <a:bodyPr/>
          <a:lstStyle/>
          <a:p>
            <a:r>
              <a:rPr kumimoji="1" lang="zh-CN" altLang="en-US" dirty="0" smtClean="0"/>
              <a:t>无需下载，不受</a:t>
            </a:r>
            <a:r>
              <a:rPr kumimoji="1" lang="en-US" altLang="zh-CN" dirty="0" smtClean="0"/>
              <a:t>IP</a:t>
            </a:r>
            <a:r>
              <a:rPr kumimoji="1" lang="zh-CN" altLang="en-US" dirty="0" smtClean="0"/>
              <a:t>地址限制的查阅全文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532" y="0"/>
            <a:ext cx="11242935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377" y="0"/>
            <a:ext cx="8769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3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6197" y="2645025"/>
            <a:ext cx="10364451" cy="1596177"/>
          </a:xfrm>
        </p:spPr>
        <p:txBody>
          <a:bodyPr/>
          <a:lstStyle/>
          <a:p>
            <a:r>
              <a:rPr kumimoji="1" lang="zh-CN" altLang="en-US" dirty="0" smtClean="0"/>
              <a:t>手机端，无处不在的搜索与阅读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028" y="0"/>
            <a:ext cx="3863662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2507" y="14113"/>
            <a:ext cx="3863662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0674" y="28226"/>
            <a:ext cx="3863662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1" y="1074318"/>
            <a:ext cx="2653163" cy="47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2"/>
          <p:cNvSpPr>
            <a:spLocks noEditPoints="1"/>
          </p:cNvSpPr>
          <p:nvPr/>
        </p:nvSpPr>
        <p:spPr bwMode="auto">
          <a:xfrm rot="10800000" flipH="1" flipV="1">
            <a:off x="686435" y="835660"/>
            <a:ext cx="2109470" cy="43561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indent="0" algn="l"/>
            <a:r>
              <a:rPr lang="zh-CN" altLang="en-US" sz="2800" b="1" dirty="0">
                <a:solidFill>
                  <a:srgbClr val="FFFFFF"/>
                </a:solidFill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资源获取</a:t>
            </a:r>
            <a:endParaRPr lang="zh-CN" sz="2800" b="1" dirty="0">
              <a:solidFill>
                <a:srgbClr val="FFFFFF"/>
              </a:solidFill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b="7725"/>
          <a:stretch/>
        </p:blipFill>
        <p:spPr>
          <a:xfrm>
            <a:off x="2039541" y="1366953"/>
            <a:ext cx="3151154" cy="490827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578555" y="1393370"/>
            <a:ext cx="612140" cy="3098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algn="ctr" defTabSz="685165" fontAlgn="auto">
              <a:defRPr/>
            </a:pPr>
            <a:endParaRPr lang="zh-CN" altLang="en-US" sz="1865" noProof="1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b="8527"/>
          <a:stretch/>
        </p:blipFill>
        <p:spPr>
          <a:xfrm>
            <a:off x="6299710" y="1366953"/>
            <a:ext cx="3095285" cy="482645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6390296" y="2262434"/>
            <a:ext cx="1707329" cy="3582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algn="ctr" defTabSz="685165" fontAlgn="auto">
              <a:defRPr/>
            </a:pPr>
            <a:endParaRPr lang="zh-CN" altLang="en-US" sz="1865" noProof="1">
              <a:solidFill>
                <a:prstClr val="white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338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6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>
          <a:xfrm>
            <a:off x="3495440" y="3161633"/>
            <a:ext cx="6433669" cy="516023"/>
          </a:xfrm>
        </p:spPr>
        <p:txBody>
          <a:bodyPr>
            <a:noAutofit/>
          </a:bodyPr>
          <a:lstStyle/>
          <a:p>
            <a:r>
              <a:rPr kumimoji="1" lang="zh-CN" altLang="en-US" sz="4400" b="1" dirty="0" smtClean="0"/>
              <a:t>手机端一站式全搜索获取</a:t>
            </a:r>
            <a:endParaRPr kumimoji="1" lang="zh-CN" altLang="en-US" sz="4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56"/>
            <a:ext cx="3863662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64" y="-46780"/>
            <a:ext cx="3863662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196" y="-18712"/>
            <a:ext cx="3863662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4704" y="0"/>
            <a:ext cx="3863662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137" y="18712"/>
            <a:ext cx="3863662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2241" y="0"/>
            <a:ext cx="386366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4025" y="-37424"/>
            <a:ext cx="386366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55943" y="-9356"/>
            <a:ext cx="3863662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1684" y="-46780"/>
            <a:ext cx="3863662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8521" y="-18712"/>
            <a:ext cx="3863662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6722" y="-28068"/>
            <a:ext cx="3863662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28338" y="18712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9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63223" t="20875" r="4171" b="23553"/>
          <a:stretch/>
        </p:blipFill>
        <p:spPr>
          <a:xfrm>
            <a:off x="597739" y="1830383"/>
            <a:ext cx="2705493" cy="2705495"/>
          </a:xfrm>
          <a:prstGeom prst="rect">
            <a:avLst/>
          </a:prstGeom>
          <a:effectLst/>
        </p:spPr>
      </p:pic>
      <p:sp>
        <p:nvSpPr>
          <p:cNvPr id="5" name="Freeform 192"/>
          <p:cNvSpPr>
            <a:spLocks noEditPoints="1"/>
          </p:cNvSpPr>
          <p:nvPr/>
        </p:nvSpPr>
        <p:spPr bwMode="auto">
          <a:xfrm rot="10800000" flipH="1" flipV="1">
            <a:off x="686434" y="835660"/>
            <a:ext cx="2804018" cy="43561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indent="0" algn="l"/>
            <a:r>
              <a:rPr lang="zh-CN" altLang="en-US" sz="2800" b="1" dirty="0">
                <a:solidFill>
                  <a:srgbClr val="FFFFFF"/>
                </a:solidFill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  移动端</a:t>
            </a:r>
            <a:r>
              <a:rPr lang="zh-CN" sz="2800" b="1" dirty="0">
                <a:solidFill>
                  <a:srgbClr val="FFFFFF"/>
                </a:solidFill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登录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48514" y="4549183"/>
            <a:ext cx="180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扫码下载</a:t>
            </a:r>
            <a:r>
              <a:rPr lang="en-US" altLang="zh-CN" dirty="0"/>
              <a:t>APP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169" y="0"/>
            <a:ext cx="3863662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0396" y="0"/>
            <a:ext cx="3863662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486" y="0"/>
            <a:ext cx="3863662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7713" y="0"/>
            <a:ext cx="3863662" cy="6858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8454" y="0"/>
            <a:ext cx="3863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2"/>
          <p:cNvSpPr>
            <a:spLocks noEditPoints="1"/>
          </p:cNvSpPr>
          <p:nvPr/>
        </p:nvSpPr>
        <p:spPr bwMode="auto">
          <a:xfrm rot="10800000" flipH="1" flipV="1">
            <a:off x="686435" y="835660"/>
            <a:ext cx="2109470" cy="43561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 indent="0" algn="l"/>
            <a:r>
              <a:rPr lang="zh-CN" altLang="en-US" sz="2800" b="1" dirty="0">
                <a:solidFill>
                  <a:srgbClr val="FFFFFF"/>
                </a:solidFill>
                <a:latin typeface="华文新魏" panose="02010800040101010101" charset="-122"/>
                <a:ea typeface="华文新魏" panose="02010800040101010101" charset="-122"/>
                <a:sym typeface="华文新魏" panose="02010800040101010101" charset="-122"/>
              </a:rPr>
              <a:t>资源展示</a:t>
            </a:r>
            <a:endParaRPr lang="zh-CN" sz="2800" b="1" dirty="0">
              <a:solidFill>
                <a:srgbClr val="FFFFFF"/>
              </a:solidFill>
              <a:latin typeface="华文新魏" panose="02010800040101010101" charset="-122"/>
              <a:ea typeface="华文新魏" panose="02010800040101010101" charset="-122"/>
              <a:sym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7744"/>
          <a:stretch/>
        </p:blipFill>
        <p:spPr>
          <a:xfrm>
            <a:off x="839526" y="1451095"/>
            <a:ext cx="3001481" cy="470936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95905" y="2234153"/>
            <a:ext cx="1045102" cy="330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8" rIns="91438" bIns="45718" anchor="ctr"/>
          <a:lstStyle/>
          <a:p>
            <a:pPr algn="ctr" defTabSz="685165" fontAlgn="auto">
              <a:defRPr/>
            </a:pPr>
            <a:endParaRPr lang="zh-CN" altLang="en-US" sz="1865" noProof="1">
              <a:solidFill>
                <a:prstClr val="white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317" y="1451095"/>
            <a:ext cx="2653163" cy="47093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085" y="1451095"/>
            <a:ext cx="2653163" cy="47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37360" y="1920240"/>
            <a:ext cx="8686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 smtClean="0">
                <a:solidFill>
                  <a:srgbClr val="0070C0"/>
                </a:solidFill>
              </a:rPr>
              <a:t>超星发现系统</a:t>
            </a:r>
          </a:p>
          <a:p>
            <a:pPr algn="ctr"/>
            <a:r>
              <a:rPr kumimoji="1" lang="en-US" altLang="zh-CN" sz="6000" dirty="0" err="1" smtClean="0">
                <a:solidFill>
                  <a:srgbClr val="0070C0"/>
                </a:solidFill>
              </a:rPr>
              <a:t>www.zhizhen.com</a:t>
            </a:r>
            <a:endParaRPr kumimoji="1" lang="zh-CN" altLang="en-US" sz="6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0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41120" y="2651760"/>
            <a:ext cx="935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8000" dirty="0" smtClean="0"/>
              <a:t>谢谢</a:t>
            </a:r>
            <a:endParaRPr kumimoji="1"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7602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74" y="923815"/>
            <a:ext cx="10679492" cy="4858799"/>
          </a:xfrm>
          <a:prstGeom prst="rect">
            <a:avLst/>
          </a:prstGeom>
        </p:spPr>
      </p:pic>
      <p:sp>
        <p:nvSpPr>
          <p:cNvPr id="3" name="圆角矩形标注 2"/>
          <p:cNvSpPr/>
          <p:nvPr/>
        </p:nvSpPr>
        <p:spPr>
          <a:xfrm>
            <a:off x="8536654" y="3468984"/>
            <a:ext cx="2438400" cy="800100"/>
          </a:xfrm>
          <a:prstGeom prst="wedgeRoundRectCallout">
            <a:avLst>
              <a:gd name="adj1" fmla="val -68872"/>
              <a:gd name="adj2" fmla="val -51243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点击检索按钮</a:t>
            </a:r>
            <a:endParaRPr lang="en-US" altLang="zh-CN" b="1" dirty="0">
              <a:solidFill>
                <a:schemeClr val="accent2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28413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ppt模板\无标题.png无标题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2685" y="299085"/>
            <a:ext cx="10125710" cy="6363970"/>
          </a:xfrm>
          <a:prstGeom prst="rect">
            <a:avLst/>
          </a:prstGeom>
        </p:spPr>
      </p:pic>
      <p:sp>
        <p:nvSpPr>
          <p:cNvPr id="17411" name="圆角矩形标注 4"/>
          <p:cNvSpPr>
            <a:spLocks noChangeArrowheads="1"/>
          </p:cNvSpPr>
          <p:nvPr/>
        </p:nvSpPr>
        <p:spPr bwMode="auto">
          <a:xfrm>
            <a:off x="5588796" y="2028951"/>
            <a:ext cx="2438400" cy="800100"/>
          </a:xfrm>
          <a:prstGeom prst="wedgeRoundRectCallout">
            <a:avLst>
              <a:gd name="adj1" fmla="val -68870"/>
              <a:gd name="adj2" fmla="val -51241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空</a:t>
            </a:r>
            <a:r>
              <a:rPr lang="zh-CN" altLang="en-US" sz="2400" b="1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检 </a:t>
            </a:r>
            <a:r>
              <a:rPr lang="en-US" altLang="zh-CN" sz="2400" b="1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3</a:t>
            </a:r>
            <a:r>
              <a:rPr lang="en-US" altLang="zh-CN" sz="2400" b="1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.7</a:t>
            </a:r>
            <a:r>
              <a:rPr lang="zh-CN" altLang="en-US" sz="2400" b="1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亿</a:t>
            </a:r>
            <a:r>
              <a:rPr lang="zh-CN" altLang="en-US" sz="2400" b="1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条</a:t>
            </a:r>
            <a:endParaRPr lang="en-US" altLang="zh-CN" sz="2400" b="1" dirty="0">
              <a:solidFill>
                <a:schemeClr val="accent2"/>
              </a:solidFill>
              <a:latin typeface="微软雅黑 Light" panose="020B0502040204020203" charset="-122"/>
              <a:ea typeface="微软雅黑 Light" panose="020B0502040204020203" charset="-122"/>
              <a:sym typeface="微软雅黑" panose="020B0503020204020204" pitchFamily="34" charset="-122"/>
            </a:endParaRPr>
          </a:p>
        </p:txBody>
      </p:sp>
      <p:sp>
        <p:nvSpPr>
          <p:cNvPr id="17412" name="AutoShape 20"/>
          <p:cNvSpPr>
            <a:spLocks noChangeArrowheads="1"/>
          </p:cNvSpPr>
          <p:nvPr/>
        </p:nvSpPr>
        <p:spPr bwMode="auto">
          <a:xfrm>
            <a:off x="9525" y="463550"/>
            <a:ext cx="3057525" cy="400050"/>
          </a:xfrm>
          <a:prstGeom prst="wedgeRoundRectCallout">
            <a:avLst>
              <a:gd name="adj1" fmla="val -10306"/>
              <a:gd name="adj2" fmla="val 30593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662</a:t>
            </a:r>
            <a:r>
              <a:rPr lang="zh-CN" altLang="en-US" sz="240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万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种    图书</a:t>
            </a:r>
          </a:p>
        </p:txBody>
      </p:sp>
      <p:sp>
        <p:nvSpPr>
          <p:cNvPr id="17413" name="AutoShape 20"/>
          <p:cNvSpPr>
            <a:spLocks noChangeArrowheads="1"/>
          </p:cNvSpPr>
          <p:nvPr/>
        </p:nvSpPr>
        <p:spPr bwMode="auto">
          <a:xfrm>
            <a:off x="9525" y="933450"/>
            <a:ext cx="3057525" cy="400050"/>
          </a:xfrm>
          <a:prstGeom prst="wedgeRoundRectCallout">
            <a:avLst>
              <a:gd name="adj1" fmla="val -14560"/>
              <a:gd name="adj2" fmla="val 19463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1.04</a:t>
            </a:r>
            <a:r>
              <a:rPr lang="zh-CN" altLang="en-US" sz="240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亿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篇  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期刊</a:t>
            </a:r>
          </a:p>
        </p:txBody>
      </p:sp>
      <p:sp>
        <p:nvSpPr>
          <p:cNvPr id="17414" name="AutoShape 20"/>
          <p:cNvSpPr>
            <a:spLocks noChangeArrowheads="1"/>
          </p:cNvSpPr>
          <p:nvPr/>
        </p:nvSpPr>
        <p:spPr bwMode="auto">
          <a:xfrm>
            <a:off x="19050" y="1403350"/>
            <a:ext cx="3049588" cy="400050"/>
          </a:xfrm>
          <a:prstGeom prst="wedgeRoundRectCallout">
            <a:avLst>
              <a:gd name="adj1" fmla="val -20745"/>
              <a:gd name="adj2" fmla="val 27685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1.66</a:t>
            </a:r>
            <a:r>
              <a:rPr lang="zh-CN" altLang="en-US" sz="240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亿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篇   报纸</a:t>
            </a:r>
          </a:p>
        </p:txBody>
      </p:sp>
      <p:sp>
        <p:nvSpPr>
          <p:cNvPr id="17415" name="AutoShape 20"/>
          <p:cNvSpPr>
            <a:spLocks noChangeArrowheads="1"/>
          </p:cNvSpPr>
          <p:nvPr/>
        </p:nvSpPr>
        <p:spPr bwMode="auto">
          <a:xfrm>
            <a:off x="38100" y="1876425"/>
            <a:ext cx="3030538" cy="400050"/>
          </a:xfrm>
          <a:prstGeom prst="wedgeRoundRectCallout">
            <a:avLst>
              <a:gd name="adj1" fmla="val -27963"/>
              <a:gd name="adj2" fmla="val 45866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578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万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篇   学位论文</a:t>
            </a:r>
          </a:p>
        </p:txBody>
      </p:sp>
      <p:sp>
        <p:nvSpPr>
          <p:cNvPr id="17416" name="AutoShape 20"/>
          <p:cNvSpPr>
            <a:spLocks noChangeArrowheads="1"/>
          </p:cNvSpPr>
          <p:nvPr/>
        </p:nvSpPr>
        <p:spPr bwMode="auto">
          <a:xfrm>
            <a:off x="28575" y="2828925"/>
            <a:ext cx="3040063" cy="400050"/>
          </a:xfrm>
          <a:prstGeom prst="wedgeRoundRectCallout">
            <a:avLst>
              <a:gd name="adj1" fmla="val -21449"/>
              <a:gd name="adj2" fmla="val 39000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94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万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篇   标准</a:t>
            </a:r>
          </a:p>
        </p:txBody>
      </p:sp>
      <p:sp>
        <p:nvSpPr>
          <p:cNvPr id="17417" name="AutoShape 20"/>
          <p:cNvSpPr>
            <a:spLocks noChangeArrowheads="1"/>
          </p:cNvSpPr>
          <p:nvPr/>
        </p:nvSpPr>
        <p:spPr bwMode="auto">
          <a:xfrm>
            <a:off x="28575" y="3290888"/>
            <a:ext cx="3040063" cy="442912"/>
          </a:xfrm>
          <a:prstGeom prst="wedgeRoundRectCallout">
            <a:avLst>
              <a:gd name="adj1" fmla="val -25685"/>
              <a:gd name="adj2" fmla="val 26120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1732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万篇 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专利</a:t>
            </a:r>
          </a:p>
        </p:txBody>
      </p:sp>
      <p:sp>
        <p:nvSpPr>
          <p:cNvPr id="17418" name="AutoShape 20"/>
          <p:cNvSpPr>
            <a:spLocks noChangeArrowheads="1"/>
          </p:cNvSpPr>
          <p:nvPr/>
        </p:nvSpPr>
        <p:spPr bwMode="auto">
          <a:xfrm>
            <a:off x="28575" y="3786188"/>
            <a:ext cx="3040063" cy="400050"/>
          </a:xfrm>
          <a:prstGeom prst="wedgeRoundRectCallout">
            <a:avLst>
              <a:gd name="adj1" fmla="val -19208"/>
              <a:gd name="adj2" fmla="val 24778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1175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万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部   视频</a:t>
            </a:r>
          </a:p>
        </p:txBody>
      </p:sp>
      <p:sp>
        <p:nvSpPr>
          <p:cNvPr id="17419" name="AutoShape 20"/>
          <p:cNvSpPr>
            <a:spLocks noChangeArrowheads="1"/>
          </p:cNvSpPr>
          <p:nvPr/>
        </p:nvSpPr>
        <p:spPr bwMode="auto">
          <a:xfrm>
            <a:off x="28575" y="2347913"/>
            <a:ext cx="3040063" cy="400050"/>
          </a:xfrm>
          <a:prstGeom prst="wedgeRoundRectCallout">
            <a:avLst>
              <a:gd name="adj1" fmla="val -24699"/>
              <a:gd name="adj2" fmla="val 12963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585</a:t>
            </a:r>
            <a:r>
              <a:rPr lang="zh-CN" altLang="en-US" sz="240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万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篇   会议论文</a:t>
            </a:r>
          </a:p>
        </p:txBody>
      </p:sp>
      <p:sp>
        <p:nvSpPr>
          <p:cNvPr id="17420" name="AutoShape 20"/>
          <p:cNvSpPr>
            <a:spLocks noChangeArrowheads="1"/>
          </p:cNvSpPr>
          <p:nvPr/>
        </p:nvSpPr>
        <p:spPr bwMode="auto">
          <a:xfrm>
            <a:off x="9525" y="5183188"/>
            <a:ext cx="3057525" cy="400050"/>
          </a:xfrm>
          <a:prstGeom prst="wedgeRoundRectCallout">
            <a:avLst>
              <a:gd name="adj1" fmla="val -7736"/>
              <a:gd name="adj2" fmla="val 35347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1739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万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条 信息资讯</a:t>
            </a:r>
          </a:p>
        </p:txBody>
      </p:sp>
      <p:sp>
        <p:nvSpPr>
          <p:cNvPr id="17421" name="AutoShape 20"/>
          <p:cNvSpPr>
            <a:spLocks noChangeArrowheads="1"/>
          </p:cNvSpPr>
          <p:nvPr/>
        </p:nvSpPr>
        <p:spPr bwMode="auto">
          <a:xfrm>
            <a:off x="31750" y="4710113"/>
            <a:ext cx="3036888" cy="400050"/>
          </a:xfrm>
          <a:prstGeom prst="wedgeRoundRectCallout">
            <a:avLst>
              <a:gd name="adj1" fmla="val -6792"/>
              <a:gd name="adj2" fmla="val 34588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418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万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条   法律法规</a:t>
            </a:r>
          </a:p>
        </p:txBody>
      </p:sp>
      <p:sp>
        <p:nvSpPr>
          <p:cNvPr id="17422" name="AutoShape 20"/>
          <p:cNvSpPr>
            <a:spLocks noChangeArrowheads="1"/>
          </p:cNvSpPr>
          <p:nvPr/>
        </p:nvSpPr>
        <p:spPr bwMode="auto">
          <a:xfrm>
            <a:off x="26988" y="4243388"/>
            <a:ext cx="3036887" cy="400050"/>
          </a:xfrm>
          <a:prstGeom prst="wedgeRoundRectCallout">
            <a:avLst>
              <a:gd name="adj1" fmla="val -15231"/>
              <a:gd name="adj2" fmla="val 26819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126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万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条   科技成果</a:t>
            </a:r>
          </a:p>
        </p:txBody>
      </p:sp>
      <p:sp>
        <p:nvSpPr>
          <p:cNvPr id="17423" name="AutoShape 20"/>
          <p:cNvSpPr>
            <a:spLocks noChangeArrowheads="1"/>
          </p:cNvSpPr>
          <p:nvPr/>
        </p:nvSpPr>
        <p:spPr bwMode="auto">
          <a:xfrm>
            <a:off x="31750" y="5662613"/>
            <a:ext cx="3036888" cy="400050"/>
          </a:xfrm>
          <a:prstGeom prst="wedgeRoundRectCallout">
            <a:avLst>
              <a:gd name="adj1" fmla="val -14537"/>
              <a:gd name="adj2" fmla="val 37347"/>
              <a:gd name="adj3" fmla="val 16667"/>
            </a:avLst>
          </a:prstGeom>
          <a:solidFill>
            <a:srgbClr val="FFFFFF"/>
          </a:solidFill>
          <a:ln w="12700">
            <a:solidFill>
              <a:schemeClr val="accent2"/>
            </a:solidFill>
            <a:miter lim="800000"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132</a:t>
            </a:r>
            <a:r>
              <a:rPr lang="zh-CN" altLang="en-US" sz="2400" dirty="0" smtClean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万</a:t>
            </a:r>
            <a:r>
              <a:rPr lang="zh-CN" altLang="en-US" sz="2400" dirty="0">
                <a:solidFill>
                  <a:schemeClr val="accent2"/>
                </a:solidFill>
                <a:latin typeface="微软雅黑 Light" panose="020B0502040204020203" charset="-122"/>
                <a:ea typeface="微软雅黑 Light" panose="020B0502040204020203" charset="-122"/>
                <a:sym typeface="微软雅黑" panose="020B0503020204020204" pitchFamily="34" charset="-122"/>
              </a:rPr>
              <a:t>条   特色库</a:t>
            </a:r>
          </a:p>
        </p:txBody>
      </p:sp>
      <p:sp>
        <p:nvSpPr>
          <p:cNvPr id="17424" name="圆角矩形 31"/>
          <p:cNvSpPr>
            <a:spLocks noChangeArrowheads="1"/>
          </p:cNvSpPr>
          <p:nvPr/>
        </p:nvSpPr>
        <p:spPr bwMode="auto">
          <a:xfrm>
            <a:off x="3053715" y="3291205"/>
            <a:ext cx="2033270" cy="3372485"/>
          </a:xfrm>
          <a:prstGeom prst="roundRect">
            <a:avLst>
              <a:gd name="adj" fmla="val 4069"/>
            </a:avLst>
          </a:prstGeom>
          <a:noFill/>
          <a:ln w="28575">
            <a:solidFill>
              <a:srgbClr val="FF0000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000000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8619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1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5156 0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4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ldLvl="0" animBg="1" autoUpdateAnimBg="0"/>
      <p:bldP spid="17411" grpId="1" bldLvl="0" animBg="1" autoUpdateAnimBg="0"/>
      <p:bldP spid="17412" grpId="0" bldLvl="0" animBg="1" autoUpdateAnimBg="0"/>
      <p:bldP spid="17413" grpId="0" bldLvl="0" animBg="1" autoUpdateAnimBg="0"/>
      <p:bldP spid="17414" grpId="0" bldLvl="0" animBg="1" autoUpdateAnimBg="0"/>
      <p:bldP spid="17415" grpId="0" bldLvl="0" animBg="1" autoUpdateAnimBg="0"/>
      <p:bldP spid="17416" grpId="0" bldLvl="0" animBg="1" autoUpdateAnimBg="0"/>
      <p:bldP spid="17417" grpId="0" bldLvl="0" animBg="1" autoUpdateAnimBg="0"/>
      <p:bldP spid="17418" grpId="0" bldLvl="0" animBg="1" autoUpdateAnimBg="0"/>
      <p:bldP spid="17419" grpId="0" bldLvl="0" animBg="1" autoUpdateAnimBg="0"/>
      <p:bldP spid="17420" grpId="0" bldLvl="0" animBg="1" autoUpdateAnimBg="0"/>
      <p:bldP spid="17421" grpId="0" bldLvl="0" animBg="1" autoUpdateAnimBg="0"/>
      <p:bldP spid="17422" grpId="0" bldLvl="0" animBg="1" autoUpdateAnimBg="0"/>
      <p:bldP spid="17423" grpId="0" bldLvl="0" animBg="1" autoUpdateAnimBg="0"/>
      <p:bldP spid="17424" grpId="0" bldLvl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190" y="277812"/>
            <a:ext cx="2286000" cy="6038850"/>
          </a:xfrm>
          <a:prstGeom prst="roundRect">
            <a:avLst>
              <a:gd name="adj" fmla="val 44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2699" y="839787"/>
            <a:ext cx="2286000" cy="5476875"/>
          </a:xfrm>
          <a:prstGeom prst="roundRect">
            <a:avLst>
              <a:gd name="adj" fmla="val 44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2048" y="839787"/>
            <a:ext cx="2276475" cy="5467350"/>
          </a:xfrm>
          <a:prstGeom prst="roundRect">
            <a:avLst>
              <a:gd name="adj" fmla="val 44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00922" y="830262"/>
            <a:ext cx="2276475" cy="5476875"/>
          </a:xfrm>
          <a:prstGeom prst="roundRect">
            <a:avLst>
              <a:gd name="adj" fmla="val 44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7" cstate="print"/>
          <a:srcRect b="10929"/>
          <a:stretch>
            <a:fillRect/>
          </a:stretch>
        </p:blipFill>
        <p:spPr>
          <a:xfrm>
            <a:off x="9820270" y="839787"/>
            <a:ext cx="2286000" cy="5446713"/>
          </a:xfrm>
          <a:prstGeom prst="roundRect">
            <a:avLst>
              <a:gd name="adj" fmla="val 442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sp>
        <p:nvSpPr>
          <p:cNvPr id="4" name="矩形 3"/>
          <p:cNvSpPr/>
          <p:nvPr/>
        </p:nvSpPr>
        <p:spPr>
          <a:xfrm>
            <a:off x="-906649" y="277812"/>
            <a:ext cx="919974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均支持内部外部复选</a:t>
            </a:r>
          </a:p>
        </p:txBody>
      </p:sp>
      <p:sp>
        <p:nvSpPr>
          <p:cNvPr id="9" name="剪去对角的矩形 8"/>
          <p:cNvSpPr/>
          <p:nvPr/>
        </p:nvSpPr>
        <p:spPr>
          <a:xfrm>
            <a:off x="3695700" y="2184400"/>
            <a:ext cx="7112000" cy="2921000"/>
          </a:xfrm>
          <a:prstGeom prst="snip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rPr>
              <a:t>大大增加检索自由度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 Light" panose="020B0502040204020203" charset="-122"/>
                <a:ea typeface="微软雅黑 Light" panose="020B0502040204020203" charset="-122"/>
              </a:rPr>
              <a:t>满足读者随意搭配的需求</a:t>
            </a:r>
            <a:endParaRPr lang="en-US" altLang="zh-C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 Light" panose="020B0502040204020203" charset="-122"/>
              <a:ea typeface="微软雅黑 Light" panose="020B0502040204020203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3512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-0.39544 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159" y="482600"/>
            <a:ext cx="3022600" cy="637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1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382000" y="975360"/>
            <a:ext cx="3352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 smtClean="0"/>
              <a:t>1.</a:t>
            </a:r>
            <a:r>
              <a:rPr kumimoji="1" lang="zh-CN" altLang="en-US" sz="4000" dirty="0" smtClean="0"/>
              <a:t>热点选题</a:t>
            </a:r>
          </a:p>
          <a:p>
            <a:endParaRPr kumimoji="1" lang="zh-CN" altLang="en-US" sz="3200" dirty="0" smtClean="0"/>
          </a:p>
          <a:p>
            <a:r>
              <a:rPr kumimoji="1" lang="zh-CN" altLang="en-US" sz="3200" dirty="0" smtClean="0"/>
              <a:t>翻译</a:t>
            </a:r>
          </a:p>
          <a:p>
            <a:r>
              <a:rPr kumimoji="1" lang="zh-CN" altLang="en-US" sz="3200" dirty="0" smtClean="0"/>
              <a:t>关联理论</a:t>
            </a:r>
          </a:p>
          <a:p>
            <a:r>
              <a:rPr kumimoji="1" lang="zh-CN" altLang="en-US" sz="3200" dirty="0" smtClean="0"/>
              <a:t>翻译策略</a:t>
            </a:r>
          </a:p>
          <a:p>
            <a:r>
              <a:rPr kumimoji="1" lang="zh-CN" altLang="en-US" sz="3200" dirty="0" smtClean="0"/>
              <a:t>目的论</a:t>
            </a:r>
          </a:p>
          <a:p>
            <a:r>
              <a:rPr kumimoji="1" lang="zh-CN" altLang="en-US" sz="3200" dirty="0" smtClean="0"/>
              <a:t>文学翻译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67338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018868" y="217593"/>
            <a:ext cx="10131425" cy="1456267"/>
          </a:xfrm>
        </p:spPr>
        <p:txBody>
          <a:bodyPr/>
          <a:lstStyle/>
          <a:p>
            <a:pPr algn="l"/>
            <a:r>
              <a:rPr kumimoji="1" lang="en-US" altLang="zh-CN" b="0" dirty="0" smtClean="0"/>
              <a:t>2.</a:t>
            </a:r>
            <a:r>
              <a:rPr kumimoji="1" lang="zh-CN" altLang="en-US" b="0" dirty="0" smtClean="0"/>
              <a:t>关键词筛选</a:t>
            </a:r>
            <a:endParaRPr kumimoji="1" lang="zh-CN" altLang="en-US" b="0" dirty="0"/>
          </a:p>
        </p:txBody>
      </p:sp>
      <p:sp>
        <p:nvSpPr>
          <p:cNvPr id="9" name="文本框 8"/>
          <p:cNvSpPr txBox="1"/>
          <p:nvPr/>
        </p:nvSpPr>
        <p:spPr>
          <a:xfrm>
            <a:off x="1351229" y="1940719"/>
            <a:ext cx="677108" cy="49172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3200" dirty="0" smtClean="0"/>
              <a:t>    有助于扩展选题方向</a:t>
            </a:r>
            <a:endParaRPr kumimoji="1"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707" y="1282700"/>
            <a:ext cx="2971800" cy="5575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310" y="217593"/>
            <a:ext cx="2959100" cy="66167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7692" y="631453"/>
            <a:ext cx="29718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水滴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水滴</Template>
  <TotalTime>306</TotalTime>
  <Words>632</Words>
  <Application>Microsoft Macintosh PowerPoint</Application>
  <PresentationFormat>宽屏</PresentationFormat>
  <Paragraphs>108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8" baseType="lpstr">
      <vt:lpstr>Arial</vt:lpstr>
      <vt:lpstr>Calibri</vt:lpstr>
      <vt:lpstr>Tw Cen MT</vt:lpstr>
      <vt:lpstr>华文新魏</vt:lpstr>
      <vt:lpstr>宋体</vt:lpstr>
      <vt:lpstr>微软雅黑</vt:lpstr>
      <vt:lpstr>微软雅黑 Light</vt:lpstr>
      <vt:lpstr>水滴</vt:lpstr>
      <vt:lpstr>超星系列学术资源辅助学位论文撰写</vt:lpstr>
      <vt:lpstr>学术论文：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2.关键词筛选</vt:lpstr>
      <vt:lpstr>3.机构追踪 </vt:lpstr>
      <vt:lpstr>PowerPoint 演示文稿</vt:lpstr>
      <vt:lpstr>检索结果</vt:lpstr>
      <vt:lpstr>PowerPoint 演示文稿</vt:lpstr>
      <vt:lpstr>4.专家学者 </vt:lpstr>
      <vt:lpstr>PowerPoint 演示文稿</vt:lpstr>
      <vt:lpstr>6.趋势判断             看看这个主题发展状态，是否还有值得研究的价值。                     </vt:lpstr>
      <vt:lpstr>7.多主题对比法，在图书、期刊、会议、专利、标准、学位论文、报纸等类型上都可做对比，从而发现多个主题之间的内在联系，将我们的思维指向未知领域。</vt:lpstr>
      <vt:lpstr>PowerPoint 演示文稿</vt:lpstr>
      <vt:lpstr>面对数量众多的文献，</vt:lpstr>
      <vt:lpstr>PowerPoint 演示文稿</vt:lpstr>
      <vt:lpstr>直接标明文献的重要程度。</vt:lpstr>
      <vt:lpstr>PowerPoint 演示文稿</vt:lpstr>
      <vt:lpstr>PowerPoint 演示文稿</vt:lpstr>
      <vt:lpstr>无需下载，不受IP地址限制的查阅全文</vt:lpstr>
      <vt:lpstr>手机端，无处不在的搜索与阅读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深度挖掘与分析学习资源 为论文写作服务</dc:title>
  <dc:creator>Microsoft Office 用户</dc:creator>
  <cp:lastModifiedBy>Microsoft Office 用户</cp:lastModifiedBy>
  <cp:revision>56</cp:revision>
  <dcterms:created xsi:type="dcterms:W3CDTF">2016-11-17T01:44:17Z</dcterms:created>
  <dcterms:modified xsi:type="dcterms:W3CDTF">2017-11-29T02:21:03Z</dcterms:modified>
</cp:coreProperties>
</file>