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sldIdLst>
    <p:sldId id="429" r:id="rId3"/>
    <p:sldId id="430" r:id="rId4"/>
    <p:sldId id="431"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95" r:id="rId33"/>
    <p:sldId id="460" r:id="rId34"/>
    <p:sldId id="461" r:id="rId35"/>
    <p:sldId id="462" r:id="rId36"/>
    <p:sldId id="464" r:id="rId37"/>
    <p:sldId id="465" r:id="rId38"/>
    <p:sldId id="466" r:id="rId39"/>
    <p:sldId id="467" r:id="rId40"/>
    <p:sldId id="507" r:id="rId41"/>
    <p:sldId id="508" r:id="rId42"/>
    <p:sldId id="509" r:id="rId43"/>
    <p:sldId id="510" r:id="rId44"/>
    <p:sldId id="498" r:id="rId45"/>
    <p:sldId id="511" r:id="rId46"/>
    <p:sldId id="512" r:id="rId47"/>
    <p:sldId id="513" r:id="rId48"/>
    <p:sldId id="514" r:id="rId49"/>
    <p:sldId id="515" r:id="rId50"/>
    <p:sldId id="516" r:id="rId51"/>
    <p:sldId id="478" r:id="rId52"/>
    <p:sldId id="479" r:id="rId53"/>
    <p:sldId id="480" r:id="rId54"/>
    <p:sldId id="481" r:id="rId55"/>
    <p:sldId id="482" r:id="rId56"/>
    <p:sldId id="483" r:id="rId57"/>
    <p:sldId id="484" r:id="rId58"/>
    <p:sldId id="485" r:id="rId59"/>
    <p:sldId id="486" r:id="rId60"/>
    <p:sldId id="487" r:id="rId61"/>
    <p:sldId id="488" r:id="rId62"/>
    <p:sldId id="517" r:id="rId63"/>
    <p:sldId id="490" r:id="rId64"/>
    <p:sldId id="491" r:id="rId65"/>
    <p:sldId id="492" r:id="rId66"/>
    <p:sldId id="494" r:id="rId67"/>
    <p:sldId id="286" r:id="rId6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3696" userDrawn="1">
          <p15:clr>
            <a:srgbClr val="A4A3A4"/>
          </p15:clr>
        </p15:guide>
        <p15:guide id="4" pos="3878" userDrawn="1">
          <p15:clr>
            <a:srgbClr val="A4A3A4"/>
          </p15:clr>
        </p15:guide>
        <p15:guide id="5" pos="1882" userDrawn="1">
          <p15:clr>
            <a:srgbClr val="A4A3A4"/>
          </p15:clr>
        </p15:guide>
        <p15:guide id="6" pos="2064" userDrawn="1">
          <p15:clr>
            <a:srgbClr val="A4A3A4"/>
          </p15:clr>
        </p15:guide>
        <p15:guide id="7" pos="5534" userDrawn="1">
          <p15:clr>
            <a:srgbClr val="A4A3A4"/>
          </p15:clr>
        </p15:guide>
        <p15:guide id="8" pos="204" userDrawn="1">
          <p15:clr>
            <a:srgbClr val="A4A3A4"/>
          </p15:clr>
        </p15:guide>
        <p15:guide id="9" orient="horz" pos="1212" userDrawn="1">
          <p15:clr>
            <a:srgbClr val="A4A3A4"/>
          </p15:clr>
        </p15:guide>
        <p15:guide id="10" orient="horz" pos="1076" userDrawn="1">
          <p15:clr>
            <a:srgbClr val="A4A3A4"/>
          </p15:clr>
        </p15:guide>
        <p15:guide id="11" orient="horz" pos="2006" userDrawn="1">
          <p15:clr>
            <a:srgbClr val="A4A3A4"/>
          </p15:clr>
        </p15:guide>
        <p15:guide id="12" orient="horz" pos="2164" userDrawn="1">
          <p15:clr>
            <a:srgbClr val="A4A3A4"/>
          </p15:clr>
        </p15:guide>
        <p15:guide id="13" orient="horz" pos="3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29"/>
    <a:srgbClr val="3077ED"/>
    <a:srgbClr val="71C5A3"/>
    <a:srgbClr val="FFC000"/>
    <a:srgbClr val="FEFEFE"/>
    <a:srgbClr val="FFD966"/>
    <a:srgbClr val="FFC663"/>
    <a:srgbClr val="B5B4B4"/>
    <a:srgbClr val="BBD66B"/>
    <a:srgbClr val="80A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91" autoAdjust="0"/>
    <p:restoredTop sz="92181" autoAdjust="0"/>
  </p:normalViewPr>
  <p:slideViewPr>
    <p:cSldViewPr snapToGrid="0" showGuides="1">
      <p:cViewPr varScale="1">
        <p:scale>
          <a:sx n="62" d="100"/>
          <a:sy n="62" d="100"/>
        </p:scale>
        <p:origin x="624" y="48"/>
      </p:cViewPr>
      <p:guideLst>
        <p:guide orient="horz" pos="1620"/>
        <p:guide pos="2880"/>
        <p:guide pos="3696"/>
        <p:guide pos="3878"/>
        <p:guide pos="1882"/>
        <p:guide pos="2064"/>
        <p:guide pos="5534"/>
        <p:guide pos="204"/>
        <p:guide orient="horz" pos="1212"/>
        <p:guide orient="horz" pos="1076"/>
        <p:guide orient="horz" pos="2006"/>
        <p:guide orient="horz" pos="2164"/>
        <p:guide orient="horz" pos="39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系列 1</c:v>
                </c:pt>
              </c:strCache>
            </c:strRef>
          </c:tx>
          <c:spPr>
            <a:ln w="18898">
              <a:noFill/>
            </a:ln>
          </c:spPr>
          <c:marker>
            <c:symbol val="none"/>
          </c:marker>
          <c:cat>
            <c:numRef>
              <c:f>Sheet1!$A$2:$A$11</c:f>
              <c:numCache>
                <c:formatCode>m/d/yyyy</c:formatCode>
                <c:ptCount val="10"/>
                <c:pt idx="0">
                  <c:v>37261</c:v>
                </c:pt>
                <c:pt idx="1">
                  <c:v>37262</c:v>
                </c:pt>
                <c:pt idx="2">
                  <c:v>37263</c:v>
                </c:pt>
                <c:pt idx="3">
                  <c:v>37264</c:v>
                </c:pt>
                <c:pt idx="4">
                  <c:v>37265</c:v>
                </c:pt>
                <c:pt idx="5">
                  <c:v>37261</c:v>
                </c:pt>
                <c:pt idx="6">
                  <c:v>37262</c:v>
                </c:pt>
                <c:pt idx="7">
                  <c:v>37263</c:v>
                </c:pt>
                <c:pt idx="8">
                  <c:v>37264</c:v>
                </c:pt>
                <c:pt idx="9">
                  <c:v>37265</c:v>
                </c:pt>
              </c:numCache>
            </c:num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extLst>
            <c:ext xmlns:c16="http://schemas.microsoft.com/office/drawing/2014/chart" uri="{C3380CC4-5D6E-409C-BE32-E72D297353CC}">
              <c16:uniqueId val="{00000000-196B-4EB4-B043-8155AD1A3DBF}"/>
            </c:ext>
          </c:extLst>
        </c:ser>
        <c:dLbls>
          <c:showLegendKey val="0"/>
          <c:showVal val="0"/>
          <c:showCatName val="0"/>
          <c:showSerName val="0"/>
          <c:showPercent val="0"/>
          <c:showBubbleSize val="0"/>
        </c:dLbls>
        <c:axId val="454208064"/>
        <c:axId val="454210024"/>
      </c:radarChart>
      <c:catAx>
        <c:axId val="454208064"/>
        <c:scaling>
          <c:orientation val="minMax"/>
        </c:scaling>
        <c:delete val="0"/>
        <c:axPos val="b"/>
        <c:numFmt formatCode="m/d/yyyy" sourceLinked="1"/>
        <c:majorTickMark val="out"/>
        <c:minorTickMark val="none"/>
        <c:tickLblPos val="none"/>
        <c:txPr>
          <a:bodyPr rot="0" vert="horz"/>
          <a:lstStyle/>
          <a:p>
            <a:pPr>
              <a:defRPr sz="1317" b="0" i="0" u="none" strike="noStrike" baseline="0">
                <a:solidFill>
                  <a:srgbClr val="000000"/>
                </a:solidFill>
                <a:latin typeface="黑体"/>
                <a:ea typeface="黑体"/>
                <a:cs typeface="黑体"/>
              </a:defRPr>
            </a:pPr>
            <a:endParaRPr lang="zh-CN"/>
          </a:p>
        </c:txPr>
        <c:crossAx val="454210024"/>
        <c:crosses val="autoZero"/>
        <c:auto val="0"/>
        <c:lblAlgn val="ctr"/>
        <c:lblOffset val="100"/>
        <c:noMultiLvlLbl val="0"/>
      </c:catAx>
      <c:valAx>
        <c:axId val="454210024"/>
        <c:scaling>
          <c:orientation val="minMax"/>
        </c:scaling>
        <c:delete val="1"/>
        <c:axPos val="l"/>
        <c:majorGridlines>
          <c:spPr>
            <a:ln w="9431" cap="flat" cmpd="sng" algn="ctr">
              <a:solidFill>
                <a:schemeClr val="tx1">
                  <a:lumMod val="15000"/>
                  <a:lumOff val="85000"/>
                </a:schemeClr>
              </a:solidFill>
              <a:round/>
            </a:ln>
            <a:effectLst/>
          </c:spPr>
        </c:majorGridlines>
        <c:numFmt formatCode="General" sourceLinked="1"/>
        <c:majorTickMark val="out"/>
        <c:minorTickMark val="none"/>
        <c:tickLblPos val="nextTo"/>
        <c:crossAx val="454208064"/>
        <c:crosses val="autoZero"/>
        <c:crossBetween val="between"/>
      </c:valAx>
      <c:spPr>
        <a:noFill/>
        <a:ln w="25344">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5C09E-4A00-4F14-874A-65C9730E4CA6}" type="doc">
      <dgm:prSet loTypeId="urn:microsoft.com/office/officeart/2005/8/layout/process1" loCatId="process" qsTypeId="urn:microsoft.com/office/officeart/2005/8/quickstyle/3d1#1" qsCatId="3D" csTypeId="urn:microsoft.com/office/officeart/2005/8/colors/accent2_2#1" csCatId="accent2" phldr="1"/>
      <dgm:spPr/>
    </dgm:pt>
    <dgm:pt modelId="{A7C3C79D-D081-4B15-AD72-2DA1962101C6}">
      <dgm:prSet phldrT="[文本]" custT="1"/>
      <dgm:spPr>
        <a:gradFill rotWithShape="0">
          <a:gsLst>
            <a:gs pos="8000">
              <a:schemeClr val="accent2">
                <a:hueOff val="0"/>
                <a:satOff val="0"/>
                <a:lumOff val="0"/>
                <a:alphaOff val="0"/>
                <a:satMod val="103000"/>
                <a:lumMod val="102000"/>
                <a:tint val="94000"/>
              </a:schemeClr>
            </a:gs>
            <a:gs pos="67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a:scene3d>
          <a:camera prst="orthographicFront"/>
          <a:lightRig rig="flat" dir="t"/>
        </a:scene3d>
        <a:sp3d prstMaterial="plastic">
          <a:bevelB w="88900" h="31750" prst="angle"/>
        </a:sp3d>
      </dgm:spPr>
      <dgm:t>
        <a:bodyPr/>
        <a:lstStyle/>
        <a:p>
          <a:r>
            <a:rPr lang="zh-CN" altLang="en-US" sz="2400" b="1" dirty="0">
              <a:latin typeface="微软雅黑" panose="020B0503020204020204" pitchFamily="34" charset="-122"/>
              <a:ea typeface="微软雅黑" panose="020B0503020204020204" pitchFamily="34" charset="-122"/>
            </a:rPr>
            <a:t>收录体系</a:t>
          </a:r>
        </a:p>
      </dgm:t>
    </dgm:pt>
    <dgm:pt modelId="{5F1B34B7-6E52-4369-BB71-113F4A5D07A2}" type="parTrans" cxnId="{7A040D2E-E679-40A7-A9FE-2D5818EE6A45}">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5573F2FC-FA62-4AC4-9896-7DC215E0E385}" type="sibTrans" cxnId="{7A040D2E-E679-40A7-A9FE-2D5818EE6A45}">
      <dgm:prSet custT="1"/>
      <dgm:spPr>
        <a:scene3d>
          <a:camera prst="orthographicFront"/>
          <a:lightRig rig="flat" dir="t"/>
        </a:scene3d>
      </dgm:spPr>
      <dgm:t>
        <a:bodyPr/>
        <a:lstStyle/>
        <a:p>
          <a:endParaRPr lang="zh-CN" altLang="en-US" sz="2400" b="1">
            <a:latin typeface="微软雅黑" panose="020B0503020204020204" pitchFamily="34" charset="-122"/>
            <a:ea typeface="微软雅黑" panose="020B0503020204020204" pitchFamily="34" charset="-122"/>
          </a:endParaRPr>
        </a:p>
      </dgm:t>
    </dgm:pt>
    <dgm:pt modelId="{888059FF-444F-43DA-A847-D762582A0EB9}">
      <dgm:prSet phldrT="[文本]" custT="1"/>
      <dgm:spPr>
        <a:scene3d>
          <a:camera prst="orthographicFront"/>
          <a:lightRig rig="flat" dir="t"/>
        </a:scene3d>
        <a:sp3d prstMaterial="plastic">
          <a:bevelB w="88900" h="31750" prst="angle"/>
        </a:sp3d>
      </dgm:spPr>
      <dgm:t>
        <a:bodyPr/>
        <a:lstStyle/>
        <a:p>
          <a:r>
            <a:rPr lang="zh-CN" altLang="en-US" sz="2400" b="1" dirty="0">
              <a:latin typeface="微软雅黑" panose="020B0503020204020204" pitchFamily="34" charset="-122"/>
              <a:ea typeface="微软雅黑" panose="020B0503020204020204" pitchFamily="34" charset="-122"/>
            </a:rPr>
            <a:t>对应学科</a:t>
          </a:r>
        </a:p>
      </dgm:t>
    </dgm:pt>
    <dgm:pt modelId="{2DC42959-60BE-4ED2-9BE4-FB03482D641D}" type="parTrans" cxnId="{5A0E796E-4F15-4636-A4D5-92FE588A19BF}">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BD03A22C-8197-4E75-BCF9-90281DB4DDBA}" type="sibTrans" cxnId="{5A0E796E-4F15-4636-A4D5-92FE588A19BF}">
      <dgm:prSet custT="1"/>
      <dgm:spPr>
        <a:scene3d>
          <a:camera prst="orthographicFront"/>
          <a:lightRig rig="flat" dir="t"/>
        </a:scene3d>
      </dgm:spPr>
      <dgm:t>
        <a:bodyPr/>
        <a:lstStyle/>
        <a:p>
          <a:endParaRPr lang="zh-CN" altLang="en-US" sz="2400" b="1">
            <a:latin typeface="微软雅黑" panose="020B0503020204020204" pitchFamily="34" charset="-122"/>
            <a:ea typeface="微软雅黑" panose="020B0503020204020204" pitchFamily="34" charset="-122"/>
          </a:endParaRPr>
        </a:p>
      </dgm:t>
    </dgm:pt>
    <dgm:pt modelId="{96CA8CB5-A3EB-4990-9904-87CC3601A2F6}">
      <dgm:prSet phldrT="[文本]" custT="1"/>
      <dgm:spPr>
        <a:scene3d>
          <a:camera prst="orthographicFront"/>
          <a:lightRig rig="flat" dir="t"/>
        </a:scene3d>
        <a:sp3d prstMaterial="plastic">
          <a:bevelB w="88900" h="31750" prst="angle"/>
        </a:sp3d>
      </dgm:spPr>
      <dgm:t>
        <a:bodyPr/>
        <a:lstStyle/>
        <a:p>
          <a:r>
            <a:rPr lang="zh-CN" altLang="en-US" sz="2400" b="1" dirty="0">
              <a:latin typeface="微软雅黑" panose="020B0503020204020204" pitchFamily="34" charset="-122"/>
              <a:ea typeface="微软雅黑" panose="020B0503020204020204" pitchFamily="34" charset="-122"/>
            </a:rPr>
            <a:t>核心期刊</a:t>
          </a:r>
        </a:p>
      </dgm:t>
    </dgm:pt>
    <dgm:pt modelId="{4E34353B-E834-41C4-BAF4-493EB18F3E9B}" type="parTrans" cxnId="{02CD0D5B-E991-482B-80FD-0B270B149C73}">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7E9F0D09-61F2-471C-8CD0-C6C44009D5FC}" type="sibTrans" cxnId="{02CD0D5B-E991-482B-80FD-0B270B149C73}">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517E9E9B-F4E6-4CE3-B4B9-229FA6C4FB5A}" type="pres">
      <dgm:prSet presAssocID="{67D5C09E-4A00-4F14-874A-65C9730E4CA6}" presName="Name0" presStyleCnt="0">
        <dgm:presLayoutVars>
          <dgm:dir/>
          <dgm:resizeHandles val="exact"/>
        </dgm:presLayoutVars>
      </dgm:prSet>
      <dgm:spPr/>
    </dgm:pt>
    <dgm:pt modelId="{5CBD0FD4-D529-4650-84D8-C166090E93D7}" type="pres">
      <dgm:prSet presAssocID="{A7C3C79D-D081-4B15-AD72-2DA1962101C6}" presName="node" presStyleLbl="node1" presStyleIdx="0" presStyleCnt="3" custLinFactNeighborY="-258">
        <dgm:presLayoutVars>
          <dgm:bulletEnabled val="1"/>
        </dgm:presLayoutVars>
      </dgm:prSet>
      <dgm:spPr/>
    </dgm:pt>
    <dgm:pt modelId="{FF8B805A-0FD2-4CC0-AA50-32E1D44610A4}" type="pres">
      <dgm:prSet presAssocID="{5573F2FC-FA62-4AC4-9896-7DC215E0E385}" presName="sibTrans" presStyleLbl="sibTrans2D1" presStyleIdx="0" presStyleCnt="2"/>
      <dgm:spPr/>
    </dgm:pt>
    <dgm:pt modelId="{4B789543-AA15-4214-AA53-8AE82BB3860E}" type="pres">
      <dgm:prSet presAssocID="{5573F2FC-FA62-4AC4-9896-7DC215E0E385}" presName="connectorText" presStyleLbl="sibTrans2D1" presStyleIdx="0" presStyleCnt="2"/>
      <dgm:spPr/>
    </dgm:pt>
    <dgm:pt modelId="{0E97BE89-EEBD-4AA0-948A-23B1EBE37A48}" type="pres">
      <dgm:prSet presAssocID="{888059FF-444F-43DA-A847-D762582A0EB9}" presName="node" presStyleLbl="node1" presStyleIdx="1" presStyleCnt="3">
        <dgm:presLayoutVars>
          <dgm:bulletEnabled val="1"/>
        </dgm:presLayoutVars>
      </dgm:prSet>
      <dgm:spPr/>
    </dgm:pt>
    <dgm:pt modelId="{897BFB6F-E1F3-4197-A8B2-9A263232144E}" type="pres">
      <dgm:prSet presAssocID="{BD03A22C-8197-4E75-BCF9-90281DB4DDBA}" presName="sibTrans" presStyleLbl="sibTrans2D1" presStyleIdx="1" presStyleCnt="2"/>
      <dgm:spPr/>
    </dgm:pt>
    <dgm:pt modelId="{B811292A-C68B-4033-8CD1-7C009D714F0F}" type="pres">
      <dgm:prSet presAssocID="{BD03A22C-8197-4E75-BCF9-90281DB4DDBA}" presName="connectorText" presStyleLbl="sibTrans2D1" presStyleIdx="1" presStyleCnt="2"/>
      <dgm:spPr/>
    </dgm:pt>
    <dgm:pt modelId="{8AD6E362-81E0-4B06-80C1-862E7329EB87}" type="pres">
      <dgm:prSet presAssocID="{96CA8CB5-A3EB-4990-9904-87CC3601A2F6}" presName="node" presStyleLbl="node1" presStyleIdx="2" presStyleCnt="3" custLinFactNeighborX="50642" custLinFactNeighborY="-2325">
        <dgm:presLayoutVars>
          <dgm:bulletEnabled val="1"/>
        </dgm:presLayoutVars>
      </dgm:prSet>
      <dgm:spPr/>
    </dgm:pt>
  </dgm:ptLst>
  <dgm:cxnLst>
    <dgm:cxn modelId="{4603120E-9FA9-4D86-B068-7307717FE6EC}" type="presOf" srcId="{BD03A22C-8197-4E75-BCF9-90281DB4DDBA}" destId="{B811292A-C68B-4033-8CD1-7C009D714F0F}" srcOrd="1" destOrd="0" presId="urn:microsoft.com/office/officeart/2005/8/layout/process1"/>
    <dgm:cxn modelId="{7A040D2E-E679-40A7-A9FE-2D5818EE6A45}" srcId="{67D5C09E-4A00-4F14-874A-65C9730E4CA6}" destId="{A7C3C79D-D081-4B15-AD72-2DA1962101C6}" srcOrd="0" destOrd="0" parTransId="{5F1B34B7-6E52-4369-BB71-113F4A5D07A2}" sibTransId="{5573F2FC-FA62-4AC4-9896-7DC215E0E385}"/>
    <dgm:cxn modelId="{A7773335-F8DB-4A32-A49E-2EBBC084076E}" type="presOf" srcId="{5573F2FC-FA62-4AC4-9896-7DC215E0E385}" destId="{FF8B805A-0FD2-4CC0-AA50-32E1D44610A4}" srcOrd="0" destOrd="0" presId="urn:microsoft.com/office/officeart/2005/8/layout/process1"/>
    <dgm:cxn modelId="{02CD0D5B-E991-482B-80FD-0B270B149C73}" srcId="{67D5C09E-4A00-4F14-874A-65C9730E4CA6}" destId="{96CA8CB5-A3EB-4990-9904-87CC3601A2F6}" srcOrd="2" destOrd="0" parTransId="{4E34353B-E834-41C4-BAF4-493EB18F3E9B}" sibTransId="{7E9F0D09-61F2-471C-8CD0-C6C44009D5FC}"/>
    <dgm:cxn modelId="{699AEF48-F589-4367-ACF9-314F5E5A46EC}" type="presOf" srcId="{888059FF-444F-43DA-A847-D762582A0EB9}" destId="{0E97BE89-EEBD-4AA0-948A-23B1EBE37A48}" srcOrd="0" destOrd="0" presId="urn:microsoft.com/office/officeart/2005/8/layout/process1"/>
    <dgm:cxn modelId="{5A0E796E-4F15-4636-A4D5-92FE588A19BF}" srcId="{67D5C09E-4A00-4F14-874A-65C9730E4CA6}" destId="{888059FF-444F-43DA-A847-D762582A0EB9}" srcOrd="1" destOrd="0" parTransId="{2DC42959-60BE-4ED2-9BE4-FB03482D641D}" sibTransId="{BD03A22C-8197-4E75-BCF9-90281DB4DDBA}"/>
    <dgm:cxn modelId="{72779E6F-82FB-4E1A-AEBC-8A221B7D45C8}" type="presOf" srcId="{A7C3C79D-D081-4B15-AD72-2DA1962101C6}" destId="{5CBD0FD4-D529-4650-84D8-C166090E93D7}" srcOrd="0" destOrd="0" presId="urn:microsoft.com/office/officeart/2005/8/layout/process1"/>
    <dgm:cxn modelId="{47FF299C-5EFD-4BAF-8F48-BE54DBAC858E}" type="presOf" srcId="{BD03A22C-8197-4E75-BCF9-90281DB4DDBA}" destId="{897BFB6F-E1F3-4197-A8B2-9A263232144E}" srcOrd="0" destOrd="0" presId="urn:microsoft.com/office/officeart/2005/8/layout/process1"/>
    <dgm:cxn modelId="{7E30F5E0-BE08-4042-9C55-FA6079CE317D}" type="presOf" srcId="{67D5C09E-4A00-4F14-874A-65C9730E4CA6}" destId="{517E9E9B-F4E6-4CE3-B4B9-229FA6C4FB5A}" srcOrd="0" destOrd="0" presId="urn:microsoft.com/office/officeart/2005/8/layout/process1"/>
    <dgm:cxn modelId="{2D1374E1-293F-444C-BA68-3D7DFF6A7C54}" type="presOf" srcId="{5573F2FC-FA62-4AC4-9896-7DC215E0E385}" destId="{4B789543-AA15-4214-AA53-8AE82BB3860E}" srcOrd="1" destOrd="0" presId="urn:microsoft.com/office/officeart/2005/8/layout/process1"/>
    <dgm:cxn modelId="{F66EBFED-2FEF-4E83-BBCA-EC8113DC81C4}" type="presOf" srcId="{96CA8CB5-A3EB-4990-9904-87CC3601A2F6}" destId="{8AD6E362-81E0-4B06-80C1-862E7329EB87}" srcOrd="0" destOrd="0" presId="urn:microsoft.com/office/officeart/2005/8/layout/process1"/>
    <dgm:cxn modelId="{2D6A1181-09E2-4AEC-B512-DF7E20B7D433}" type="presParOf" srcId="{517E9E9B-F4E6-4CE3-B4B9-229FA6C4FB5A}" destId="{5CBD0FD4-D529-4650-84D8-C166090E93D7}" srcOrd="0" destOrd="0" presId="urn:microsoft.com/office/officeart/2005/8/layout/process1"/>
    <dgm:cxn modelId="{9AA44F1A-92A3-4411-9E58-2F23134A7EE8}" type="presParOf" srcId="{517E9E9B-F4E6-4CE3-B4B9-229FA6C4FB5A}" destId="{FF8B805A-0FD2-4CC0-AA50-32E1D44610A4}" srcOrd="1" destOrd="0" presId="urn:microsoft.com/office/officeart/2005/8/layout/process1"/>
    <dgm:cxn modelId="{9B171DF8-4317-4AF0-B12C-70375F426A41}" type="presParOf" srcId="{FF8B805A-0FD2-4CC0-AA50-32E1D44610A4}" destId="{4B789543-AA15-4214-AA53-8AE82BB3860E}" srcOrd="0" destOrd="0" presId="urn:microsoft.com/office/officeart/2005/8/layout/process1"/>
    <dgm:cxn modelId="{9747F383-29E0-4B06-A6B0-1D4F3D44EEE1}" type="presParOf" srcId="{517E9E9B-F4E6-4CE3-B4B9-229FA6C4FB5A}" destId="{0E97BE89-EEBD-4AA0-948A-23B1EBE37A48}" srcOrd="2" destOrd="0" presId="urn:microsoft.com/office/officeart/2005/8/layout/process1"/>
    <dgm:cxn modelId="{A46F7DD5-E081-49C9-8A61-F8F55751AAC9}" type="presParOf" srcId="{517E9E9B-F4E6-4CE3-B4B9-229FA6C4FB5A}" destId="{897BFB6F-E1F3-4197-A8B2-9A263232144E}" srcOrd="3" destOrd="0" presId="urn:microsoft.com/office/officeart/2005/8/layout/process1"/>
    <dgm:cxn modelId="{7F922289-B0CE-48CB-B9DB-F07F30A6CCF4}" type="presParOf" srcId="{897BFB6F-E1F3-4197-A8B2-9A263232144E}" destId="{B811292A-C68B-4033-8CD1-7C009D714F0F}" srcOrd="0" destOrd="0" presId="urn:microsoft.com/office/officeart/2005/8/layout/process1"/>
    <dgm:cxn modelId="{F8FD786F-3C35-455C-8659-6838E3AD1161}" type="presParOf" srcId="{517E9E9B-F4E6-4CE3-B4B9-229FA6C4FB5A}" destId="{8AD6E362-81E0-4B06-80C1-862E7329EB8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204B3-22E3-4A6C-821A-93BC8DDCE420}" type="doc">
      <dgm:prSet loTypeId="urn:microsoft.com/office/officeart/2005/8/layout/pyramid1" loCatId="pyramid" qsTypeId="urn:microsoft.com/office/officeart/2005/8/quickstyle/simple5" qsCatId="simple" csTypeId="urn:microsoft.com/office/officeart/2005/8/colors/accent1_2" csCatId="accent1" phldr="1"/>
      <dgm:spPr/>
      <dgm:t>
        <a:bodyPr/>
        <a:lstStyle/>
        <a:p>
          <a:endParaRPr lang="zh-CN" altLang="en-US"/>
        </a:p>
      </dgm:t>
    </dgm:pt>
    <dgm:pt modelId="{CFD6A6B2-957D-40BD-8109-902202EB3CF9}">
      <dgm:prSet phldrT="[文本]" custT="1"/>
      <dgm:spPr>
        <a:solidFill>
          <a:srgbClr val="71C5A3"/>
        </a:solidFill>
        <a:ln>
          <a:solidFill>
            <a:srgbClr val="FFFFFF"/>
          </a:solidFill>
        </a:ln>
      </dgm:spPr>
      <dgm:t>
        <a:bodyPr/>
        <a:lstStyle/>
        <a:p>
          <a:endParaRPr lang="zh-CN" altLang="en-US" sz="1600" b="1" dirty="0">
            <a:solidFill>
              <a:schemeClr val="bg1"/>
            </a:solidFill>
          </a:endParaRPr>
        </a:p>
      </dgm:t>
    </dgm:pt>
    <dgm:pt modelId="{2464EF7F-2068-4E8B-815A-35646431FA36}" type="parTrans" cxnId="{E6CA3F67-789D-45F9-9A29-AFCD1E893345}">
      <dgm:prSet/>
      <dgm:spPr/>
      <dgm:t>
        <a:bodyPr/>
        <a:lstStyle/>
        <a:p>
          <a:endParaRPr lang="zh-CN" altLang="en-US"/>
        </a:p>
      </dgm:t>
    </dgm:pt>
    <dgm:pt modelId="{80D31785-24A8-4ED1-A7C7-916B76613B09}" type="sibTrans" cxnId="{E6CA3F67-789D-45F9-9A29-AFCD1E893345}">
      <dgm:prSet/>
      <dgm:spPr/>
      <dgm:t>
        <a:bodyPr/>
        <a:lstStyle/>
        <a:p>
          <a:endParaRPr lang="zh-CN" altLang="en-US"/>
        </a:p>
      </dgm:t>
    </dgm:pt>
    <dgm:pt modelId="{6152351F-4012-47DF-9575-44586E10EDC9}">
      <dgm:prSet phldrT="[文本]"/>
      <dgm:spPr>
        <a:solidFill>
          <a:srgbClr val="71C5A3"/>
        </a:solidFill>
        <a:ln>
          <a:solidFill>
            <a:srgbClr val="FFFFFF"/>
          </a:solidFill>
        </a:ln>
      </dgm:spPr>
      <dgm:t>
        <a:bodyPr/>
        <a:lstStyle/>
        <a:p>
          <a:r>
            <a:rPr lang="en-US" altLang="zh-CN" b="1" dirty="0">
              <a:solidFill>
                <a:schemeClr val="bg1"/>
              </a:solidFill>
            </a:rPr>
            <a:t>5%-20%</a:t>
          </a:r>
          <a:endParaRPr lang="zh-CN" altLang="en-US" b="1" dirty="0">
            <a:solidFill>
              <a:schemeClr val="bg1"/>
            </a:solidFill>
          </a:endParaRPr>
        </a:p>
      </dgm:t>
    </dgm:pt>
    <dgm:pt modelId="{F847E609-E2F4-4D94-AEF3-B9B922357276}" type="parTrans" cxnId="{5C24F688-7195-4D2F-8E4B-DBBADC6D5912}">
      <dgm:prSet/>
      <dgm:spPr/>
      <dgm:t>
        <a:bodyPr/>
        <a:lstStyle/>
        <a:p>
          <a:endParaRPr lang="zh-CN" altLang="en-US"/>
        </a:p>
      </dgm:t>
    </dgm:pt>
    <dgm:pt modelId="{DD9BC054-169B-427D-9A3A-98CEA3D3619C}" type="sibTrans" cxnId="{5C24F688-7195-4D2F-8E4B-DBBADC6D5912}">
      <dgm:prSet/>
      <dgm:spPr/>
      <dgm:t>
        <a:bodyPr/>
        <a:lstStyle/>
        <a:p>
          <a:endParaRPr lang="zh-CN" altLang="en-US"/>
        </a:p>
      </dgm:t>
    </dgm:pt>
    <dgm:pt modelId="{063CD618-76DE-495A-8545-95AEB9D234EA}">
      <dgm:prSet phldrT="[文本]"/>
      <dgm:spPr>
        <a:solidFill>
          <a:srgbClr val="71C5A3"/>
        </a:solidFill>
        <a:ln>
          <a:solidFill>
            <a:srgbClr val="FFFFFF"/>
          </a:solidFill>
        </a:ln>
      </dgm:spPr>
      <dgm:t>
        <a:bodyPr/>
        <a:lstStyle/>
        <a:p>
          <a:r>
            <a:rPr lang="en-US" altLang="zh-CN" b="1" dirty="0">
              <a:solidFill>
                <a:schemeClr val="bg1"/>
              </a:solidFill>
            </a:rPr>
            <a:t>20%-50%</a:t>
          </a:r>
          <a:endParaRPr lang="zh-CN" altLang="en-US" b="1" dirty="0">
            <a:solidFill>
              <a:schemeClr val="bg1"/>
            </a:solidFill>
          </a:endParaRPr>
        </a:p>
      </dgm:t>
    </dgm:pt>
    <dgm:pt modelId="{FEBFF19C-1CA0-42B3-B7D2-D2DF5FAF4356}" type="parTrans" cxnId="{91524011-D1B8-4470-9BAC-D9AD281529CE}">
      <dgm:prSet/>
      <dgm:spPr/>
      <dgm:t>
        <a:bodyPr/>
        <a:lstStyle/>
        <a:p>
          <a:endParaRPr lang="zh-CN" altLang="en-US"/>
        </a:p>
      </dgm:t>
    </dgm:pt>
    <dgm:pt modelId="{8F7A2901-9B85-4968-BA63-2A4A4198B8CF}" type="sibTrans" cxnId="{91524011-D1B8-4470-9BAC-D9AD281529CE}">
      <dgm:prSet/>
      <dgm:spPr/>
      <dgm:t>
        <a:bodyPr/>
        <a:lstStyle/>
        <a:p>
          <a:endParaRPr lang="zh-CN" altLang="en-US"/>
        </a:p>
      </dgm:t>
    </dgm:pt>
    <dgm:pt modelId="{1615864F-2B46-4EB6-8899-21A0B7362C7B}">
      <dgm:prSet custT="1"/>
      <dgm:spPr>
        <a:solidFill>
          <a:srgbClr val="71C5A3"/>
        </a:solidFill>
        <a:ln>
          <a:solidFill>
            <a:srgbClr val="FFFFFF"/>
          </a:solidFill>
        </a:ln>
      </dgm:spPr>
      <dgm:t>
        <a:bodyPr/>
        <a:lstStyle/>
        <a:p>
          <a:pPr marL="0" algn="ctr" defTabSz="685800" rtl="0" eaLnBrk="1" latinLnBrk="0" hangingPunct="1"/>
          <a:r>
            <a:rPr lang="zh-CN" altLang="en-US" sz="2800" b="1" u="none" kern="1200" dirty="0">
              <a:solidFill>
                <a:schemeClr val="lt1"/>
              </a:solidFill>
              <a:latin typeface="+mn-lt"/>
              <a:ea typeface="+mn-ea"/>
              <a:cs typeface="+mn-cs"/>
            </a:rPr>
            <a:t>后</a:t>
          </a:r>
          <a:r>
            <a:rPr lang="en-US" altLang="zh-CN" sz="2800" b="1" u="none" kern="1200" dirty="0">
              <a:solidFill>
                <a:schemeClr val="lt1"/>
              </a:solidFill>
              <a:latin typeface="+mn-lt"/>
              <a:ea typeface="+mn-ea"/>
              <a:cs typeface="+mn-cs"/>
            </a:rPr>
            <a:t>50%</a:t>
          </a:r>
          <a:endParaRPr lang="zh-CN" altLang="en-US" sz="2800" b="1" u="none" kern="1200" dirty="0">
            <a:solidFill>
              <a:schemeClr val="lt1"/>
            </a:solidFill>
            <a:latin typeface="+mn-lt"/>
            <a:ea typeface="+mn-ea"/>
            <a:cs typeface="+mn-cs"/>
          </a:endParaRPr>
        </a:p>
      </dgm:t>
    </dgm:pt>
    <dgm:pt modelId="{26D836FB-59B9-4013-9A22-39F1B6C14A3D}" type="parTrans" cxnId="{76849E10-BE5D-4E54-9F75-4326B29D7164}">
      <dgm:prSet/>
      <dgm:spPr/>
      <dgm:t>
        <a:bodyPr/>
        <a:lstStyle/>
        <a:p>
          <a:endParaRPr lang="zh-CN" altLang="en-US"/>
        </a:p>
      </dgm:t>
    </dgm:pt>
    <dgm:pt modelId="{956B4CDA-4BC8-488F-A959-F53AD32C0453}" type="sibTrans" cxnId="{76849E10-BE5D-4E54-9F75-4326B29D7164}">
      <dgm:prSet/>
      <dgm:spPr/>
      <dgm:t>
        <a:bodyPr/>
        <a:lstStyle/>
        <a:p>
          <a:endParaRPr lang="zh-CN" altLang="en-US"/>
        </a:p>
      </dgm:t>
    </dgm:pt>
    <dgm:pt modelId="{2B3CDC9C-C6C4-4C1B-8121-88CCD3D3DF5D}" type="pres">
      <dgm:prSet presAssocID="{C56204B3-22E3-4A6C-821A-93BC8DDCE420}" presName="Name0" presStyleCnt="0">
        <dgm:presLayoutVars>
          <dgm:dir/>
          <dgm:animLvl val="lvl"/>
          <dgm:resizeHandles val="exact"/>
        </dgm:presLayoutVars>
      </dgm:prSet>
      <dgm:spPr/>
    </dgm:pt>
    <dgm:pt modelId="{9C524C6F-1E0D-4A64-98AC-0B2D6A6F4D64}" type="pres">
      <dgm:prSet presAssocID="{CFD6A6B2-957D-40BD-8109-902202EB3CF9}" presName="Name8" presStyleCnt="0"/>
      <dgm:spPr/>
    </dgm:pt>
    <dgm:pt modelId="{7923F500-041A-4514-B474-1C07F78B34B0}" type="pres">
      <dgm:prSet presAssocID="{CFD6A6B2-957D-40BD-8109-902202EB3CF9}" presName="level" presStyleLbl="node1" presStyleIdx="0" presStyleCnt="4">
        <dgm:presLayoutVars>
          <dgm:chMax val="1"/>
          <dgm:bulletEnabled val="1"/>
        </dgm:presLayoutVars>
      </dgm:prSet>
      <dgm:spPr/>
    </dgm:pt>
    <dgm:pt modelId="{DE51305A-C53D-4A96-A254-6C5BE3F250AB}" type="pres">
      <dgm:prSet presAssocID="{CFD6A6B2-957D-40BD-8109-902202EB3CF9}" presName="levelTx" presStyleLbl="revTx" presStyleIdx="0" presStyleCnt="0">
        <dgm:presLayoutVars>
          <dgm:chMax val="1"/>
          <dgm:bulletEnabled val="1"/>
        </dgm:presLayoutVars>
      </dgm:prSet>
      <dgm:spPr/>
    </dgm:pt>
    <dgm:pt modelId="{AADD57CB-0A0A-4421-890B-70B7FE53E88A}" type="pres">
      <dgm:prSet presAssocID="{6152351F-4012-47DF-9575-44586E10EDC9}" presName="Name8" presStyleCnt="0"/>
      <dgm:spPr/>
    </dgm:pt>
    <dgm:pt modelId="{51528DC1-20EE-4922-80C3-98E2F73D8FA2}" type="pres">
      <dgm:prSet presAssocID="{6152351F-4012-47DF-9575-44586E10EDC9}" presName="level" presStyleLbl="node1" presStyleIdx="1" presStyleCnt="4">
        <dgm:presLayoutVars>
          <dgm:chMax val="1"/>
          <dgm:bulletEnabled val="1"/>
        </dgm:presLayoutVars>
      </dgm:prSet>
      <dgm:spPr/>
    </dgm:pt>
    <dgm:pt modelId="{B9190E3D-3FAD-4B6A-955C-E17C4652FCC5}" type="pres">
      <dgm:prSet presAssocID="{6152351F-4012-47DF-9575-44586E10EDC9}" presName="levelTx" presStyleLbl="revTx" presStyleIdx="0" presStyleCnt="0">
        <dgm:presLayoutVars>
          <dgm:chMax val="1"/>
          <dgm:bulletEnabled val="1"/>
        </dgm:presLayoutVars>
      </dgm:prSet>
      <dgm:spPr/>
    </dgm:pt>
    <dgm:pt modelId="{DA30A7E6-8770-4872-8298-AEB42ABE6E9A}" type="pres">
      <dgm:prSet presAssocID="{063CD618-76DE-495A-8545-95AEB9D234EA}" presName="Name8" presStyleCnt="0"/>
      <dgm:spPr/>
    </dgm:pt>
    <dgm:pt modelId="{CA0D70B4-F961-4110-8692-68DB0D8BD266}" type="pres">
      <dgm:prSet presAssocID="{063CD618-76DE-495A-8545-95AEB9D234EA}" presName="level" presStyleLbl="node1" presStyleIdx="2" presStyleCnt="4">
        <dgm:presLayoutVars>
          <dgm:chMax val="1"/>
          <dgm:bulletEnabled val="1"/>
        </dgm:presLayoutVars>
      </dgm:prSet>
      <dgm:spPr/>
    </dgm:pt>
    <dgm:pt modelId="{5D018C10-C8E6-44C0-B2AB-CFDC811D71D1}" type="pres">
      <dgm:prSet presAssocID="{063CD618-76DE-495A-8545-95AEB9D234EA}" presName="levelTx" presStyleLbl="revTx" presStyleIdx="0" presStyleCnt="0">
        <dgm:presLayoutVars>
          <dgm:chMax val="1"/>
          <dgm:bulletEnabled val="1"/>
        </dgm:presLayoutVars>
      </dgm:prSet>
      <dgm:spPr/>
    </dgm:pt>
    <dgm:pt modelId="{346DBE4D-30A0-4166-AF6D-F640A91D6027}" type="pres">
      <dgm:prSet presAssocID="{1615864F-2B46-4EB6-8899-21A0B7362C7B}" presName="Name8" presStyleCnt="0"/>
      <dgm:spPr/>
    </dgm:pt>
    <dgm:pt modelId="{340D6623-DB8B-4AD3-A04D-4AE063D73441}" type="pres">
      <dgm:prSet presAssocID="{1615864F-2B46-4EB6-8899-21A0B7362C7B}" presName="level" presStyleLbl="node1" presStyleIdx="3" presStyleCnt="4">
        <dgm:presLayoutVars>
          <dgm:chMax val="1"/>
          <dgm:bulletEnabled val="1"/>
        </dgm:presLayoutVars>
      </dgm:prSet>
      <dgm:spPr/>
    </dgm:pt>
    <dgm:pt modelId="{3E2E3D90-AEE5-4F29-971B-FFA366343178}" type="pres">
      <dgm:prSet presAssocID="{1615864F-2B46-4EB6-8899-21A0B7362C7B}" presName="levelTx" presStyleLbl="revTx" presStyleIdx="0" presStyleCnt="0">
        <dgm:presLayoutVars>
          <dgm:chMax val="1"/>
          <dgm:bulletEnabled val="1"/>
        </dgm:presLayoutVars>
      </dgm:prSet>
      <dgm:spPr/>
    </dgm:pt>
  </dgm:ptLst>
  <dgm:cxnLst>
    <dgm:cxn modelId="{915C2E0D-BA26-48D2-9184-2D50DC6F91E4}" type="presOf" srcId="{063CD618-76DE-495A-8545-95AEB9D234EA}" destId="{5D018C10-C8E6-44C0-B2AB-CFDC811D71D1}" srcOrd="1" destOrd="0" presId="urn:microsoft.com/office/officeart/2005/8/layout/pyramid1"/>
    <dgm:cxn modelId="{76849E10-BE5D-4E54-9F75-4326B29D7164}" srcId="{C56204B3-22E3-4A6C-821A-93BC8DDCE420}" destId="{1615864F-2B46-4EB6-8899-21A0B7362C7B}" srcOrd="3" destOrd="0" parTransId="{26D836FB-59B9-4013-9A22-39F1B6C14A3D}" sibTransId="{956B4CDA-4BC8-488F-A959-F53AD32C0453}"/>
    <dgm:cxn modelId="{91524011-D1B8-4470-9BAC-D9AD281529CE}" srcId="{C56204B3-22E3-4A6C-821A-93BC8DDCE420}" destId="{063CD618-76DE-495A-8545-95AEB9D234EA}" srcOrd="2" destOrd="0" parTransId="{FEBFF19C-1CA0-42B3-B7D2-D2DF5FAF4356}" sibTransId="{8F7A2901-9B85-4968-BA63-2A4A4198B8CF}"/>
    <dgm:cxn modelId="{8BBC0913-2CB1-4C4C-A7E1-F887AB78DD52}" type="presOf" srcId="{6152351F-4012-47DF-9575-44586E10EDC9}" destId="{51528DC1-20EE-4922-80C3-98E2F73D8FA2}" srcOrd="0" destOrd="0" presId="urn:microsoft.com/office/officeart/2005/8/layout/pyramid1"/>
    <dgm:cxn modelId="{4378003D-88CD-45D5-8A69-2E90022C88C3}" type="presOf" srcId="{CFD6A6B2-957D-40BD-8109-902202EB3CF9}" destId="{7923F500-041A-4514-B474-1C07F78B34B0}" srcOrd="0" destOrd="0" presId="urn:microsoft.com/office/officeart/2005/8/layout/pyramid1"/>
    <dgm:cxn modelId="{E6CA3F67-789D-45F9-9A29-AFCD1E893345}" srcId="{C56204B3-22E3-4A6C-821A-93BC8DDCE420}" destId="{CFD6A6B2-957D-40BD-8109-902202EB3CF9}" srcOrd="0" destOrd="0" parTransId="{2464EF7F-2068-4E8B-815A-35646431FA36}" sibTransId="{80D31785-24A8-4ED1-A7C7-916B76613B09}"/>
    <dgm:cxn modelId="{D65F0C80-C0DC-425D-889A-A44046EDD62B}" type="presOf" srcId="{1615864F-2B46-4EB6-8899-21A0B7362C7B}" destId="{340D6623-DB8B-4AD3-A04D-4AE063D73441}" srcOrd="0" destOrd="0" presId="urn:microsoft.com/office/officeart/2005/8/layout/pyramid1"/>
    <dgm:cxn modelId="{243BA480-4123-4A84-9584-B09581C41E5A}" type="presOf" srcId="{063CD618-76DE-495A-8545-95AEB9D234EA}" destId="{CA0D70B4-F961-4110-8692-68DB0D8BD266}" srcOrd="0" destOrd="0" presId="urn:microsoft.com/office/officeart/2005/8/layout/pyramid1"/>
    <dgm:cxn modelId="{A9A04584-792B-4E9B-8727-E45756B60045}" type="presOf" srcId="{C56204B3-22E3-4A6C-821A-93BC8DDCE420}" destId="{2B3CDC9C-C6C4-4C1B-8121-88CCD3D3DF5D}" srcOrd="0" destOrd="0" presId="urn:microsoft.com/office/officeart/2005/8/layout/pyramid1"/>
    <dgm:cxn modelId="{DD57C988-33B6-4259-B83C-D482AB21D3F1}" type="presOf" srcId="{CFD6A6B2-957D-40BD-8109-902202EB3CF9}" destId="{DE51305A-C53D-4A96-A254-6C5BE3F250AB}" srcOrd="1" destOrd="0" presId="urn:microsoft.com/office/officeart/2005/8/layout/pyramid1"/>
    <dgm:cxn modelId="{5C24F688-7195-4D2F-8E4B-DBBADC6D5912}" srcId="{C56204B3-22E3-4A6C-821A-93BC8DDCE420}" destId="{6152351F-4012-47DF-9575-44586E10EDC9}" srcOrd="1" destOrd="0" parTransId="{F847E609-E2F4-4D94-AEF3-B9B922357276}" sibTransId="{DD9BC054-169B-427D-9A3A-98CEA3D3619C}"/>
    <dgm:cxn modelId="{A4626A8F-B691-4C6F-A172-754FD39AA170}" type="presOf" srcId="{1615864F-2B46-4EB6-8899-21A0B7362C7B}" destId="{3E2E3D90-AEE5-4F29-971B-FFA366343178}" srcOrd="1" destOrd="0" presId="urn:microsoft.com/office/officeart/2005/8/layout/pyramid1"/>
    <dgm:cxn modelId="{13C309FD-4136-423A-8168-034D38F9867A}" type="presOf" srcId="{6152351F-4012-47DF-9575-44586E10EDC9}" destId="{B9190E3D-3FAD-4B6A-955C-E17C4652FCC5}" srcOrd="1" destOrd="0" presId="urn:microsoft.com/office/officeart/2005/8/layout/pyramid1"/>
    <dgm:cxn modelId="{89ECB132-DE57-4798-AED4-316E677D4628}" type="presParOf" srcId="{2B3CDC9C-C6C4-4C1B-8121-88CCD3D3DF5D}" destId="{9C524C6F-1E0D-4A64-98AC-0B2D6A6F4D64}" srcOrd="0" destOrd="0" presId="urn:microsoft.com/office/officeart/2005/8/layout/pyramid1"/>
    <dgm:cxn modelId="{ECBB7825-7807-4B91-ABC2-08565EBBFFB6}" type="presParOf" srcId="{9C524C6F-1E0D-4A64-98AC-0B2D6A6F4D64}" destId="{7923F500-041A-4514-B474-1C07F78B34B0}" srcOrd="0" destOrd="0" presId="urn:microsoft.com/office/officeart/2005/8/layout/pyramid1"/>
    <dgm:cxn modelId="{CE80C1D3-7BD5-4CC5-8543-0CC3AA3B01AA}" type="presParOf" srcId="{9C524C6F-1E0D-4A64-98AC-0B2D6A6F4D64}" destId="{DE51305A-C53D-4A96-A254-6C5BE3F250AB}" srcOrd="1" destOrd="0" presId="urn:microsoft.com/office/officeart/2005/8/layout/pyramid1"/>
    <dgm:cxn modelId="{EE22A305-A141-4C7C-BBE9-563FACE4B2E8}" type="presParOf" srcId="{2B3CDC9C-C6C4-4C1B-8121-88CCD3D3DF5D}" destId="{AADD57CB-0A0A-4421-890B-70B7FE53E88A}" srcOrd="1" destOrd="0" presId="urn:microsoft.com/office/officeart/2005/8/layout/pyramid1"/>
    <dgm:cxn modelId="{7E5986B1-B5A0-4554-829E-24A520655A21}" type="presParOf" srcId="{AADD57CB-0A0A-4421-890B-70B7FE53E88A}" destId="{51528DC1-20EE-4922-80C3-98E2F73D8FA2}" srcOrd="0" destOrd="0" presId="urn:microsoft.com/office/officeart/2005/8/layout/pyramid1"/>
    <dgm:cxn modelId="{A7FDCF15-7EEA-4C24-97F8-EA916B14CCFC}" type="presParOf" srcId="{AADD57CB-0A0A-4421-890B-70B7FE53E88A}" destId="{B9190E3D-3FAD-4B6A-955C-E17C4652FCC5}" srcOrd="1" destOrd="0" presId="urn:microsoft.com/office/officeart/2005/8/layout/pyramid1"/>
    <dgm:cxn modelId="{EDE0335D-C835-434F-809E-807B8190105B}" type="presParOf" srcId="{2B3CDC9C-C6C4-4C1B-8121-88CCD3D3DF5D}" destId="{DA30A7E6-8770-4872-8298-AEB42ABE6E9A}" srcOrd="2" destOrd="0" presId="urn:microsoft.com/office/officeart/2005/8/layout/pyramid1"/>
    <dgm:cxn modelId="{F5DAF499-50F8-4A38-B404-647CC64C4B90}" type="presParOf" srcId="{DA30A7E6-8770-4872-8298-AEB42ABE6E9A}" destId="{CA0D70B4-F961-4110-8692-68DB0D8BD266}" srcOrd="0" destOrd="0" presId="urn:microsoft.com/office/officeart/2005/8/layout/pyramid1"/>
    <dgm:cxn modelId="{5CCDFE81-F95F-43EB-B28D-8CC5A77A8AE4}" type="presParOf" srcId="{DA30A7E6-8770-4872-8298-AEB42ABE6E9A}" destId="{5D018C10-C8E6-44C0-B2AB-CFDC811D71D1}" srcOrd="1" destOrd="0" presId="urn:microsoft.com/office/officeart/2005/8/layout/pyramid1"/>
    <dgm:cxn modelId="{3BC8F4A7-7D88-4DE4-9B85-DB3A58D39C8B}" type="presParOf" srcId="{2B3CDC9C-C6C4-4C1B-8121-88CCD3D3DF5D}" destId="{346DBE4D-30A0-4166-AF6D-F640A91D6027}" srcOrd="3" destOrd="0" presId="urn:microsoft.com/office/officeart/2005/8/layout/pyramid1"/>
    <dgm:cxn modelId="{80B4DFBF-9C4F-4606-95E7-DACBA71512B8}" type="presParOf" srcId="{346DBE4D-30A0-4166-AF6D-F640A91D6027}" destId="{340D6623-DB8B-4AD3-A04D-4AE063D73441}" srcOrd="0" destOrd="0" presId="urn:microsoft.com/office/officeart/2005/8/layout/pyramid1"/>
    <dgm:cxn modelId="{2A2D2829-416C-454D-B694-D53A14E96DD9}" type="presParOf" srcId="{346DBE4D-30A0-4166-AF6D-F640A91D6027}" destId="{3E2E3D90-AEE5-4F29-971B-FFA366343178}" srcOrd="1" destOrd="0" presId="urn:microsoft.com/office/officeart/2005/8/layout/pyramid1"/>
  </dgm:cxnLst>
  <dgm:bg>
    <a:solidFill>
      <a:srgbClr val="71C5A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D0FD4-D529-4650-84D8-C166090E93D7}">
      <dsp:nvSpPr>
        <dsp:cNvPr id="0" name=""/>
        <dsp:cNvSpPr/>
      </dsp:nvSpPr>
      <dsp:spPr>
        <a:xfrm>
          <a:off x="5758" y="0"/>
          <a:ext cx="1721206" cy="835268"/>
        </a:xfrm>
        <a:prstGeom prst="roundRect">
          <a:avLst>
            <a:gd name="adj" fmla="val 10000"/>
          </a:avLst>
        </a:prstGeom>
        <a:gradFill rotWithShape="0">
          <a:gsLst>
            <a:gs pos="8000">
              <a:schemeClr val="accent2">
                <a:hueOff val="0"/>
                <a:satOff val="0"/>
                <a:lumOff val="0"/>
                <a:alphaOff val="0"/>
                <a:satMod val="103000"/>
                <a:lumMod val="102000"/>
                <a:tint val="94000"/>
              </a:schemeClr>
            </a:gs>
            <a:gs pos="67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收录体系</a:t>
          </a:r>
        </a:p>
      </dsp:txBody>
      <dsp:txXfrm>
        <a:off x="30222" y="24464"/>
        <a:ext cx="1672278" cy="786340"/>
      </dsp:txXfrm>
    </dsp:sp>
    <dsp:sp modelId="{FF8B805A-0FD2-4CC0-AA50-32E1D44610A4}">
      <dsp:nvSpPr>
        <dsp:cNvPr id="0" name=""/>
        <dsp:cNvSpPr/>
      </dsp:nvSpPr>
      <dsp:spPr>
        <a:xfrm>
          <a:off x="1899086" y="204204"/>
          <a:ext cx="364895" cy="42685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1899086" y="289576"/>
        <a:ext cx="255427" cy="256115"/>
      </dsp:txXfrm>
    </dsp:sp>
    <dsp:sp modelId="{0E97BE89-EEBD-4AA0-948A-23B1EBE37A48}">
      <dsp:nvSpPr>
        <dsp:cNvPr id="0" name=""/>
        <dsp:cNvSpPr/>
      </dsp:nvSpPr>
      <dsp:spPr>
        <a:xfrm>
          <a:off x="2415448" y="0"/>
          <a:ext cx="1721206" cy="83526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对应学科</a:t>
          </a:r>
        </a:p>
      </dsp:txBody>
      <dsp:txXfrm>
        <a:off x="2439912" y="24464"/>
        <a:ext cx="1672278" cy="786340"/>
      </dsp:txXfrm>
    </dsp:sp>
    <dsp:sp modelId="{897BFB6F-E1F3-4197-A8B2-9A263232144E}">
      <dsp:nvSpPr>
        <dsp:cNvPr id="0" name=""/>
        <dsp:cNvSpPr/>
      </dsp:nvSpPr>
      <dsp:spPr>
        <a:xfrm>
          <a:off x="4310215" y="204204"/>
          <a:ext cx="367947" cy="42685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latin typeface="微软雅黑" panose="020B0503020204020204" pitchFamily="34" charset="-122"/>
            <a:ea typeface="微软雅黑" panose="020B0503020204020204" pitchFamily="34" charset="-122"/>
          </a:endParaRPr>
        </a:p>
      </dsp:txBody>
      <dsp:txXfrm>
        <a:off x="4310215" y="289576"/>
        <a:ext cx="257563" cy="256115"/>
      </dsp:txXfrm>
    </dsp:sp>
    <dsp:sp modelId="{8AD6E362-81E0-4B06-80C1-862E7329EB87}">
      <dsp:nvSpPr>
        <dsp:cNvPr id="0" name=""/>
        <dsp:cNvSpPr/>
      </dsp:nvSpPr>
      <dsp:spPr>
        <a:xfrm>
          <a:off x="4830896" y="0"/>
          <a:ext cx="1721206" cy="83526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核心期刊</a:t>
          </a:r>
        </a:p>
      </dsp:txBody>
      <dsp:txXfrm>
        <a:off x="4855360" y="24464"/>
        <a:ext cx="1672278" cy="786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3F500-041A-4514-B474-1C07F78B34B0}">
      <dsp:nvSpPr>
        <dsp:cNvPr id="0" name=""/>
        <dsp:cNvSpPr/>
      </dsp:nvSpPr>
      <dsp:spPr>
        <a:xfrm>
          <a:off x="829974" y="0"/>
          <a:ext cx="553316" cy="602168"/>
        </a:xfrm>
        <a:prstGeom prst="trapezoid">
          <a:avLst>
            <a:gd name="adj" fmla="val 50000"/>
          </a:avLst>
        </a:prstGeom>
        <a:solidFill>
          <a:srgbClr val="71C5A3"/>
        </a:solidFill>
        <a:ln>
          <a:solidFill>
            <a:srgbClr val="FFFFFF"/>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zh-CN" altLang="en-US" sz="1600" b="1" kern="1200" dirty="0">
            <a:solidFill>
              <a:schemeClr val="bg1"/>
            </a:solidFill>
          </a:endParaRPr>
        </a:p>
      </dsp:txBody>
      <dsp:txXfrm>
        <a:off x="829974" y="0"/>
        <a:ext cx="553316" cy="602168"/>
      </dsp:txXfrm>
    </dsp:sp>
    <dsp:sp modelId="{51528DC1-20EE-4922-80C3-98E2F73D8FA2}">
      <dsp:nvSpPr>
        <dsp:cNvPr id="0" name=""/>
        <dsp:cNvSpPr/>
      </dsp:nvSpPr>
      <dsp:spPr>
        <a:xfrm>
          <a:off x="553316" y="602167"/>
          <a:ext cx="1106632" cy="602168"/>
        </a:xfrm>
        <a:prstGeom prst="trapezoid">
          <a:avLst>
            <a:gd name="adj" fmla="val 45944"/>
          </a:avLst>
        </a:prstGeom>
        <a:solidFill>
          <a:srgbClr val="71C5A3"/>
        </a:solidFill>
        <a:ln>
          <a:solidFill>
            <a:srgbClr val="FFFFFF"/>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b="1" kern="1200" dirty="0">
              <a:solidFill>
                <a:schemeClr val="bg1"/>
              </a:solidFill>
            </a:rPr>
            <a:t>5%-20%</a:t>
          </a:r>
          <a:endParaRPr lang="zh-CN" altLang="en-US" sz="1900" b="1" kern="1200" dirty="0">
            <a:solidFill>
              <a:schemeClr val="bg1"/>
            </a:solidFill>
          </a:endParaRPr>
        </a:p>
      </dsp:txBody>
      <dsp:txXfrm>
        <a:off x="746976" y="602167"/>
        <a:ext cx="719310" cy="602168"/>
      </dsp:txXfrm>
    </dsp:sp>
    <dsp:sp modelId="{CA0D70B4-F961-4110-8692-68DB0D8BD266}">
      <dsp:nvSpPr>
        <dsp:cNvPr id="0" name=""/>
        <dsp:cNvSpPr/>
      </dsp:nvSpPr>
      <dsp:spPr>
        <a:xfrm>
          <a:off x="276658" y="1204335"/>
          <a:ext cx="1659947" cy="602168"/>
        </a:xfrm>
        <a:prstGeom prst="trapezoid">
          <a:avLst>
            <a:gd name="adj" fmla="val 45944"/>
          </a:avLst>
        </a:prstGeom>
        <a:solidFill>
          <a:srgbClr val="71C5A3"/>
        </a:solidFill>
        <a:ln>
          <a:solidFill>
            <a:srgbClr val="FFFFFF"/>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zh-CN" sz="1900" b="1" kern="1200" dirty="0">
              <a:solidFill>
                <a:schemeClr val="bg1"/>
              </a:solidFill>
            </a:rPr>
            <a:t>20%-50%</a:t>
          </a:r>
          <a:endParaRPr lang="zh-CN" altLang="en-US" sz="1900" b="1" kern="1200" dirty="0">
            <a:solidFill>
              <a:schemeClr val="bg1"/>
            </a:solidFill>
          </a:endParaRPr>
        </a:p>
      </dsp:txBody>
      <dsp:txXfrm>
        <a:off x="567148" y="1204335"/>
        <a:ext cx="1078966" cy="602168"/>
      </dsp:txXfrm>
    </dsp:sp>
    <dsp:sp modelId="{340D6623-DB8B-4AD3-A04D-4AE063D73441}">
      <dsp:nvSpPr>
        <dsp:cNvPr id="0" name=""/>
        <dsp:cNvSpPr/>
      </dsp:nvSpPr>
      <dsp:spPr>
        <a:xfrm>
          <a:off x="0" y="1806504"/>
          <a:ext cx="2213264" cy="602168"/>
        </a:xfrm>
        <a:prstGeom prst="trapezoid">
          <a:avLst>
            <a:gd name="adj" fmla="val 45944"/>
          </a:avLst>
        </a:prstGeom>
        <a:solidFill>
          <a:srgbClr val="71C5A3"/>
        </a:solidFill>
        <a:ln>
          <a:solidFill>
            <a:srgbClr val="FFFFFF"/>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85800" rtl="0" eaLnBrk="1" latinLnBrk="0" hangingPunct="1">
            <a:lnSpc>
              <a:spcPct val="90000"/>
            </a:lnSpc>
            <a:spcBef>
              <a:spcPct val="0"/>
            </a:spcBef>
            <a:spcAft>
              <a:spcPct val="35000"/>
            </a:spcAft>
            <a:buNone/>
          </a:pPr>
          <a:r>
            <a:rPr lang="zh-CN" altLang="en-US" sz="2800" b="1" u="none" kern="1200" dirty="0">
              <a:solidFill>
                <a:schemeClr val="lt1"/>
              </a:solidFill>
              <a:latin typeface="+mn-lt"/>
              <a:ea typeface="+mn-ea"/>
              <a:cs typeface="+mn-cs"/>
            </a:rPr>
            <a:t>后</a:t>
          </a:r>
          <a:r>
            <a:rPr lang="en-US" altLang="zh-CN" sz="2800" b="1" u="none" kern="1200" dirty="0">
              <a:solidFill>
                <a:schemeClr val="lt1"/>
              </a:solidFill>
              <a:latin typeface="+mn-lt"/>
              <a:ea typeface="+mn-ea"/>
              <a:cs typeface="+mn-cs"/>
            </a:rPr>
            <a:t>50%</a:t>
          </a:r>
          <a:endParaRPr lang="zh-CN" altLang="en-US" sz="2800" b="1" u="none" kern="1200" dirty="0">
            <a:solidFill>
              <a:schemeClr val="lt1"/>
            </a:solidFill>
            <a:latin typeface="+mn-lt"/>
            <a:ea typeface="+mn-ea"/>
            <a:cs typeface="+mn-cs"/>
          </a:endParaRPr>
        </a:p>
      </dsp:txBody>
      <dsp:txXfrm>
        <a:off x="387321" y="1806504"/>
        <a:ext cx="1438621" cy="6021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C2582-B2A2-49A5-B7B3-99D4849BF408}" type="datetimeFigureOut">
              <a:rPr lang="zh-CN" altLang="en-US" smtClean="0"/>
              <a:t>2017/11/30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C1A6E-08C4-4437-A33A-443B151A221A}" type="slidenum">
              <a:rPr lang="zh-CN" altLang="en-US" smtClean="0"/>
              <a:t>‹#›</a:t>
            </a:fld>
            <a:endParaRPr lang="zh-CN" altLang="en-US"/>
          </a:p>
        </p:txBody>
      </p:sp>
    </p:spTree>
    <p:extLst>
      <p:ext uri="{BB962C8B-B14F-4D97-AF65-F5344CB8AC3E}">
        <p14:creationId xmlns:p14="http://schemas.microsoft.com/office/powerpoint/2010/main" val="290009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9577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p:sp>
      <p:sp>
        <p:nvSpPr>
          <p:cNvPr id="58370" name="文本占位符 2"/>
          <p:cNvSpPr>
            <a:spLocks noGrp="1" noChangeArrowheads="1"/>
          </p:cNvSpPr>
          <p:nvPr>
            <p:ph type="body" idx="4294967295"/>
          </p:nvPr>
        </p:nvSpPr>
        <p:spPr/>
        <p:txBody>
          <a:bodyPr/>
          <a:lstStyle/>
          <a:p>
            <a:endParaRPr lang="zh-CN" altLang="en-US"/>
          </a:p>
        </p:txBody>
      </p:sp>
    </p:spTree>
    <p:extLst>
      <p:ext uri="{BB962C8B-B14F-4D97-AF65-F5344CB8AC3E}">
        <p14:creationId xmlns:p14="http://schemas.microsoft.com/office/powerpoint/2010/main" val="186681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5646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446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7EC1A6E-08C4-4437-A33A-443B151A221A}" type="slidenum">
              <a:rPr lang="zh-CN" altLang="en-US" smtClean="0"/>
              <a:t>19</a:t>
            </a:fld>
            <a:endParaRPr lang="zh-CN" altLang="en-US"/>
          </a:p>
        </p:txBody>
      </p:sp>
    </p:spTree>
    <p:extLst>
      <p:ext uri="{BB962C8B-B14F-4D97-AF65-F5344CB8AC3E}">
        <p14:creationId xmlns:p14="http://schemas.microsoft.com/office/powerpoint/2010/main" val="235424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p:sp>
      <p:sp>
        <p:nvSpPr>
          <p:cNvPr id="45058" name="文本占位符 2"/>
          <p:cNvSpPr>
            <a:spLocks noGrp="1"/>
          </p:cNvSpPr>
          <p:nvPr>
            <p:ph type="body"/>
          </p:nvPr>
        </p:nvSpPr>
        <p:spPr/>
        <p:txBody>
          <a:bodyPr wrap="square" lIns="91440" tIns="45720" rIns="91440" bIns="45720" anchor="ctr"/>
          <a:lstStyle/>
          <a:p>
            <a:pPr lvl="0"/>
            <a:endParaRPr lang="zh-CN" altLang="en-US" dirty="0"/>
          </a:p>
        </p:txBody>
      </p:sp>
    </p:spTree>
    <p:extLst>
      <p:ext uri="{BB962C8B-B14F-4D97-AF65-F5344CB8AC3E}">
        <p14:creationId xmlns:p14="http://schemas.microsoft.com/office/powerpoint/2010/main" val="185943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平台的建设过程中我们一直在吸收每个用户的建议并不断地进行成长、创新和提高，接下来我们将在文献计量、知识图谱、学科分析评价、课题嵌入等方面投入更多的人力物力，让用户通过学科平台，可以便捷的获取从宏观层面的学科整体概况、到中观层面的学科多维度分析、再到微观层面的个体需求的资源，多层次更好地为读者提供更多服务。</a:t>
            </a:r>
          </a:p>
        </p:txBody>
      </p:sp>
      <p:sp>
        <p:nvSpPr>
          <p:cNvPr id="4" name="灯片编号占位符 3"/>
          <p:cNvSpPr>
            <a:spLocks noGrp="1"/>
          </p:cNvSpPr>
          <p:nvPr>
            <p:ph type="sldNum" sz="quarter" idx="10"/>
          </p:nvPr>
        </p:nvSpPr>
        <p:spPr/>
        <p:txBody>
          <a:bodyPr/>
          <a:lstStyle/>
          <a:p>
            <a:fld id="{F7EC1A6E-08C4-4437-A33A-443B151A221A}" type="slidenum">
              <a:rPr lang="zh-CN" altLang="en-US" smtClean="0"/>
              <a:t>66</a:t>
            </a:fld>
            <a:endParaRPr lang="zh-CN" altLang="en-US"/>
          </a:p>
        </p:txBody>
      </p:sp>
    </p:spTree>
    <p:extLst>
      <p:ext uri="{BB962C8B-B14F-4D97-AF65-F5344CB8AC3E}">
        <p14:creationId xmlns:p14="http://schemas.microsoft.com/office/powerpoint/2010/main" val="238080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943983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194177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82894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288310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67231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95622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743923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238707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79816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1414390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536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115944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1905223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823871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67465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167003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174700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8124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254553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80476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9717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F21D6CE-2CAE-405F-8A95-1E7C950E7DF3}" type="datetimeFigureOut">
              <a:rPr lang="zh-CN" altLang="en-US" smtClean="0"/>
              <a:t>2017/11/30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230536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094563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21D6CE-2CAE-405F-8A95-1E7C950E7DF3}" type="datetimeFigureOut">
              <a:rPr lang="zh-CN" altLang="en-US" smtClean="0"/>
              <a:t>2017/11/30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00FA27-46BA-48E6-81DD-B0C36AC82C13}" type="slidenum">
              <a:rPr lang="zh-CN" altLang="en-US" smtClean="0"/>
              <a:t>‹#›</a:t>
            </a:fld>
            <a:endParaRPr lang="zh-CN" altLang="en-US"/>
          </a:p>
        </p:txBody>
      </p:sp>
    </p:spTree>
    <p:extLst>
      <p:ext uri="{BB962C8B-B14F-4D97-AF65-F5344CB8AC3E}">
        <p14:creationId xmlns:p14="http://schemas.microsoft.com/office/powerpoint/2010/main" val="3406243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5655" y="-1"/>
            <a:ext cx="9159655" cy="4074409"/>
          </a:xfrm>
          <a:prstGeom prst="rect">
            <a:avLst/>
          </a:prstGeom>
          <a:solidFill>
            <a:srgbClr val="71C5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sp>
        <p:nvSpPr>
          <p:cNvPr id="25" name="Title 13"/>
          <p:cNvSpPr txBox="1"/>
          <p:nvPr/>
        </p:nvSpPr>
        <p:spPr>
          <a:xfrm>
            <a:off x="-5264" y="911787"/>
            <a:ext cx="9143999" cy="8978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黑体"/>
                <a:ea typeface="黑体"/>
                <a:cs typeface="+mn-ea"/>
                <a:sym typeface="+mn-lt"/>
              </a:rPr>
              <a:t>了解核心期刊、挖掘优质资源</a:t>
            </a:r>
          </a:p>
        </p:txBody>
      </p:sp>
      <p:sp>
        <p:nvSpPr>
          <p:cNvPr id="7" name="矩形 39"/>
          <p:cNvSpPr>
            <a:spLocks noChangeArrowheads="1"/>
          </p:cNvSpPr>
          <p:nvPr/>
        </p:nvSpPr>
        <p:spPr bwMode="auto">
          <a:xfrm>
            <a:off x="3270441" y="4271198"/>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71C5A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湖南纬度信息科技有限公司</a:t>
            </a:r>
          </a:p>
        </p:txBody>
      </p:sp>
      <p:sp>
        <p:nvSpPr>
          <p:cNvPr id="8" name="矩形 40"/>
          <p:cNvSpPr>
            <a:spLocks noChangeArrowheads="1"/>
          </p:cNvSpPr>
          <p:nvPr/>
        </p:nvSpPr>
        <p:spPr bwMode="auto">
          <a:xfrm>
            <a:off x="3310129" y="4622035"/>
            <a:ext cx="3600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71C5A3"/>
                </a:solidFill>
                <a:effectLst/>
                <a:uLnTx/>
                <a:uFillTx/>
                <a:latin typeface="Calibri" panose="020F0502020204030204" pitchFamily="34" charset="0"/>
                <a:ea typeface="黑体" panose="02010609060101010101" pitchFamily="49" charset="-122"/>
                <a:cs typeface="+mn-cs"/>
                <a:sym typeface="Calibri" panose="020F0502020204030204" pitchFamily="34" charset="0"/>
              </a:rPr>
              <a:t>HUNAN  LATITUDE INFORMATION TECHNOLOGY CO. LTD.</a:t>
            </a:r>
          </a:p>
        </p:txBody>
      </p:sp>
      <p:pic>
        <p:nvPicPr>
          <p:cNvPr id="9" name="图片 41" descr="纬度信息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379" y="4320410"/>
            <a:ext cx="642937" cy="512763"/>
          </a:xfrm>
          <a:prstGeom prst="rect">
            <a:avLst/>
          </a:prstGeom>
          <a:solidFill>
            <a:srgbClr val="71C5A3"/>
          </a:solidFill>
          <a:ln>
            <a:noFill/>
          </a:ln>
        </p:spPr>
      </p:pic>
      <p:sp>
        <p:nvSpPr>
          <p:cNvPr id="10" name="副标题 2"/>
          <p:cNvSpPr txBox="1"/>
          <p:nvPr/>
        </p:nvSpPr>
        <p:spPr>
          <a:xfrm>
            <a:off x="233154" y="1691814"/>
            <a:ext cx="8822055" cy="1049655"/>
          </a:xfrm>
          <a:prstGeom prst="rect">
            <a:avLst/>
          </a:prstGeom>
          <a:noFill/>
          <a:effectLst>
            <a:outerShdw blurRad="228600" dist="50800" dir="5400000" sx="103000" sy="103000" algn="ctr" rotWithShape="0">
              <a:srgbClr val="000000"/>
            </a:outerShdw>
          </a:effectLst>
        </p:spPr>
        <p:txBody>
          <a:bodyPr vert="horz" lIns="91440" tIns="45720" rIns="91440" bIns="45720" rtlCol="0" anchor="ctr">
            <a:noAutofit/>
          </a:bodyPr>
          <a:lstStyle>
            <a:lvl1pPr marL="274320" indent="-255905" algn="l" defTabSz="914400" rtl="0" eaLnBrk="1" latinLnBrk="0" hangingPunct="1">
              <a:spcBef>
                <a:spcPct val="20000"/>
              </a:spcBef>
              <a:spcAft>
                <a:spcPts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5905" algn="l" defTabSz="914400" rtl="0" eaLnBrk="1" latinLnBrk="0" hangingPunct="1">
              <a:spcBef>
                <a:spcPct val="20000"/>
              </a:spcBef>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5905" algn="l" defTabSz="914400" rtl="0" eaLnBrk="1" latinLnBrk="0" hangingPunct="1">
              <a:spcBef>
                <a:spcPct val="20000"/>
              </a:spcBef>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905" algn="l" defTabSz="914400" rtl="0" eaLnBrk="1" latinLnBrk="0" hangingPunct="1">
              <a:spcBef>
                <a:spcPct val="20000"/>
              </a:spcBef>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5905" algn="l" defTabSz="914400" rtl="0" eaLnBrk="1" latinLnBrk="0" hangingPunct="1">
              <a:spcBef>
                <a:spcPct val="20000"/>
              </a:spcBef>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415" marR="0" lvl="0" indent="0" algn="r" defTabSz="914400" rtl="0" eaLnBrk="1" fontAlgn="auto" latinLnBrk="0" hangingPunct="1">
              <a:lnSpc>
                <a:spcPct val="100000"/>
              </a:lnSpc>
              <a:spcBef>
                <a:spcPct val="20000"/>
              </a:spcBef>
              <a:spcAft>
                <a:spcPts val="0"/>
              </a:spcAft>
              <a:buClrTx/>
              <a:buSzPct val="60000"/>
              <a:buFont typeface="Wingdings" panose="05000000000000000000" pitchFamily="2" charset="2"/>
              <a:buNone/>
              <a:tabLst/>
              <a:defRPr/>
            </a:pPr>
            <a:r>
              <a:rPr kumimoji="0" lang="en-US" altLang="zh-CN" sz="2800" b="1" i="0" u="none" strike="noStrike" kern="1200" cap="none" spc="0" normalizeH="0" baseline="0" noProof="0" dirty="0">
                <a:ln>
                  <a:noFill/>
                </a:ln>
                <a:solidFill>
                  <a:prstClr val="white"/>
                </a:solidFill>
                <a:effectLst>
                  <a:glow rad="152400">
                    <a:srgbClr val="FFFFFF">
                      <a:alpha val="0"/>
                    </a:srgbClr>
                  </a:glow>
                  <a:outerShdw blurRad="50800" dist="76200" dir="2700000" algn="tl" rotWithShape="0">
                    <a:prstClr val="black">
                      <a:alpha val="39000"/>
                    </a:prstClr>
                  </a:outerShdw>
                </a:effectLst>
                <a:uLnTx/>
                <a:uFillTx/>
                <a:latin typeface="微软雅黑" panose="020B0503020204020204" pitchFamily="34" charset="-122"/>
                <a:ea typeface="微软雅黑" panose="020B0503020204020204" pitchFamily="34" charset="-122"/>
                <a:cs typeface="+mn-cs"/>
              </a:rPr>
              <a:t>                </a:t>
            </a:r>
            <a:r>
              <a:rPr kumimoji="0" lang="en-US" altLang="zh-CN" sz="2800" b="1" i="0" u="none" strike="noStrike" kern="1200" cap="none" spc="0" normalizeH="0" baseline="0" noProof="0" dirty="0">
                <a:ln>
                  <a:noFill/>
                </a:ln>
                <a:solidFill>
                  <a:prstClr val="white"/>
                </a:solidFill>
                <a:effectLst>
                  <a:glow rad="152400">
                    <a:srgbClr val="FFFFFF">
                      <a:alpha val="0"/>
                    </a:srgbClr>
                  </a:glow>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en-US" altLang="zh-CN" sz="2800" b="1" i="0" u="none" strike="noStrike" kern="1200" cap="none" spc="0" normalizeH="0" baseline="0" noProof="0" dirty="0" err="1">
                <a:ln>
                  <a:noFill/>
                </a:ln>
                <a:solidFill>
                  <a:prstClr val="white"/>
                </a:solidFill>
                <a:effectLst>
                  <a:glow rad="152400">
                    <a:srgbClr val="FFFFFF">
                      <a:alpha val="0"/>
                    </a:srgbClr>
                  </a:glow>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SpiScholar</a:t>
            </a:r>
            <a:r>
              <a:rPr kumimoji="0" lang="zh-CN" altLang="en-US" sz="2800" b="1" i="0" u="none" strike="noStrike" kern="1200" cap="none" spc="0" normalizeH="0" baseline="0" noProof="0" dirty="0">
                <a:ln>
                  <a:noFill/>
                </a:ln>
                <a:solidFill>
                  <a:prstClr val="white"/>
                </a:solidFill>
                <a:effectLst>
                  <a:glow rad="152400">
                    <a:srgbClr val="FFFFFF">
                      <a:alpha val="0"/>
                    </a:srgbClr>
                  </a:glow>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学术资源在线</a:t>
            </a:r>
            <a:endParaRPr kumimoji="0" lang="en-US" altLang="zh-CN" sz="2800" b="1" i="0" u="none" strike="noStrike" kern="1200" cap="none" spc="0" normalizeH="0" baseline="0" noProof="0" dirty="0">
              <a:ln>
                <a:noFill/>
              </a:ln>
              <a:solidFill>
                <a:prstClr val="white"/>
              </a:solidFill>
              <a:effectLst>
                <a:glow rad="152400">
                  <a:srgbClr val="FFFFFF">
                    <a:alpha val="0"/>
                  </a:srgbClr>
                </a:glow>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 name="副标题 2"/>
          <p:cNvSpPr txBox="1"/>
          <p:nvPr/>
        </p:nvSpPr>
        <p:spPr>
          <a:xfrm>
            <a:off x="153144" y="3049691"/>
            <a:ext cx="8822055" cy="943610"/>
          </a:xfrm>
          <a:prstGeom prst="rect">
            <a:avLst/>
          </a:prstGeom>
          <a:noFill/>
          <a:effectLst>
            <a:outerShdw blurRad="228600" dist="50800" dir="5400000" sx="103000" sy="103000" algn="ctr" rotWithShape="0">
              <a:srgbClr val="000000"/>
            </a:outerShdw>
          </a:effectLst>
        </p:spPr>
        <p:txBody>
          <a:bodyPr vert="horz" lIns="91440" tIns="45720" rIns="91440" bIns="45720" rtlCol="0" anchor="ctr">
            <a:noAutofit/>
          </a:bodyPr>
          <a:lstStyle>
            <a:lvl1pPr marL="274320" indent="-255905" algn="l" defTabSz="914400" rtl="0" eaLnBrk="1" latinLnBrk="0" hangingPunct="1">
              <a:spcBef>
                <a:spcPct val="20000"/>
              </a:spcBef>
              <a:spcAft>
                <a:spcPts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5905" algn="l" defTabSz="914400" rtl="0" eaLnBrk="1" latinLnBrk="0" hangingPunct="1">
              <a:spcBef>
                <a:spcPct val="20000"/>
              </a:spcBef>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5905" algn="l" defTabSz="914400" rtl="0" eaLnBrk="1" latinLnBrk="0" hangingPunct="1">
              <a:spcBef>
                <a:spcPct val="20000"/>
              </a:spcBef>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905" algn="l" defTabSz="914400" rtl="0" eaLnBrk="1" latinLnBrk="0" hangingPunct="1">
              <a:spcBef>
                <a:spcPct val="20000"/>
              </a:spcBef>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5905" algn="l" defTabSz="914400" rtl="0" eaLnBrk="1" latinLnBrk="0" hangingPunct="1">
              <a:spcBef>
                <a:spcPct val="20000"/>
              </a:spcBef>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5905" algn="l" defTabSz="914400" rtl="0" eaLnBrk="1" latinLnBrk="0" hangingPunct="1">
              <a:spcBef>
                <a:spcPct val="20000"/>
              </a:spcBef>
              <a:buSzPct val="60000"/>
              <a:buFont typeface="Wingdings" panose="05000000000000000000"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415" marR="0" lvl="0" indent="0" algn="ctr" defTabSz="914400" rtl="0" eaLnBrk="1" fontAlgn="auto" latinLnBrk="0" hangingPunct="1">
              <a:lnSpc>
                <a:spcPct val="100000"/>
              </a:lnSpc>
              <a:spcBef>
                <a:spcPct val="20000"/>
              </a:spcBef>
              <a:spcAft>
                <a:spcPts val="0"/>
              </a:spcAft>
              <a:buClrTx/>
              <a:buSzPct val="60000"/>
              <a:buFont typeface="Wingdings" panose="05000000000000000000" pitchFamily="2" charset="2"/>
              <a:buNone/>
              <a:tabLst/>
              <a:defRPr/>
            </a:pPr>
            <a:r>
              <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微软雅黑"/>
                <a:cs typeface="+mn-cs"/>
              </a:rPr>
              <a:t>主讲人：王宝媛</a:t>
            </a:r>
          </a:p>
        </p:txBody>
      </p:sp>
    </p:spTree>
    <p:extLst>
      <p:ext uri="{BB962C8B-B14F-4D97-AF65-F5344CB8AC3E}">
        <p14:creationId xmlns:p14="http://schemas.microsoft.com/office/powerpoint/2010/main" val="203483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5"/>
          <p:cNvGrpSpPr/>
          <p:nvPr/>
        </p:nvGrpSpPr>
        <p:grpSpPr bwMode="auto">
          <a:xfrm>
            <a:off x="2738200" y="832485"/>
            <a:ext cx="809625" cy="810816"/>
            <a:chOff x="0" y="0"/>
            <a:chExt cx="1144704" cy="1144704"/>
          </a:xfrm>
        </p:grpSpPr>
        <p:sp>
          <p:nvSpPr>
            <p:cNvPr id="4" name="椭圆 26"/>
            <p:cNvSpPr>
              <a:spLocks noChangeArrowheads="1"/>
            </p:cNvSpPr>
            <p:nvPr/>
          </p:nvSpPr>
          <p:spPr bwMode="auto">
            <a:xfrm>
              <a:off x="0" y="0"/>
              <a:ext cx="1144704" cy="114470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矩形 27"/>
            <p:cNvSpPr>
              <a:spLocks noChangeArrowheads="1"/>
            </p:cNvSpPr>
            <p:nvPr/>
          </p:nvSpPr>
          <p:spPr bwMode="auto">
            <a:xfrm>
              <a:off x="296429" y="96986"/>
              <a:ext cx="560263" cy="8473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搜</a:t>
              </a:r>
              <a:endParaRPr kumimoji="0" lang="en-US" altLang="zh-CN" sz="16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集</a:t>
              </a:r>
            </a:p>
          </p:txBody>
        </p:sp>
      </p:grpSp>
      <p:sp>
        <p:nvSpPr>
          <p:cNvPr id="6" name="椭圆 28"/>
          <p:cNvSpPr>
            <a:spLocks noChangeArrowheads="1"/>
          </p:cNvSpPr>
          <p:nvPr/>
        </p:nvSpPr>
        <p:spPr bwMode="auto">
          <a:xfrm>
            <a:off x="4291965" y="826532"/>
            <a:ext cx="809625" cy="809625"/>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整理</a:t>
            </a:r>
          </a:p>
        </p:txBody>
      </p:sp>
      <p:sp>
        <p:nvSpPr>
          <p:cNvPr id="7" name="椭圆 29"/>
          <p:cNvSpPr>
            <a:spLocks noChangeArrowheads="1"/>
          </p:cNvSpPr>
          <p:nvPr/>
        </p:nvSpPr>
        <p:spPr bwMode="auto">
          <a:xfrm>
            <a:off x="5839778" y="832485"/>
            <a:ext cx="809625" cy="810816"/>
          </a:xfrm>
          <a:prstGeom prst="ellipse">
            <a:avLst/>
          </a:prstGeom>
          <a:solidFill>
            <a:srgbClr val="80ABC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加工</a:t>
            </a:r>
          </a:p>
        </p:txBody>
      </p:sp>
      <p:grpSp>
        <p:nvGrpSpPr>
          <p:cNvPr id="8" name="组合 102"/>
          <p:cNvGrpSpPr/>
          <p:nvPr/>
        </p:nvGrpSpPr>
        <p:grpSpPr bwMode="auto">
          <a:xfrm>
            <a:off x="2577465" y="2005251"/>
            <a:ext cx="4125516" cy="2303859"/>
            <a:chOff x="0" y="0"/>
            <a:chExt cx="5500726" cy="3071834"/>
          </a:xfrm>
        </p:grpSpPr>
        <p:sp>
          <p:nvSpPr>
            <p:cNvPr id="9" name="圆角矩形 85"/>
            <p:cNvSpPr>
              <a:spLocks noChangeArrowheads="1"/>
            </p:cNvSpPr>
            <p:nvPr/>
          </p:nvSpPr>
          <p:spPr bwMode="auto">
            <a:xfrm>
              <a:off x="0" y="285752"/>
              <a:ext cx="1622019" cy="1390301"/>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 name="圆角矩形 86"/>
            <p:cNvSpPr>
              <a:spLocks noChangeArrowheads="1"/>
            </p:cNvSpPr>
            <p:nvPr/>
          </p:nvSpPr>
          <p:spPr bwMode="auto">
            <a:xfrm>
              <a:off x="1928826" y="760101"/>
              <a:ext cx="1071571" cy="918487"/>
            </a:xfrm>
            <a:prstGeom prst="roundRect">
              <a:avLst>
                <a:gd name="adj" fmla="val 16667"/>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圆角矩形 87"/>
            <p:cNvSpPr>
              <a:spLocks noChangeArrowheads="1"/>
            </p:cNvSpPr>
            <p:nvPr/>
          </p:nvSpPr>
          <p:spPr bwMode="auto">
            <a:xfrm>
              <a:off x="3500462" y="1357322"/>
              <a:ext cx="2000264" cy="1714512"/>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2" name="圆角矩形 88"/>
            <p:cNvSpPr>
              <a:spLocks noChangeArrowheads="1"/>
            </p:cNvSpPr>
            <p:nvPr/>
          </p:nvSpPr>
          <p:spPr bwMode="auto">
            <a:xfrm>
              <a:off x="2615774" y="1741944"/>
              <a:ext cx="770193" cy="660165"/>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圆角矩形 89"/>
            <p:cNvSpPr>
              <a:spLocks noChangeArrowheads="1"/>
            </p:cNvSpPr>
            <p:nvPr/>
          </p:nvSpPr>
          <p:spPr bwMode="auto">
            <a:xfrm>
              <a:off x="1252927" y="1778520"/>
              <a:ext cx="1238259" cy="1061365"/>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圆角矩形 90"/>
            <p:cNvSpPr>
              <a:spLocks noChangeArrowheads="1"/>
            </p:cNvSpPr>
            <p:nvPr/>
          </p:nvSpPr>
          <p:spPr bwMode="auto">
            <a:xfrm>
              <a:off x="309564" y="1785950"/>
              <a:ext cx="750100" cy="642942"/>
            </a:xfrm>
            <a:prstGeom prst="roundRect">
              <a:avLst>
                <a:gd name="adj" fmla="val 16667"/>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5" name="圆角矩形 91"/>
            <p:cNvSpPr>
              <a:spLocks noChangeArrowheads="1"/>
            </p:cNvSpPr>
            <p:nvPr/>
          </p:nvSpPr>
          <p:spPr bwMode="auto">
            <a:xfrm>
              <a:off x="3124982" y="25146"/>
              <a:ext cx="1304173" cy="1117862"/>
            </a:xfrm>
            <a:prstGeom prst="roundRect">
              <a:avLst>
                <a:gd name="adj" fmla="val 16667"/>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 name="圆角矩形 92"/>
            <p:cNvSpPr>
              <a:spLocks noChangeArrowheads="1"/>
            </p:cNvSpPr>
            <p:nvPr/>
          </p:nvSpPr>
          <p:spPr bwMode="auto">
            <a:xfrm>
              <a:off x="4572033" y="571504"/>
              <a:ext cx="714379" cy="612325"/>
            </a:xfrm>
            <a:prstGeom prst="roundRect">
              <a:avLst>
                <a:gd name="adj" fmla="val 16667"/>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圆角矩形 93"/>
            <p:cNvSpPr>
              <a:spLocks noChangeArrowheads="1"/>
            </p:cNvSpPr>
            <p:nvPr/>
          </p:nvSpPr>
          <p:spPr bwMode="auto">
            <a:xfrm>
              <a:off x="1714512" y="0"/>
              <a:ext cx="633869" cy="543316"/>
            </a:xfrm>
            <a:prstGeom prst="roundRect">
              <a:avLst>
                <a:gd name="adj" fmla="val 16667"/>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18" name="图片 94" descr="9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404" y="1597354"/>
              <a:ext cx="785818" cy="84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95" descr="5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117" y="1903109"/>
              <a:ext cx="491052" cy="43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96" descr="6878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4" y="428628"/>
              <a:ext cx="521303" cy="50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97" descr="ytr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4948" y="1795095"/>
              <a:ext cx="315847" cy="27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98" descr="56745y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8584" y="835540"/>
              <a:ext cx="455008" cy="43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99" descr="wegrtgh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4468" y="114730"/>
              <a:ext cx="446858" cy="46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00" descr="6564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548" y="1848244"/>
              <a:ext cx="285564" cy="2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01" descr="tvyd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8826" y="71438"/>
              <a:ext cx="214314" cy="2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84" descr="dfgsdfthf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6346" y="628899"/>
              <a:ext cx="285752" cy="30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52"/>
            <p:cNvSpPr>
              <a:spLocks noChangeArrowheads="1"/>
            </p:cNvSpPr>
            <p:nvPr/>
          </p:nvSpPr>
          <p:spPr bwMode="auto">
            <a:xfrm>
              <a:off x="1528335" y="2374028"/>
              <a:ext cx="759188" cy="4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图书</a:t>
              </a:r>
            </a:p>
          </p:txBody>
        </p:sp>
        <p:sp>
          <p:nvSpPr>
            <p:cNvPr id="28" name="矩形 53"/>
            <p:cNvSpPr>
              <a:spLocks noChangeArrowheads="1"/>
            </p:cNvSpPr>
            <p:nvPr/>
          </p:nvSpPr>
          <p:spPr bwMode="auto">
            <a:xfrm>
              <a:off x="2642502" y="2025983"/>
              <a:ext cx="86178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预印本</a:t>
              </a:r>
            </a:p>
          </p:txBody>
        </p:sp>
        <p:sp>
          <p:nvSpPr>
            <p:cNvPr id="29" name="矩形 54"/>
            <p:cNvSpPr>
              <a:spLocks noChangeArrowheads="1"/>
            </p:cNvSpPr>
            <p:nvPr/>
          </p:nvSpPr>
          <p:spPr bwMode="auto">
            <a:xfrm>
              <a:off x="3786214" y="2442468"/>
              <a:ext cx="1528635" cy="4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机构知识库</a:t>
              </a:r>
            </a:p>
          </p:txBody>
        </p:sp>
        <p:sp>
          <p:nvSpPr>
            <p:cNvPr id="30" name="矩形 55"/>
            <p:cNvSpPr>
              <a:spLocks noChangeArrowheads="1"/>
            </p:cNvSpPr>
            <p:nvPr/>
          </p:nvSpPr>
          <p:spPr bwMode="auto">
            <a:xfrm>
              <a:off x="3228778" y="597222"/>
              <a:ext cx="938725" cy="3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教育资源</a:t>
              </a:r>
            </a:p>
          </p:txBody>
        </p:sp>
        <p:sp>
          <p:nvSpPr>
            <p:cNvPr id="31" name="矩形 56"/>
            <p:cNvSpPr>
              <a:spLocks noChangeArrowheads="1"/>
            </p:cNvSpPr>
            <p:nvPr/>
          </p:nvSpPr>
          <p:spPr bwMode="auto">
            <a:xfrm>
              <a:off x="414227" y="1038533"/>
              <a:ext cx="861781"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期刊</a:t>
              </a:r>
            </a:p>
          </p:txBody>
        </p:sp>
        <p:sp>
          <p:nvSpPr>
            <p:cNvPr id="32" name="矩形 57"/>
            <p:cNvSpPr>
              <a:spLocks noChangeArrowheads="1"/>
            </p:cNvSpPr>
            <p:nvPr/>
          </p:nvSpPr>
          <p:spPr bwMode="auto">
            <a:xfrm>
              <a:off x="1914759" y="1214446"/>
              <a:ext cx="938725" cy="3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科技报告</a:t>
              </a:r>
            </a:p>
          </p:txBody>
        </p:sp>
        <p:sp>
          <p:nvSpPr>
            <p:cNvPr id="33" name="矩形 58"/>
            <p:cNvSpPr>
              <a:spLocks noChangeArrowheads="1"/>
            </p:cNvSpPr>
            <p:nvPr/>
          </p:nvSpPr>
          <p:spPr bwMode="auto">
            <a:xfrm>
              <a:off x="268081" y="2087052"/>
              <a:ext cx="780561"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专利</a:t>
              </a:r>
            </a:p>
          </p:txBody>
        </p:sp>
        <p:sp>
          <p:nvSpPr>
            <p:cNvPr id="34" name="矩形 60"/>
            <p:cNvSpPr>
              <a:spLocks noChangeArrowheads="1"/>
            </p:cNvSpPr>
            <p:nvPr/>
          </p:nvSpPr>
          <p:spPr bwMode="auto">
            <a:xfrm>
              <a:off x="4532246" y="882974"/>
              <a:ext cx="86178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学位论文</a:t>
              </a:r>
            </a:p>
          </p:txBody>
        </p:sp>
        <p:sp>
          <p:nvSpPr>
            <p:cNvPr id="35" name="矩形 81"/>
            <p:cNvSpPr>
              <a:spLocks noChangeArrowheads="1"/>
            </p:cNvSpPr>
            <p:nvPr/>
          </p:nvSpPr>
          <p:spPr bwMode="auto">
            <a:xfrm>
              <a:off x="1729284" y="242450"/>
              <a:ext cx="605298" cy="3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5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标准</a:t>
              </a:r>
            </a:p>
          </p:txBody>
        </p:sp>
      </p:grpSp>
      <p:grpSp>
        <p:nvGrpSpPr>
          <p:cNvPr id="36" name="组合 180"/>
          <p:cNvGrpSpPr/>
          <p:nvPr/>
        </p:nvGrpSpPr>
        <p:grpSpPr bwMode="auto">
          <a:xfrm>
            <a:off x="2461260" y="1759268"/>
            <a:ext cx="4062413" cy="1760935"/>
            <a:chOff x="0" y="0"/>
            <a:chExt cx="5415142" cy="2347884"/>
          </a:xfrm>
        </p:grpSpPr>
        <p:grpSp>
          <p:nvGrpSpPr>
            <p:cNvPr id="37" name="组合 172"/>
            <p:cNvGrpSpPr/>
            <p:nvPr/>
          </p:nvGrpSpPr>
          <p:grpSpPr bwMode="auto">
            <a:xfrm>
              <a:off x="1390660" y="1285884"/>
              <a:ext cx="1238259" cy="1061365"/>
              <a:chOff x="0" y="0"/>
              <a:chExt cx="1238259" cy="1061365"/>
            </a:xfrm>
          </p:grpSpPr>
          <p:sp>
            <p:nvSpPr>
              <p:cNvPr id="66" name="圆角矩形 149"/>
              <p:cNvSpPr>
                <a:spLocks noChangeArrowheads="1"/>
              </p:cNvSpPr>
              <p:nvPr/>
            </p:nvSpPr>
            <p:spPr bwMode="auto">
              <a:xfrm>
                <a:off x="0" y="0"/>
                <a:ext cx="1238259" cy="1061365"/>
              </a:xfrm>
              <a:prstGeom prst="roundRect">
                <a:avLst>
                  <a:gd name="adj" fmla="val 16667"/>
                </a:avLst>
              </a:prstGeom>
              <a:solidFill>
                <a:srgbClr val="5D7FA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67" name="图片 155" descr="5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90" y="124589"/>
                <a:ext cx="491052" cy="43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矩形 163"/>
              <p:cNvSpPr>
                <a:spLocks noChangeArrowheads="1"/>
              </p:cNvSpPr>
              <p:nvPr/>
            </p:nvSpPr>
            <p:spPr bwMode="auto">
              <a:xfrm>
                <a:off x="244344" y="568211"/>
                <a:ext cx="758985" cy="4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图书</a:t>
                </a:r>
              </a:p>
            </p:txBody>
          </p:sp>
        </p:grpSp>
        <p:grpSp>
          <p:nvGrpSpPr>
            <p:cNvPr id="38" name="组合 175"/>
            <p:cNvGrpSpPr/>
            <p:nvPr/>
          </p:nvGrpSpPr>
          <p:grpSpPr bwMode="auto">
            <a:xfrm>
              <a:off x="0" y="0"/>
              <a:ext cx="1238400" cy="1062000"/>
              <a:chOff x="0" y="0"/>
              <a:chExt cx="1238400" cy="1062000"/>
            </a:xfrm>
          </p:grpSpPr>
          <p:sp>
            <p:nvSpPr>
              <p:cNvPr id="63" name="圆角矩形 148"/>
              <p:cNvSpPr>
                <a:spLocks noChangeArrowheads="1"/>
              </p:cNvSpPr>
              <p:nvPr/>
            </p:nvSpPr>
            <p:spPr bwMode="auto">
              <a:xfrm>
                <a:off x="0" y="0"/>
                <a:ext cx="1238400" cy="1062000"/>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64" name="图片 157" descr="ytr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285" y="117552"/>
                <a:ext cx="512638" cy="44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矩形 164"/>
              <p:cNvSpPr>
                <a:spLocks noChangeArrowheads="1"/>
              </p:cNvSpPr>
              <p:nvPr/>
            </p:nvSpPr>
            <p:spPr bwMode="auto">
              <a:xfrm>
                <a:off x="204133" y="622402"/>
                <a:ext cx="765395" cy="33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预印本</a:t>
                </a:r>
              </a:p>
            </p:txBody>
          </p:sp>
        </p:grpSp>
        <p:grpSp>
          <p:nvGrpSpPr>
            <p:cNvPr id="39" name="组合 174"/>
            <p:cNvGrpSpPr/>
            <p:nvPr/>
          </p:nvGrpSpPr>
          <p:grpSpPr bwMode="auto">
            <a:xfrm>
              <a:off x="2740730" y="1285884"/>
              <a:ext cx="1296334" cy="1062000"/>
              <a:chOff x="0" y="0"/>
              <a:chExt cx="1296334" cy="1062000"/>
            </a:xfrm>
          </p:grpSpPr>
          <p:sp>
            <p:nvSpPr>
              <p:cNvPr id="60" name="圆角矩形 147"/>
              <p:cNvSpPr>
                <a:spLocks noChangeArrowheads="1"/>
              </p:cNvSpPr>
              <p:nvPr/>
            </p:nvSpPr>
            <p:spPr bwMode="auto">
              <a:xfrm>
                <a:off x="7252" y="0"/>
                <a:ext cx="1238400" cy="1062000"/>
              </a:xfrm>
              <a:prstGeom prst="roundRect">
                <a:avLst>
                  <a:gd name="adj" fmla="val 16667"/>
                </a:avLst>
              </a:prstGeom>
              <a:solidFill>
                <a:srgbClr val="BBD66B"/>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61" name="图片 154" descr="9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442" y="71439"/>
                <a:ext cx="500065" cy="5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165"/>
              <p:cNvSpPr>
                <a:spLocks noChangeArrowheads="1"/>
              </p:cNvSpPr>
              <p:nvPr/>
            </p:nvSpPr>
            <p:spPr bwMode="auto">
              <a:xfrm>
                <a:off x="0" y="630239"/>
                <a:ext cx="1296334" cy="36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机构知识库</a:t>
                </a:r>
              </a:p>
            </p:txBody>
          </p:sp>
        </p:grpSp>
        <p:grpSp>
          <p:nvGrpSpPr>
            <p:cNvPr id="40" name="组合 178"/>
            <p:cNvGrpSpPr/>
            <p:nvPr/>
          </p:nvGrpSpPr>
          <p:grpSpPr bwMode="auto">
            <a:xfrm>
              <a:off x="4176742" y="0"/>
              <a:ext cx="1238400" cy="1062000"/>
              <a:chOff x="0" y="0"/>
              <a:chExt cx="1238400" cy="1062000"/>
            </a:xfrm>
          </p:grpSpPr>
          <p:sp>
            <p:nvSpPr>
              <p:cNvPr id="57" name="圆角矩形 151"/>
              <p:cNvSpPr>
                <a:spLocks noChangeArrowheads="1"/>
              </p:cNvSpPr>
              <p:nvPr/>
            </p:nvSpPr>
            <p:spPr bwMode="auto">
              <a:xfrm>
                <a:off x="0" y="0"/>
                <a:ext cx="1238400" cy="1062000"/>
              </a:xfrm>
              <a:prstGeom prst="roundRect">
                <a:avLst>
                  <a:gd name="adj" fmla="val 16667"/>
                </a:avLst>
              </a:prstGeom>
              <a:solidFill>
                <a:srgbClr val="80ABC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8" name="图片 159" descr="wegrtgh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048" y="10549"/>
                <a:ext cx="527498" cy="54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矩形 166"/>
              <p:cNvSpPr>
                <a:spLocks noChangeArrowheads="1"/>
              </p:cNvSpPr>
              <p:nvPr/>
            </p:nvSpPr>
            <p:spPr bwMode="auto">
              <a:xfrm>
                <a:off x="62432" y="585725"/>
                <a:ext cx="938474" cy="33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教育资源</a:t>
                </a:r>
              </a:p>
            </p:txBody>
          </p:sp>
        </p:grpSp>
        <p:grpSp>
          <p:nvGrpSpPr>
            <p:cNvPr id="41" name="组合 177"/>
            <p:cNvGrpSpPr/>
            <p:nvPr/>
          </p:nvGrpSpPr>
          <p:grpSpPr bwMode="auto">
            <a:xfrm>
              <a:off x="2794020" y="0"/>
              <a:ext cx="1238400" cy="1062000"/>
              <a:chOff x="0" y="0"/>
              <a:chExt cx="1238400" cy="1062000"/>
            </a:xfrm>
          </p:grpSpPr>
          <p:sp>
            <p:nvSpPr>
              <p:cNvPr id="54" name="圆角矩形 145"/>
              <p:cNvSpPr>
                <a:spLocks noChangeArrowheads="1"/>
              </p:cNvSpPr>
              <p:nvPr/>
            </p:nvSpPr>
            <p:spPr bwMode="auto">
              <a:xfrm>
                <a:off x="0" y="0"/>
                <a:ext cx="1238400" cy="1062000"/>
              </a:xfrm>
              <a:prstGeom prst="roundRect">
                <a:avLst>
                  <a:gd name="adj" fmla="val 16667"/>
                </a:avLst>
              </a:prstGeom>
              <a:solidFill>
                <a:srgbClr val="F99E4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5" name="图片 156" descr="6878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90" y="43633"/>
                <a:ext cx="521303" cy="50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矩形 167"/>
              <p:cNvSpPr>
                <a:spLocks noChangeArrowheads="1"/>
              </p:cNvSpPr>
              <p:nvPr/>
            </p:nvSpPr>
            <p:spPr bwMode="auto">
              <a:xfrm>
                <a:off x="266909" y="564328"/>
                <a:ext cx="758985" cy="43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期刊</a:t>
                </a:r>
              </a:p>
            </p:txBody>
          </p:sp>
        </p:grpSp>
        <p:grpSp>
          <p:nvGrpSpPr>
            <p:cNvPr id="42" name="组合 176"/>
            <p:cNvGrpSpPr/>
            <p:nvPr/>
          </p:nvGrpSpPr>
          <p:grpSpPr bwMode="auto">
            <a:xfrm>
              <a:off x="1390660" y="0"/>
              <a:ext cx="1238400" cy="1062000"/>
              <a:chOff x="0" y="0"/>
              <a:chExt cx="1238400" cy="1062000"/>
            </a:xfrm>
          </p:grpSpPr>
          <p:sp>
            <p:nvSpPr>
              <p:cNvPr id="51" name="圆角矩形 146"/>
              <p:cNvSpPr>
                <a:spLocks noChangeArrowheads="1"/>
              </p:cNvSpPr>
              <p:nvPr/>
            </p:nvSpPr>
            <p:spPr bwMode="auto">
              <a:xfrm>
                <a:off x="0" y="0"/>
                <a:ext cx="1238400" cy="1062000"/>
              </a:xfrm>
              <a:prstGeom prst="roundRect">
                <a:avLst>
                  <a:gd name="adj" fmla="val 16667"/>
                </a:avLst>
              </a:prstGeom>
              <a:solidFill>
                <a:srgbClr val="EAACA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2" name="图片 158" descr="56745y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59" y="75440"/>
                <a:ext cx="598936" cy="57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168"/>
              <p:cNvSpPr>
                <a:spLocks noChangeArrowheads="1"/>
              </p:cNvSpPr>
              <p:nvPr/>
            </p:nvSpPr>
            <p:spPr bwMode="auto">
              <a:xfrm>
                <a:off x="48661" y="620896"/>
                <a:ext cx="938474" cy="33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科研报告</a:t>
                </a:r>
              </a:p>
            </p:txBody>
          </p:sp>
        </p:grpSp>
        <p:grpSp>
          <p:nvGrpSpPr>
            <p:cNvPr id="43" name="组合 173"/>
            <p:cNvGrpSpPr/>
            <p:nvPr/>
          </p:nvGrpSpPr>
          <p:grpSpPr bwMode="auto">
            <a:xfrm>
              <a:off x="19050" y="1285884"/>
              <a:ext cx="1238400" cy="1062000"/>
              <a:chOff x="0" y="0"/>
              <a:chExt cx="1238400" cy="1062000"/>
            </a:xfrm>
          </p:grpSpPr>
          <p:sp>
            <p:nvSpPr>
              <p:cNvPr id="48" name="圆角矩形 150"/>
              <p:cNvSpPr>
                <a:spLocks noChangeArrowheads="1"/>
              </p:cNvSpPr>
              <p:nvPr/>
            </p:nvSpPr>
            <p:spPr bwMode="auto">
              <a:xfrm>
                <a:off x="0" y="0"/>
                <a:ext cx="1238400" cy="1062000"/>
              </a:xfrm>
              <a:prstGeom prst="roundRect">
                <a:avLst>
                  <a:gd name="adj" fmla="val 16667"/>
                </a:avLst>
              </a:prstGeom>
              <a:solidFill>
                <a:srgbClr val="80CFC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49" name="图片 160" descr="6564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4422" y="31898"/>
                <a:ext cx="580460" cy="57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矩形 169"/>
              <p:cNvSpPr>
                <a:spLocks noChangeArrowheads="1"/>
              </p:cNvSpPr>
              <p:nvPr/>
            </p:nvSpPr>
            <p:spPr bwMode="auto">
              <a:xfrm>
                <a:off x="158793" y="579797"/>
                <a:ext cx="694882" cy="33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专利</a:t>
                </a:r>
              </a:p>
            </p:txBody>
          </p:sp>
        </p:grpSp>
        <p:grpSp>
          <p:nvGrpSpPr>
            <p:cNvPr id="44" name="组合 179"/>
            <p:cNvGrpSpPr/>
            <p:nvPr/>
          </p:nvGrpSpPr>
          <p:grpSpPr bwMode="auto">
            <a:xfrm>
              <a:off x="4176742" y="1285884"/>
              <a:ext cx="1238400" cy="1062000"/>
              <a:chOff x="0" y="0"/>
              <a:chExt cx="1238400" cy="1062000"/>
            </a:xfrm>
          </p:grpSpPr>
          <p:sp>
            <p:nvSpPr>
              <p:cNvPr id="45" name="圆角矩形 152"/>
              <p:cNvSpPr>
                <a:spLocks noChangeArrowheads="1"/>
              </p:cNvSpPr>
              <p:nvPr/>
            </p:nvSpPr>
            <p:spPr bwMode="auto">
              <a:xfrm>
                <a:off x="0" y="0"/>
                <a:ext cx="1238400" cy="1062000"/>
              </a:xfrm>
              <a:prstGeom prst="roundRect">
                <a:avLst>
                  <a:gd name="adj" fmla="val 16667"/>
                </a:avLst>
              </a:prstGeom>
              <a:solidFill>
                <a:srgbClr val="4FC2FB"/>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zh-CN" sz="1015"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46" name="图片 162" descr="dfgsdfthf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4940" y="13854"/>
                <a:ext cx="642942" cy="6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170"/>
              <p:cNvSpPr>
                <a:spLocks noChangeArrowheads="1"/>
              </p:cNvSpPr>
              <p:nvPr/>
            </p:nvSpPr>
            <p:spPr bwMode="auto">
              <a:xfrm>
                <a:off x="71437" y="636873"/>
                <a:ext cx="938474" cy="33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1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学位论文</a:t>
                </a:r>
              </a:p>
            </p:txBody>
          </p:sp>
        </p:grpSp>
      </p:grpSp>
      <p:sp>
        <p:nvSpPr>
          <p:cNvPr id="69" name="Rectangle 2"/>
          <p:cNvSpPr>
            <a:spLocks noGrp="1" noChangeArrowheads="1"/>
          </p:cNvSpPr>
          <p:nvPr/>
        </p:nvSpPr>
        <p:spPr bwMode="auto">
          <a:xfrm>
            <a:off x="143220" y="0"/>
            <a:ext cx="7747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OA</a:t>
            </a:r>
            <a:r>
              <a:rPr kumimoji="0" lang="zh-CN" altLang="en-US" sz="24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资源随时随地免费获取</a:t>
            </a:r>
          </a:p>
        </p:txBody>
      </p:sp>
    </p:spTree>
    <p:extLst>
      <p:ext uri="{BB962C8B-B14F-4D97-AF65-F5344CB8AC3E}">
        <p14:creationId xmlns:p14="http://schemas.microsoft.com/office/powerpoint/2010/main" val="270768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2.77778E-6 -1.11111E-6 L -0.22205 0.32685 " pathEditMode="relative" rAng="0" ptsTypes="AA">
                                      <p:cBhvr>
                                        <p:cTn id="22" dur="500" fill="hold"/>
                                        <p:tgtEl>
                                          <p:spTgt spid="7"/>
                                        </p:tgtEl>
                                        <p:attrNameLst>
                                          <p:attrName>ppt_x</p:attrName>
                                          <p:attrName>ppt_y</p:attrName>
                                        </p:attrNameLst>
                                      </p:cBhvr>
                                      <p:rCtr x="-10000" y="16300"/>
                                    </p:animMotion>
                                  </p:childTnLst>
                                </p:cTn>
                              </p:par>
                              <p:par>
                                <p:cTn id="23" presetID="10" presetClass="exit" presetSubtype="0" fill="hold" grpId="2" nodeType="withEffect">
                                  <p:stCondLst>
                                    <p:cond delay="0"/>
                                  </p:stCondLst>
                                  <p:childTnLst>
                                    <p:animEffec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0" presetClass="path" presetSubtype="0" accel="50000" decel="50000" fill="hold" grpId="1" nodeType="withEffect">
                                  <p:stCondLst>
                                    <p:cond delay="0"/>
                                  </p:stCondLst>
                                  <p:childTnLst>
                                    <p:animMotion origin="layout" path="M -2.77778E-6 -3.7037E-6 L -2.77778E-6 0.32801 " pathEditMode="relative" rAng="0" ptsTypes="AA">
                                      <p:cBhvr>
                                        <p:cTn id="27" dur="500" fill="hold"/>
                                        <p:tgtEl>
                                          <p:spTgt spid="6"/>
                                        </p:tgtEl>
                                        <p:attrNameLst>
                                          <p:attrName>ppt_x</p:attrName>
                                          <p:attrName>ppt_y</p:attrName>
                                        </p:attrNameLst>
                                      </p:cBhvr>
                                      <p:rCtr x="0" y="16400"/>
                                    </p:animMotion>
                                  </p:childTnLst>
                                </p:cTn>
                              </p:par>
                              <p:par>
                                <p:cTn id="28" presetID="10" presetClass="exit" presetSubtype="0" fill="hold" grpId="2" nodeType="withEffect">
                                  <p:stCondLst>
                                    <p:cond delay="0"/>
                                  </p:stCondLst>
                                  <p:childTnLst>
                                    <p:animEffec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0" presetClass="path" presetSubtype="0" accel="50000" decel="50000" fill="hold" nodeType="withEffect">
                                  <p:stCondLst>
                                    <p:cond delay="0"/>
                                  </p:stCondLst>
                                  <p:childTnLst>
                                    <p:animMotion origin="layout" path="M 5.55112E-17 -2.09877E-6 L 0.23021 0.33766 " pathEditMode="relative" rAng="0" ptsTypes="AA">
                                      <p:cBhvr>
                                        <p:cTn id="32" dur="500" fill="hold"/>
                                        <p:tgtEl>
                                          <p:spTgt spid="3"/>
                                        </p:tgtEl>
                                        <p:attrNameLst>
                                          <p:attrName>ppt_x</p:attrName>
                                          <p:attrName>ppt_y</p:attrName>
                                        </p:attrNameLst>
                                      </p:cBhvr>
                                      <p:rCtr x="11510" y="16883"/>
                                    </p:animMotion>
                                  </p:childTnLst>
                                </p:cTn>
                              </p:par>
                              <p:par>
                                <p:cTn id="33" presetID="10" presetClass="exit" presetSubtype="0" fill="hold" nodeType="withEffect">
                                  <p:stCondLst>
                                    <p:cond delay="0"/>
                                  </p:stCondLst>
                                  <p:childTnLst>
                                    <p:animEffec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nodeType="withEffect">
                                  <p:stCondLst>
                                    <p:cond delay="0"/>
                                  </p:stCondLst>
                                  <p:childTnLst>
                                    <p:animEffec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53" presetClass="entr" presetSubtype="16"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6" grpId="2" bldLvl="0" animBg="1"/>
      <p:bldP spid="7" grpId="0" bldLvl="0" animBg="1"/>
      <p:bldP spid="7" grpId="1" bldLvl="0" animBg="1"/>
      <p:bldP spid="7" grpId="2"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B0E485F-91DA-4D7E-80BA-CFA46BE1C416}"/>
              </a:ext>
            </a:extLst>
          </p:cNvPr>
          <p:cNvPicPr>
            <a:picLocks noChangeAspect="1"/>
          </p:cNvPicPr>
          <p:nvPr/>
        </p:nvPicPr>
        <p:blipFill>
          <a:blip r:embed="rId3"/>
          <a:stretch>
            <a:fillRect/>
          </a:stretch>
        </p:blipFill>
        <p:spPr>
          <a:xfrm>
            <a:off x="917920" y="146638"/>
            <a:ext cx="7780603" cy="4850223"/>
          </a:xfrm>
          <a:prstGeom prst="rect">
            <a:avLst/>
          </a:prstGeom>
        </p:spPr>
      </p:pic>
      <p:sp>
        <p:nvSpPr>
          <p:cNvPr id="6" name="Rectangle 2"/>
          <p:cNvSpPr>
            <a:spLocks noGrp="1" noChangeArrowheads="1"/>
          </p:cNvSpPr>
          <p:nvPr/>
        </p:nvSpPr>
        <p:spPr bwMode="auto">
          <a:xfrm>
            <a:off x="143220" y="0"/>
            <a:ext cx="7747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OA</a:t>
            </a:r>
            <a:r>
              <a:rPr kumimoji="0" lang="zh-CN" altLang="en-US" sz="24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资源随时随地免费获取</a:t>
            </a:r>
          </a:p>
        </p:txBody>
      </p:sp>
      <p:sp>
        <p:nvSpPr>
          <p:cNvPr id="8" name="长方形 312"/>
          <p:cNvSpPr>
            <a:spLocks noChangeArrowheads="1"/>
          </p:cNvSpPr>
          <p:nvPr/>
        </p:nvSpPr>
        <p:spPr bwMode="auto">
          <a:xfrm>
            <a:off x="992630" y="1924441"/>
            <a:ext cx="1363709" cy="338113"/>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矩形 62467"/>
          <p:cNvSpPr>
            <a:spLocks noChangeArrowheads="1"/>
          </p:cNvSpPr>
          <p:nvPr/>
        </p:nvSpPr>
        <p:spPr bwMode="auto">
          <a:xfrm>
            <a:off x="5906814" y="1999639"/>
            <a:ext cx="2174218" cy="535622"/>
          </a:xfrm>
          <a:prstGeom prst="rect">
            <a:avLst/>
          </a:prstGeom>
          <a:solidFill>
            <a:srgbClr val="FF9900"/>
          </a:solidFill>
          <a:ln w="28575">
            <a:solidFill>
              <a:srgbClr val="FF9900"/>
            </a:solidFill>
            <a:miter lim="800000"/>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8</a:t>
            </a: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00万开放资源</a:t>
            </a:r>
          </a:p>
        </p:txBody>
      </p:sp>
      <p:sp>
        <p:nvSpPr>
          <p:cNvPr id="10" name="矩形 62467"/>
          <p:cNvSpPr>
            <a:spLocks noChangeArrowheads="1"/>
          </p:cNvSpPr>
          <p:nvPr/>
        </p:nvSpPr>
        <p:spPr bwMode="auto">
          <a:xfrm>
            <a:off x="3894993" y="3209350"/>
            <a:ext cx="4439308" cy="535622"/>
          </a:xfrm>
          <a:prstGeom prst="rect">
            <a:avLst/>
          </a:prstGeom>
          <a:solidFill>
            <a:srgbClr val="FF9900"/>
          </a:solidFill>
          <a:ln w="28575">
            <a:solidFill>
              <a:srgbClr val="FF9900"/>
            </a:solidFill>
            <a:miter lim="800000"/>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开放资源，随时随地，免费获取</a:t>
            </a:r>
          </a:p>
        </p:txBody>
      </p:sp>
    </p:spTree>
    <p:extLst>
      <p:ext uri="{BB962C8B-B14F-4D97-AF65-F5344CB8AC3E}">
        <p14:creationId xmlns:p14="http://schemas.microsoft.com/office/powerpoint/2010/main" val="655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linds(horizontal)">
                                      <p:cBhvr>
                                        <p:cTn id="9" dur="500"/>
                                        <p:tgtEl>
                                          <p:spTgt spid="9"/>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sp>
        <p:nvSpPr>
          <p:cNvPr id="27" name=" 220"/>
          <p:cNvSpPr/>
          <p:nvPr/>
        </p:nvSpPr>
        <p:spPr>
          <a:xfrm>
            <a:off x="-11430" y="1743551"/>
            <a:ext cx="1800701" cy="406718"/>
          </a:xfrm>
          <a:prstGeom prst="homePlate">
            <a:avLst/>
          </a:prstGeom>
          <a:solidFill>
            <a:srgbClr val="FFC6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多种文献类型</a:t>
            </a:r>
            <a:endPar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9" name="TextBox 52"/>
          <p:cNvSpPr txBox="1"/>
          <p:nvPr/>
        </p:nvSpPr>
        <p:spPr>
          <a:xfrm>
            <a:off x="3207068" y="1400780"/>
            <a:ext cx="954107" cy="369332"/>
          </a:xfrm>
          <a:prstGeom prst="rect">
            <a:avLst/>
          </a:prstGeom>
          <a:noFill/>
        </p:spPr>
        <p:txBody>
          <a:bodyPr wrap="none">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期刊论文</a:t>
            </a:r>
          </a:p>
        </p:txBody>
      </p:sp>
      <p:sp>
        <p:nvSpPr>
          <p:cNvPr id="30" name="TextBox 55"/>
          <p:cNvSpPr txBox="1"/>
          <p:nvPr/>
        </p:nvSpPr>
        <p:spPr>
          <a:xfrm>
            <a:off x="3180071" y="2598149"/>
            <a:ext cx="954107" cy="369332"/>
          </a:xfrm>
          <a:prstGeom prst="rect">
            <a:avLst/>
          </a:prstGeom>
          <a:noFill/>
        </p:spPr>
        <p:txBody>
          <a:bodyPr wrap="none">
            <a:spAutoFit/>
          </a:bodyPr>
          <a:lstStyle/>
          <a:p>
            <a:pPr marL="0" marR="0" lvl="0" indent="0" algn="just"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学位论文</a:t>
            </a:r>
          </a:p>
        </p:txBody>
      </p:sp>
      <p:sp>
        <p:nvSpPr>
          <p:cNvPr id="31" name="TextBox 57"/>
          <p:cNvSpPr txBox="1"/>
          <p:nvPr/>
        </p:nvSpPr>
        <p:spPr>
          <a:xfrm>
            <a:off x="6654866" y="2598149"/>
            <a:ext cx="569387" cy="369332"/>
          </a:xfrm>
          <a:prstGeom prst="rect">
            <a:avLst/>
          </a:prstGeom>
          <a:noFill/>
          <a:ln w="9525">
            <a:noFill/>
          </a:ln>
        </p:spPr>
        <p:txBody>
          <a:bodyPr wrap="none">
            <a:spAutoFit/>
          </a:bodyPr>
          <a:lstStyle>
            <a:lvl1pPr marL="361950" indent="-361950" algn="just" rtl="0" eaLnBrk="0" fontAlgn="base" hangingPunct="0">
              <a:spcBef>
                <a:spcPct val="0"/>
              </a:spcBef>
              <a:spcAft>
                <a:spcPct val="0"/>
              </a:spcAft>
              <a:buSzPct val="60000"/>
              <a:buFont typeface="黑体" panose="02010609060101010101" pitchFamily="49" charset="-122"/>
              <a:buChar char="〉"/>
              <a:defRPr sz="2400" kern="1200">
                <a:solidFill>
                  <a:schemeClr val="tx1"/>
                </a:solidFill>
                <a:latin typeface="+mn-ea"/>
                <a:ea typeface="+mn-ea"/>
                <a:cs typeface="+mn-cs"/>
              </a:defRPr>
            </a:lvl1pPr>
            <a:lvl2pPr marL="713105" indent="-268605" algn="just" defTabSz="0" rtl="0" eaLnBrk="0" fontAlgn="base" hangingPunct="0">
              <a:spcBef>
                <a:spcPct val="0"/>
              </a:spcBef>
              <a:spcAft>
                <a:spcPct val="0"/>
              </a:spcAft>
              <a:buClr>
                <a:schemeClr val="tx2"/>
              </a:buClr>
              <a:buFont typeface="Arial" panose="020B0604020202020204" pitchFamily="34" charset="0"/>
              <a:buChar char="•"/>
              <a:tabLst>
                <a:tab pos="712470" algn="l"/>
              </a:tabLst>
              <a:defRPr sz="2000" kern="1200">
                <a:solidFill>
                  <a:schemeClr val="tx1"/>
                </a:solidFill>
                <a:latin typeface="+mn-ea"/>
                <a:ea typeface="+mn-ea"/>
                <a:cs typeface="+mn-cs"/>
              </a:defRPr>
            </a:lvl2pPr>
            <a:lvl3pPr marL="11430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3pPr>
            <a:lvl4pPr marL="16002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4pPr>
            <a:lvl5pPr marL="20574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5pPr>
          </a:lstStyle>
          <a:p>
            <a:pPr marL="0" marR="0" lvl="0" indent="0" algn="just" defTabSz="685800" rtl="0" eaLnBrk="1" fontAlgn="base" latinLnBrk="0" hangingPunct="1">
              <a:lnSpc>
                <a:spcPct val="120000"/>
              </a:lnSpc>
              <a:spcBef>
                <a:spcPct val="0"/>
              </a:spcBef>
              <a:spcAft>
                <a:spcPct val="0"/>
              </a:spcAft>
              <a:buClrTx/>
              <a:buSzPct val="60000"/>
              <a:buFont typeface="黑体" panose="02010609060101010101" pitchFamily="49" charset="-122"/>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图书</a:t>
            </a:r>
          </a:p>
        </p:txBody>
      </p:sp>
      <p:sp>
        <p:nvSpPr>
          <p:cNvPr id="32" name="TextBox 59"/>
          <p:cNvSpPr txBox="1"/>
          <p:nvPr/>
        </p:nvSpPr>
        <p:spPr>
          <a:xfrm>
            <a:off x="6654865" y="3804908"/>
            <a:ext cx="569388" cy="323165"/>
          </a:xfrm>
          <a:prstGeom prst="rect">
            <a:avLst/>
          </a:prstGeom>
          <a:noFill/>
          <a:ln w="9525">
            <a:noFill/>
          </a:ln>
        </p:spPr>
        <p:txBody>
          <a:bodyPr wrap="none">
            <a:spAutoFit/>
          </a:bodyPr>
          <a:lstStyle>
            <a:lvl1pPr marL="361950" indent="-361950" algn="just" rtl="0" eaLnBrk="0" fontAlgn="base" hangingPunct="0">
              <a:spcBef>
                <a:spcPct val="0"/>
              </a:spcBef>
              <a:spcAft>
                <a:spcPct val="0"/>
              </a:spcAft>
              <a:buSzPct val="60000"/>
              <a:buFont typeface="黑体" panose="02010609060101010101" pitchFamily="49" charset="-122"/>
              <a:buChar char="〉"/>
              <a:defRPr sz="2400" kern="1200">
                <a:solidFill>
                  <a:schemeClr val="tx1"/>
                </a:solidFill>
                <a:latin typeface="+mn-ea"/>
                <a:ea typeface="+mn-ea"/>
                <a:cs typeface="+mn-cs"/>
              </a:defRPr>
            </a:lvl1pPr>
            <a:lvl2pPr marL="713105" indent="-268605" algn="just" defTabSz="0" rtl="0" eaLnBrk="0" fontAlgn="base" hangingPunct="0">
              <a:spcBef>
                <a:spcPct val="0"/>
              </a:spcBef>
              <a:spcAft>
                <a:spcPct val="0"/>
              </a:spcAft>
              <a:buClr>
                <a:schemeClr val="tx2"/>
              </a:buClr>
              <a:buFont typeface="Arial" panose="020B0604020202020204" pitchFamily="34" charset="0"/>
              <a:buChar char="•"/>
              <a:tabLst>
                <a:tab pos="712470" algn="l"/>
              </a:tabLst>
              <a:defRPr sz="2000" kern="1200">
                <a:solidFill>
                  <a:schemeClr val="tx1"/>
                </a:solidFill>
                <a:latin typeface="+mn-ea"/>
                <a:ea typeface="+mn-ea"/>
                <a:cs typeface="+mn-cs"/>
              </a:defRPr>
            </a:lvl2pPr>
            <a:lvl3pPr marL="11430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3pPr>
            <a:lvl4pPr marL="16002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4pPr>
            <a:lvl5pPr marL="20574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5pPr>
          </a:lstStyle>
          <a:p>
            <a:pPr marL="0" marR="0" lvl="0" indent="0" algn="ctr" defTabSz="685800" rtl="0" eaLnBrk="1" fontAlgn="base" latinLnBrk="0" hangingPunct="1">
              <a:lnSpc>
                <a:spcPct val="100000"/>
              </a:lnSpc>
              <a:spcBef>
                <a:spcPct val="0"/>
              </a:spcBef>
              <a:spcAft>
                <a:spcPct val="0"/>
              </a:spcAft>
              <a:buClrTx/>
              <a:buSzPct val="60000"/>
              <a:buFont typeface="黑体" panose="02010609060101010101" pitchFamily="49" charset="-122"/>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综述</a:t>
            </a:r>
          </a:p>
        </p:txBody>
      </p:sp>
      <p:sp>
        <p:nvSpPr>
          <p:cNvPr id="33" name="TextBox 52"/>
          <p:cNvSpPr txBox="1"/>
          <p:nvPr/>
        </p:nvSpPr>
        <p:spPr>
          <a:xfrm>
            <a:off x="6680597" y="1400780"/>
            <a:ext cx="1338828" cy="369332"/>
          </a:xfrm>
          <a:prstGeom prst="rect">
            <a:avLst/>
          </a:prstGeom>
          <a:noFill/>
        </p:spPr>
        <p:txBody>
          <a:bodyPr wrap="none">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同行评议论文</a:t>
            </a:r>
          </a:p>
        </p:txBody>
      </p:sp>
      <p:sp>
        <p:nvSpPr>
          <p:cNvPr id="34" name="TextBox 55"/>
          <p:cNvSpPr txBox="1"/>
          <p:nvPr/>
        </p:nvSpPr>
        <p:spPr>
          <a:xfrm>
            <a:off x="3174825" y="3790025"/>
            <a:ext cx="1915909" cy="369332"/>
          </a:xfrm>
          <a:prstGeom prst="rect">
            <a:avLst/>
          </a:prstGeom>
          <a:noFill/>
        </p:spPr>
        <p:txBody>
          <a:bodyPr wrap="none">
            <a:spAutoFit/>
          </a:bodyPr>
          <a:lstStyle/>
          <a:p>
            <a:pPr marL="0" marR="0" lvl="0" indent="0" algn="just"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未公开发表灰色文献</a:t>
            </a:r>
          </a:p>
        </p:txBody>
      </p:sp>
      <p:sp>
        <p:nvSpPr>
          <p:cNvPr id="50" name=" 220"/>
          <p:cNvSpPr/>
          <p:nvPr/>
        </p:nvSpPr>
        <p:spPr>
          <a:xfrm>
            <a:off x="977" y="1141190"/>
            <a:ext cx="1800701" cy="406718"/>
          </a:xfrm>
          <a:prstGeom prst="homePlate">
            <a:avLst/>
          </a:prstGeom>
          <a:solidFill>
            <a:srgbClr val="93A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 </a:t>
            </a:r>
            <a:r>
              <a:rPr kumimoji="0" lang="zh-CN" altLang="en-US" sz="15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广泛的文献来源</a:t>
            </a:r>
          </a:p>
        </p:txBody>
      </p:sp>
      <p:sp>
        <p:nvSpPr>
          <p:cNvPr id="53" name="圆角矩形 12"/>
          <p:cNvSpPr>
            <a:spLocks noChangeArrowheads="1"/>
          </p:cNvSpPr>
          <p:nvPr/>
        </p:nvSpPr>
        <p:spPr bwMode="auto">
          <a:xfrm>
            <a:off x="187872" y="198438"/>
            <a:ext cx="3351213" cy="587375"/>
          </a:xfrm>
          <a:prstGeom prst="roundRect">
            <a:avLst>
              <a:gd name="adj" fmla="val 16667"/>
            </a:avLst>
          </a:prstGeom>
          <a:solidFill>
            <a:srgbClr val="FFC663"/>
          </a:solidFill>
          <a:ln w="25400">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ea"/>
              </a:rPr>
              <a:t>一  丰富的文献资源</a:t>
            </a:r>
          </a:p>
        </p:txBody>
      </p:sp>
      <p:sp>
        <p:nvSpPr>
          <p:cNvPr id="51" name="Freeform 48"/>
          <p:cNvSpPr>
            <a:spLocks noEditPoints="1"/>
          </p:cNvSpPr>
          <p:nvPr/>
        </p:nvSpPr>
        <p:spPr bwMode="auto">
          <a:xfrm>
            <a:off x="2545852" y="2661543"/>
            <a:ext cx="178480" cy="216111"/>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2365091" y="2499599"/>
            <a:ext cx="540000" cy="540000"/>
          </a:xfrm>
          <a:prstGeom prst="donut">
            <a:avLst>
              <a:gd name="adj" fmla="val 68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4" name="组合 4"/>
          <p:cNvGrpSpPr/>
          <p:nvPr/>
        </p:nvGrpSpPr>
        <p:grpSpPr>
          <a:xfrm>
            <a:off x="2365091" y="1302230"/>
            <a:ext cx="540000" cy="540000"/>
            <a:chOff x="0" y="0"/>
            <a:chExt cx="919063" cy="919397"/>
          </a:xfrm>
        </p:grpSpPr>
        <p:sp>
          <p:nvSpPr>
            <p:cNvPr id="55" name="椭圆 8"/>
            <p:cNvSpPr/>
            <p:nvPr/>
          </p:nvSpPr>
          <p:spPr>
            <a:xfrm>
              <a:off x="0" y="0"/>
              <a:ext cx="919063" cy="919397"/>
            </a:xfrm>
            <a:prstGeom prst="ellipse">
              <a:avLst/>
            </a:prstGeom>
            <a:solidFill>
              <a:schemeClr val="bg1"/>
            </a:solidFill>
            <a:ln w="9525">
              <a:no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56" name="Freeform 34"/>
            <p:cNvSpPr>
              <a:spLocks noEditPoints="1"/>
            </p:cNvSpPr>
            <p:nvPr/>
          </p:nvSpPr>
          <p:spPr>
            <a:xfrm>
              <a:off x="205042" y="292776"/>
              <a:ext cx="544580" cy="331854"/>
            </a:xfrm>
            <a:custGeom>
              <a:avLst/>
              <a:gdLst>
                <a:gd name="txL" fmla="*/ 0 w 363"/>
                <a:gd name="txT" fmla="*/ 0 h 221"/>
                <a:gd name="txR" fmla="*/ 363 w 363"/>
                <a:gd name="txB" fmla="*/ 221 h 22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rgbClr val="71C5A3"/>
            </a:solidFill>
            <a:ln w="9525">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grpSp>
      <p:grpSp>
        <p:nvGrpSpPr>
          <p:cNvPr id="57" name="组合 15"/>
          <p:cNvGrpSpPr/>
          <p:nvPr/>
        </p:nvGrpSpPr>
        <p:grpSpPr>
          <a:xfrm>
            <a:off x="2363152" y="3689536"/>
            <a:ext cx="543878" cy="543878"/>
            <a:chOff x="0" y="0"/>
            <a:chExt cx="919063" cy="919397"/>
          </a:xfrm>
        </p:grpSpPr>
        <p:sp>
          <p:nvSpPr>
            <p:cNvPr id="58" name="椭圆 16"/>
            <p:cNvSpPr/>
            <p:nvPr/>
          </p:nvSpPr>
          <p:spPr>
            <a:xfrm>
              <a:off x="0" y="0"/>
              <a:ext cx="919063" cy="919397"/>
            </a:xfrm>
            <a:prstGeom prst="ellipse">
              <a:avLst/>
            </a:prstGeom>
            <a:noFill/>
            <a:ln w="50800">
              <a:solidFill>
                <a:schemeClr val="bg1"/>
              </a:solid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pic>
          <p:nvPicPr>
            <p:cNvPr id="59" name="组合 17"/>
            <p:cNvPicPr/>
            <p:nvPr/>
          </p:nvPicPr>
          <p:blipFill>
            <a:blip r:embed="rId3" cstate="print"/>
            <a:stretch>
              <a:fillRect/>
            </a:stretch>
          </p:blipFill>
          <p:spPr>
            <a:xfrm>
              <a:off x="280028" y="227016"/>
              <a:ext cx="432816" cy="390143"/>
            </a:xfrm>
            <a:prstGeom prst="rect">
              <a:avLst/>
            </a:prstGeom>
            <a:noFill/>
            <a:ln w="9525">
              <a:noFill/>
            </a:ln>
          </p:spPr>
        </p:pic>
      </p:grpSp>
      <p:sp>
        <p:nvSpPr>
          <p:cNvPr id="60" name="Donut 44"/>
          <p:cNvSpPr/>
          <p:nvPr/>
        </p:nvSpPr>
        <p:spPr>
          <a:xfrm>
            <a:off x="5904786" y="1302230"/>
            <a:ext cx="540000" cy="540000"/>
          </a:xfrm>
          <a:prstGeom prst="donut">
            <a:avLst>
              <a:gd name="adj" fmla="val 680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45"/>
          <p:cNvSpPr>
            <a:spLocks noEditPoints="1"/>
          </p:cNvSpPr>
          <p:nvPr/>
        </p:nvSpPr>
        <p:spPr bwMode="auto">
          <a:xfrm>
            <a:off x="6063505" y="1455035"/>
            <a:ext cx="222563" cy="23439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7"/>
          <p:cNvSpPr>
            <a:spLocks noEditPoints="1"/>
          </p:cNvSpPr>
          <p:nvPr/>
        </p:nvSpPr>
        <p:spPr bwMode="auto">
          <a:xfrm>
            <a:off x="6090385" y="3837829"/>
            <a:ext cx="168803" cy="24729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1"/>
          </a:solidFill>
          <a:ln>
            <a:solidFill>
              <a:schemeClr val="bg1"/>
            </a:solid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Donut 49"/>
          <p:cNvSpPr/>
          <p:nvPr/>
        </p:nvSpPr>
        <p:spPr>
          <a:xfrm>
            <a:off x="5904786" y="3691475"/>
            <a:ext cx="540000" cy="540000"/>
          </a:xfrm>
          <a:prstGeom prst="donut">
            <a:avLst>
              <a:gd name="adj" fmla="val 68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4" name="组合 25"/>
          <p:cNvGrpSpPr/>
          <p:nvPr/>
        </p:nvGrpSpPr>
        <p:grpSpPr>
          <a:xfrm>
            <a:off x="5904786" y="2499599"/>
            <a:ext cx="540000" cy="540000"/>
            <a:chOff x="0" y="0"/>
            <a:chExt cx="919063" cy="919397"/>
          </a:xfrm>
        </p:grpSpPr>
        <p:sp>
          <p:nvSpPr>
            <p:cNvPr id="65" name="椭圆 26"/>
            <p:cNvSpPr/>
            <p:nvPr/>
          </p:nvSpPr>
          <p:spPr>
            <a:xfrm>
              <a:off x="0" y="0"/>
              <a:ext cx="919063" cy="919397"/>
            </a:xfrm>
            <a:prstGeom prst="ellipse">
              <a:avLst/>
            </a:prstGeom>
            <a:solidFill>
              <a:schemeClr val="bg1"/>
            </a:solidFill>
            <a:ln w="9525">
              <a:no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66" name="Freeform 30"/>
            <p:cNvSpPr>
              <a:spLocks noEditPoints="1"/>
            </p:cNvSpPr>
            <p:nvPr/>
          </p:nvSpPr>
          <p:spPr>
            <a:xfrm>
              <a:off x="212246" y="210141"/>
              <a:ext cx="489080" cy="499117"/>
            </a:xfrm>
            <a:custGeom>
              <a:avLst/>
              <a:gdLst>
                <a:gd name="txL" fmla="*/ 0 w 1470"/>
                <a:gd name="txT" fmla="*/ 0 h 1478"/>
                <a:gd name="txR" fmla="*/ 1470 w 1470"/>
                <a:gd name="txB" fmla="*/ 1478 h 147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71C5A3"/>
            </a:solidFill>
            <a:ln w="9525">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5" name=" 220"/>
          <p:cNvSpPr/>
          <p:nvPr/>
        </p:nvSpPr>
        <p:spPr>
          <a:xfrm>
            <a:off x="0" y="2339625"/>
            <a:ext cx="1800701" cy="406718"/>
          </a:xfrm>
          <a:prstGeom prst="homePlate">
            <a:avLst/>
          </a:prstGeom>
          <a:solidFill>
            <a:srgbClr val="93A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 </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40</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多种语言</a:t>
            </a:r>
            <a:endPar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061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amond(in)">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 calcmode="lin" valueType="num">
                                      <p:cBhvr>
                                        <p:cTn id="16" dur="500" fill="hold"/>
                                        <p:tgtEl>
                                          <p:spTgt spid="52"/>
                                        </p:tgtEl>
                                        <p:attrNameLst>
                                          <p:attrName>style.rotation</p:attrName>
                                        </p:attrNameLst>
                                      </p:cBhvr>
                                      <p:tavLst>
                                        <p:tav tm="0">
                                          <p:val>
                                            <p:fltVal val="360"/>
                                          </p:val>
                                        </p:tav>
                                        <p:tav tm="100000">
                                          <p:val>
                                            <p:fltVal val="0"/>
                                          </p:val>
                                        </p:tav>
                                      </p:tavLst>
                                    </p:anim>
                                    <p:animEffect transition="in" filter="fade">
                                      <p:cBhvr>
                                        <p:cTn id="17" dur="500"/>
                                        <p:tgtEl>
                                          <p:spTgt spid="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 calcmode="lin" valueType="num">
                                      <p:cBhvr>
                                        <p:cTn id="25" dur="500" fill="hold"/>
                                        <p:tgtEl>
                                          <p:spTgt spid="51"/>
                                        </p:tgtEl>
                                        <p:attrNameLst>
                                          <p:attrName>style.rotation</p:attrName>
                                        </p:attrNameLst>
                                      </p:cBhvr>
                                      <p:tavLst>
                                        <p:tav tm="0">
                                          <p:val>
                                            <p:fltVal val="360"/>
                                          </p:val>
                                        </p:tav>
                                        <p:tav tm="100000">
                                          <p:val>
                                            <p:fltVal val="0"/>
                                          </p:val>
                                        </p:tav>
                                      </p:tavLst>
                                    </p:anim>
                                    <p:animEffect transition="in" filter="fade">
                                      <p:cBhvr>
                                        <p:cTn id="26" dur="500"/>
                                        <p:tgtEl>
                                          <p:spTgt spid="51"/>
                                        </p:tgtEl>
                                      </p:cBhvr>
                                    </p:animEffect>
                                  </p:childTnLst>
                                </p:cTn>
                              </p:par>
                            </p:childTnLst>
                          </p:cTn>
                        </p:par>
                        <p:par>
                          <p:cTn id="27" fill="hold">
                            <p:stCondLst>
                              <p:cond delay="1000"/>
                            </p:stCondLst>
                            <p:childTnLst>
                              <p:par>
                                <p:cTn id="28" presetID="20"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edg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49" presetClass="entr" presetSubtype="0" decel="10000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 calcmode="lin" valueType="num">
                                      <p:cBhvr>
                                        <p:cTn id="39" dur="500" fill="hold"/>
                                        <p:tgtEl>
                                          <p:spTgt spid="60"/>
                                        </p:tgtEl>
                                        <p:attrNameLst>
                                          <p:attrName>style.rotation</p:attrName>
                                        </p:attrNameLst>
                                      </p:cBhvr>
                                      <p:tavLst>
                                        <p:tav tm="0">
                                          <p:val>
                                            <p:fltVal val="360"/>
                                          </p:val>
                                        </p:tav>
                                        <p:tav tm="100000">
                                          <p:val>
                                            <p:fltVal val="0"/>
                                          </p:val>
                                        </p:tav>
                                      </p:tavLst>
                                    </p:anim>
                                    <p:animEffect transition="in" filter="fade">
                                      <p:cBhvr>
                                        <p:cTn id="40" dur="500"/>
                                        <p:tgtEl>
                                          <p:spTgt spid="60"/>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 calcmode="lin" valueType="num">
                                      <p:cBhvr>
                                        <p:cTn id="45" dur="500" fill="hold"/>
                                        <p:tgtEl>
                                          <p:spTgt spid="61"/>
                                        </p:tgtEl>
                                        <p:attrNameLst>
                                          <p:attrName>style.rotation</p:attrName>
                                        </p:attrNameLst>
                                      </p:cBhvr>
                                      <p:tavLst>
                                        <p:tav tm="0">
                                          <p:val>
                                            <p:fltVal val="360"/>
                                          </p:val>
                                        </p:tav>
                                        <p:tav tm="100000">
                                          <p:val>
                                            <p:fltVal val="0"/>
                                          </p:val>
                                        </p:tav>
                                      </p:tavLst>
                                    </p:anim>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2000"/>
                            </p:stCondLst>
                            <p:childTnLst>
                              <p:par>
                                <p:cTn id="51" presetID="5" presetClass="entr" presetSubtype="10"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checkerboard(across)">
                                      <p:cBhvr>
                                        <p:cTn id="53" dur="5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2500"/>
                            </p:stCondLst>
                            <p:childTnLst>
                              <p:par>
                                <p:cTn id="58" presetID="49" presetClass="entr" presetSubtype="0" decel="100000" fill="hold" grpId="0" nodeType="after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 calcmode="lin" valueType="num">
                                      <p:cBhvr>
                                        <p:cTn id="62" dur="500" fill="hold"/>
                                        <p:tgtEl>
                                          <p:spTgt spid="63"/>
                                        </p:tgtEl>
                                        <p:attrNameLst>
                                          <p:attrName>style.rotation</p:attrName>
                                        </p:attrNameLst>
                                      </p:cBhvr>
                                      <p:tavLst>
                                        <p:tav tm="0">
                                          <p:val>
                                            <p:fltVal val="360"/>
                                          </p:val>
                                        </p:tav>
                                        <p:tav tm="100000">
                                          <p:val>
                                            <p:fltVal val="0"/>
                                          </p:val>
                                        </p:tav>
                                      </p:tavLst>
                                    </p:anim>
                                    <p:animEffect transition="in" filter="fade">
                                      <p:cBhvr>
                                        <p:cTn id="63" dur="500"/>
                                        <p:tgtEl>
                                          <p:spTgt spid="63"/>
                                        </p:tgtEl>
                                      </p:cBhvr>
                                    </p:animEffect>
                                  </p:childTnLst>
                                </p:cTn>
                              </p:par>
                              <p:par>
                                <p:cTn id="64" presetID="49" presetClass="entr" presetSubtype="0" decel="10000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anim calcmode="lin" valueType="num">
                                      <p:cBhvr>
                                        <p:cTn id="68" dur="500" fill="hold"/>
                                        <p:tgtEl>
                                          <p:spTgt spid="62"/>
                                        </p:tgtEl>
                                        <p:attrNameLst>
                                          <p:attrName>style.rotation</p:attrName>
                                        </p:attrNameLst>
                                      </p:cBhvr>
                                      <p:tavLst>
                                        <p:tav tm="0">
                                          <p:val>
                                            <p:fltVal val="360"/>
                                          </p:val>
                                        </p:tav>
                                        <p:tav tm="100000">
                                          <p:val>
                                            <p:fltVal val="0"/>
                                          </p:val>
                                        </p:tav>
                                      </p:tavLst>
                                    </p:anim>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51" grpId="0" bldLvl="0" animBg="1"/>
      <p:bldP spid="52" grpId="0" bldLvl="0" animBg="1"/>
      <p:bldP spid="60" grpId="0" bldLvl="0" animBg="1"/>
      <p:bldP spid="61" grpId="0" bldLvl="0" animBg="1"/>
      <p:bldP spid="62" grpId="0" bldLvl="0" animBg="1"/>
      <p:bldP spid="6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8796"/>
            <a:ext cx="9144000" cy="20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圆角矩形 12"/>
          <p:cNvSpPr>
            <a:spLocks noChangeArrowheads="1"/>
          </p:cNvSpPr>
          <p:nvPr/>
        </p:nvSpPr>
        <p:spPr bwMode="auto">
          <a:xfrm>
            <a:off x="187872" y="198438"/>
            <a:ext cx="3351213" cy="587375"/>
          </a:xfrm>
          <a:prstGeom prst="roundRect">
            <a:avLst>
              <a:gd name="adj" fmla="val 16667"/>
            </a:avLst>
          </a:prstGeom>
          <a:solidFill>
            <a:srgbClr val="FFC663"/>
          </a:solidFill>
          <a:ln w="25400">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ea"/>
              </a:rPr>
              <a:t>一  丰富的文献资源</a:t>
            </a:r>
          </a:p>
        </p:txBody>
      </p:sp>
      <p:sp>
        <p:nvSpPr>
          <p:cNvPr id="20" name=" 220"/>
          <p:cNvSpPr/>
          <p:nvPr/>
        </p:nvSpPr>
        <p:spPr>
          <a:xfrm>
            <a:off x="-11430" y="1743551"/>
            <a:ext cx="1800701" cy="406718"/>
          </a:xfrm>
          <a:prstGeom prst="homePlate">
            <a:avLst/>
          </a:prstGeom>
          <a:solidFill>
            <a:srgbClr val="93A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多种文献类型</a:t>
            </a:r>
            <a:endParaRPr kumimoji="0" lang="zh-CN" altLang="en-US" sz="15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 220"/>
          <p:cNvSpPr/>
          <p:nvPr/>
        </p:nvSpPr>
        <p:spPr>
          <a:xfrm>
            <a:off x="-11430" y="1120616"/>
            <a:ext cx="1800701" cy="406718"/>
          </a:xfrm>
          <a:prstGeom prst="homePlate">
            <a:avLst/>
          </a:prstGeom>
          <a:solidFill>
            <a:srgbClr val="93A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 </a:t>
            </a:r>
            <a:r>
              <a:rPr kumimoji="0" lang="zh-CN" altLang="en-US" sz="15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广泛的文献来源</a:t>
            </a:r>
          </a:p>
        </p:txBody>
      </p:sp>
      <p:sp>
        <p:nvSpPr>
          <p:cNvPr id="23" name=" 220"/>
          <p:cNvSpPr/>
          <p:nvPr/>
        </p:nvSpPr>
        <p:spPr>
          <a:xfrm>
            <a:off x="0" y="2339625"/>
            <a:ext cx="1800701" cy="406718"/>
          </a:xfrm>
          <a:prstGeom prst="homePlate">
            <a:avLst/>
          </a:prstGeom>
          <a:solidFill>
            <a:srgbClr val="FFC6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 </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40</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多种语言</a:t>
            </a:r>
            <a:endPar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TextBox 52"/>
          <p:cNvSpPr txBox="1"/>
          <p:nvPr/>
        </p:nvSpPr>
        <p:spPr>
          <a:xfrm>
            <a:off x="3207068" y="1399298"/>
            <a:ext cx="569387" cy="345864"/>
          </a:xfrm>
          <a:prstGeom prst="rect">
            <a:avLst/>
          </a:prstGeom>
          <a:noFill/>
        </p:spPr>
        <p:txBody>
          <a:bodyPr wrap="none">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俄语</a:t>
            </a:r>
          </a:p>
        </p:txBody>
      </p:sp>
      <p:sp>
        <p:nvSpPr>
          <p:cNvPr id="25" name="TextBox 55"/>
          <p:cNvSpPr txBox="1"/>
          <p:nvPr/>
        </p:nvSpPr>
        <p:spPr>
          <a:xfrm>
            <a:off x="3207068" y="2594066"/>
            <a:ext cx="569387" cy="345864"/>
          </a:xfrm>
          <a:prstGeom prst="rect">
            <a:avLst/>
          </a:prstGeom>
          <a:noFill/>
        </p:spPr>
        <p:txBody>
          <a:bodyPr wrap="none">
            <a:spAutoFit/>
          </a:bodyPr>
          <a:lstStyle/>
          <a:p>
            <a:pPr marL="0" marR="0" lvl="0" indent="0" algn="just"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日语</a:t>
            </a:r>
          </a:p>
        </p:txBody>
      </p:sp>
      <p:sp>
        <p:nvSpPr>
          <p:cNvPr id="26" name="TextBox 57"/>
          <p:cNvSpPr txBox="1"/>
          <p:nvPr/>
        </p:nvSpPr>
        <p:spPr>
          <a:xfrm>
            <a:off x="6654866" y="2594066"/>
            <a:ext cx="569387" cy="345864"/>
          </a:xfrm>
          <a:prstGeom prst="rect">
            <a:avLst/>
          </a:prstGeom>
          <a:noFill/>
          <a:ln w="9525">
            <a:noFill/>
          </a:ln>
        </p:spPr>
        <p:txBody>
          <a:bodyPr wrap="none">
            <a:spAutoFit/>
          </a:bodyPr>
          <a:lstStyle>
            <a:lvl1pPr marL="361950" indent="-361950" algn="just" rtl="0" eaLnBrk="0" fontAlgn="base" hangingPunct="0">
              <a:spcBef>
                <a:spcPct val="0"/>
              </a:spcBef>
              <a:spcAft>
                <a:spcPct val="0"/>
              </a:spcAft>
              <a:buSzPct val="60000"/>
              <a:buFont typeface="黑体" panose="02010609060101010101" pitchFamily="49" charset="-122"/>
              <a:buChar char="〉"/>
              <a:defRPr sz="2400" kern="1200">
                <a:solidFill>
                  <a:schemeClr val="tx1"/>
                </a:solidFill>
                <a:latin typeface="+mn-ea"/>
                <a:ea typeface="+mn-ea"/>
                <a:cs typeface="+mn-cs"/>
              </a:defRPr>
            </a:lvl1pPr>
            <a:lvl2pPr marL="713105" indent="-268605" algn="just" defTabSz="0" rtl="0" eaLnBrk="0" fontAlgn="base" hangingPunct="0">
              <a:spcBef>
                <a:spcPct val="0"/>
              </a:spcBef>
              <a:spcAft>
                <a:spcPct val="0"/>
              </a:spcAft>
              <a:buClr>
                <a:schemeClr val="tx2"/>
              </a:buClr>
              <a:buFont typeface="Arial" panose="020B0604020202020204" pitchFamily="34" charset="0"/>
              <a:buChar char="•"/>
              <a:tabLst>
                <a:tab pos="712470" algn="l"/>
              </a:tabLst>
              <a:defRPr sz="2000" kern="1200">
                <a:solidFill>
                  <a:schemeClr val="tx1"/>
                </a:solidFill>
                <a:latin typeface="+mn-ea"/>
                <a:ea typeface="+mn-ea"/>
                <a:cs typeface="+mn-cs"/>
              </a:defRPr>
            </a:lvl2pPr>
            <a:lvl3pPr marL="11430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3pPr>
            <a:lvl4pPr marL="16002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4pPr>
            <a:lvl5pPr marL="2057400" indent="-228600" algn="l" defTabSz="0" rtl="0" eaLnBrk="0" fontAlgn="base" hangingPunct="0">
              <a:lnSpc>
                <a:spcPct val="90000"/>
              </a:lnSpc>
              <a:spcBef>
                <a:spcPts val="500"/>
              </a:spcBef>
              <a:spcAft>
                <a:spcPct val="0"/>
              </a:spcAft>
              <a:buFont typeface="Arial" panose="020B0604020202020204" pitchFamily="34" charset="0"/>
              <a:buChar char="•"/>
              <a:tabLst>
                <a:tab pos="712470" algn="l"/>
              </a:tabLst>
              <a:defRPr sz="2000" kern="1200">
                <a:solidFill>
                  <a:schemeClr val="tx1"/>
                </a:solidFill>
                <a:latin typeface="+mn-ea"/>
                <a:ea typeface="+mn-ea"/>
                <a:cs typeface="+mn-cs"/>
              </a:defRPr>
            </a:lvl5pPr>
          </a:lstStyle>
          <a:p>
            <a:pPr marL="0" marR="0" lvl="0" indent="0" algn="just" defTabSz="685800" rtl="0" eaLnBrk="1" fontAlgn="base" latinLnBrk="0" hangingPunct="1">
              <a:lnSpc>
                <a:spcPct val="120000"/>
              </a:lnSpc>
              <a:spcBef>
                <a:spcPct val="0"/>
              </a:spcBef>
              <a:spcAft>
                <a:spcPct val="0"/>
              </a:spcAft>
              <a:buClrTx/>
              <a:buSzPct val="60000"/>
              <a:buFont typeface="黑体" panose="02010609060101010101" pitchFamily="49" charset="-122"/>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韩语</a:t>
            </a:r>
          </a:p>
        </p:txBody>
      </p:sp>
      <p:sp>
        <p:nvSpPr>
          <p:cNvPr id="27" name="TextBox 52"/>
          <p:cNvSpPr txBox="1"/>
          <p:nvPr/>
        </p:nvSpPr>
        <p:spPr>
          <a:xfrm>
            <a:off x="6680597" y="1399298"/>
            <a:ext cx="569387" cy="345864"/>
          </a:xfrm>
          <a:prstGeom prst="rect">
            <a:avLst/>
          </a:prstGeom>
          <a:noFill/>
        </p:spPr>
        <p:txBody>
          <a:bodyPr wrap="none">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法语</a:t>
            </a:r>
          </a:p>
        </p:txBody>
      </p:sp>
      <p:sp>
        <p:nvSpPr>
          <p:cNvPr id="28" name="Freeform 48"/>
          <p:cNvSpPr>
            <a:spLocks noEditPoints="1"/>
          </p:cNvSpPr>
          <p:nvPr/>
        </p:nvSpPr>
        <p:spPr bwMode="auto">
          <a:xfrm>
            <a:off x="2545852" y="2658943"/>
            <a:ext cx="178480" cy="216111"/>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Donut 51"/>
          <p:cNvSpPr/>
          <p:nvPr/>
        </p:nvSpPr>
        <p:spPr>
          <a:xfrm>
            <a:off x="2365091" y="2496998"/>
            <a:ext cx="540000" cy="540000"/>
          </a:xfrm>
          <a:prstGeom prst="donut">
            <a:avLst>
              <a:gd name="adj" fmla="val 68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4"/>
          <p:cNvGrpSpPr/>
          <p:nvPr/>
        </p:nvGrpSpPr>
        <p:grpSpPr>
          <a:xfrm>
            <a:off x="2365091" y="1302230"/>
            <a:ext cx="540000" cy="540000"/>
            <a:chOff x="0" y="0"/>
            <a:chExt cx="919063" cy="919397"/>
          </a:xfrm>
        </p:grpSpPr>
        <p:sp>
          <p:nvSpPr>
            <p:cNvPr id="31" name="椭圆 8"/>
            <p:cNvSpPr/>
            <p:nvPr/>
          </p:nvSpPr>
          <p:spPr>
            <a:xfrm>
              <a:off x="0" y="0"/>
              <a:ext cx="919063" cy="919397"/>
            </a:xfrm>
            <a:prstGeom prst="ellipse">
              <a:avLst/>
            </a:prstGeom>
            <a:solidFill>
              <a:schemeClr val="bg1"/>
            </a:solidFill>
            <a:ln w="9525">
              <a:no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2" name="Freeform 34"/>
            <p:cNvSpPr>
              <a:spLocks noEditPoints="1"/>
            </p:cNvSpPr>
            <p:nvPr/>
          </p:nvSpPr>
          <p:spPr>
            <a:xfrm>
              <a:off x="205042" y="292776"/>
              <a:ext cx="544580" cy="331854"/>
            </a:xfrm>
            <a:custGeom>
              <a:avLst/>
              <a:gdLst>
                <a:gd name="txL" fmla="*/ 0 w 363"/>
                <a:gd name="txT" fmla="*/ 0 h 221"/>
                <a:gd name="txR" fmla="*/ 363 w 363"/>
                <a:gd name="txB" fmla="*/ 221 h 22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rgbClr val="71C5A3"/>
            </a:solidFill>
            <a:ln w="9525">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3" name="Donut 44"/>
          <p:cNvSpPr/>
          <p:nvPr/>
        </p:nvSpPr>
        <p:spPr>
          <a:xfrm>
            <a:off x="5904786" y="1302230"/>
            <a:ext cx="540000" cy="540000"/>
          </a:xfrm>
          <a:prstGeom prst="donut">
            <a:avLst>
              <a:gd name="adj" fmla="val 680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5"/>
          <p:cNvSpPr>
            <a:spLocks noEditPoints="1"/>
          </p:cNvSpPr>
          <p:nvPr/>
        </p:nvSpPr>
        <p:spPr bwMode="auto">
          <a:xfrm>
            <a:off x="6063505" y="1455035"/>
            <a:ext cx="222563" cy="23439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组合 25"/>
          <p:cNvGrpSpPr/>
          <p:nvPr/>
        </p:nvGrpSpPr>
        <p:grpSpPr>
          <a:xfrm>
            <a:off x="5904786" y="2496998"/>
            <a:ext cx="540000" cy="540000"/>
            <a:chOff x="0" y="0"/>
            <a:chExt cx="919063" cy="919397"/>
          </a:xfrm>
        </p:grpSpPr>
        <p:sp>
          <p:nvSpPr>
            <p:cNvPr id="36" name="椭圆 26"/>
            <p:cNvSpPr/>
            <p:nvPr/>
          </p:nvSpPr>
          <p:spPr>
            <a:xfrm>
              <a:off x="0" y="0"/>
              <a:ext cx="919063" cy="919397"/>
            </a:xfrm>
            <a:prstGeom prst="ellipse">
              <a:avLst/>
            </a:prstGeom>
            <a:solidFill>
              <a:schemeClr val="bg1"/>
            </a:solidFill>
            <a:ln w="9525">
              <a:no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37" name="Freeform 30"/>
            <p:cNvSpPr>
              <a:spLocks noEditPoints="1"/>
            </p:cNvSpPr>
            <p:nvPr/>
          </p:nvSpPr>
          <p:spPr>
            <a:xfrm>
              <a:off x="212246" y="210141"/>
              <a:ext cx="489080" cy="499117"/>
            </a:xfrm>
            <a:custGeom>
              <a:avLst/>
              <a:gdLst>
                <a:gd name="txL" fmla="*/ 0 w 1470"/>
                <a:gd name="txT" fmla="*/ 0 h 1478"/>
                <a:gd name="txR" fmla="*/ 1470 w 1470"/>
                <a:gd name="txB" fmla="*/ 1478 h 147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71C5A3"/>
            </a:solidFill>
            <a:ln w="9525">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30902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amond(in)">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 calcmode="lin" valueType="num">
                                      <p:cBhvr>
                                        <p:cTn id="20" dur="500" fill="hold"/>
                                        <p:tgtEl>
                                          <p:spTgt spid="29"/>
                                        </p:tgtEl>
                                        <p:attrNameLst>
                                          <p:attrName>style.rotation</p:attrName>
                                        </p:attrNameLst>
                                      </p:cBhvr>
                                      <p:tavLst>
                                        <p:tav tm="0">
                                          <p:val>
                                            <p:fltVal val="360"/>
                                          </p:val>
                                        </p:tav>
                                        <p:tav tm="100000">
                                          <p:val>
                                            <p:fltVal val="0"/>
                                          </p:val>
                                        </p:tav>
                                      </p:tavLst>
                                    </p:anim>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style.rotation</p:attrName>
                                        </p:attrNameLst>
                                      </p:cBhvr>
                                      <p:tavLst>
                                        <p:tav tm="0">
                                          <p:val>
                                            <p:fltVal val="360"/>
                                          </p:val>
                                        </p:tav>
                                        <p:tav tm="100000">
                                          <p:val>
                                            <p:fltVal val="0"/>
                                          </p:val>
                                        </p:tav>
                                      </p:tavLst>
                                    </p:anim>
                                    <p:animEffect transition="in" filter="fade">
                                      <p:cBhvr>
                                        <p:cTn id="30" dur="500"/>
                                        <p:tgtEl>
                                          <p:spTgt spid="28"/>
                                        </p:tgtEl>
                                      </p:cBhvr>
                                    </p:animEffect>
                                  </p:childTnLst>
                                </p:cTn>
                              </p:par>
                            </p:childTnLst>
                          </p:cTn>
                        </p:par>
                        <p:par>
                          <p:cTn id="31" fill="hold">
                            <p:stCondLst>
                              <p:cond delay="1500"/>
                            </p:stCondLst>
                            <p:childTnLst>
                              <p:par>
                                <p:cTn id="32" presetID="49" presetClass="entr" presetSubtype="0" decel="10000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 calcmode="lin" valueType="num">
                                      <p:cBhvr>
                                        <p:cTn id="36" dur="500" fill="hold"/>
                                        <p:tgtEl>
                                          <p:spTgt spid="33"/>
                                        </p:tgtEl>
                                        <p:attrNameLst>
                                          <p:attrName>style.rotation</p:attrName>
                                        </p:attrNameLst>
                                      </p:cBhvr>
                                      <p:tavLst>
                                        <p:tav tm="0">
                                          <p:val>
                                            <p:fltVal val="360"/>
                                          </p:val>
                                        </p:tav>
                                        <p:tav tm="100000">
                                          <p:val>
                                            <p:fltVal val="0"/>
                                          </p:val>
                                        </p:tav>
                                      </p:tavLst>
                                    </p:anim>
                                    <p:animEffect transition="in" filter="fade">
                                      <p:cBhvr>
                                        <p:cTn id="37" dur="500"/>
                                        <p:tgtEl>
                                          <p:spTgt spid="33"/>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 calcmode="lin" valueType="num">
                                      <p:cBhvr>
                                        <p:cTn id="42" dur="500" fill="hold"/>
                                        <p:tgtEl>
                                          <p:spTgt spid="34"/>
                                        </p:tgtEl>
                                        <p:attrNameLst>
                                          <p:attrName>style.rotation</p:attrName>
                                        </p:attrNameLst>
                                      </p:cBhvr>
                                      <p:tavLst>
                                        <p:tav tm="0">
                                          <p:val>
                                            <p:fltVal val="360"/>
                                          </p:val>
                                        </p:tav>
                                        <p:tav tm="100000">
                                          <p:val>
                                            <p:fltVal val="0"/>
                                          </p:val>
                                        </p:tav>
                                      </p:tavLst>
                                    </p:anim>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2000"/>
                            </p:stCondLst>
                            <p:childTnLst>
                              <p:par>
                                <p:cTn id="48" presetID="5" presetClass="entr" presetSubtype="10"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checkerboard(across)">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bldLvl="0" animBg="1"/>
      <p:bldP spid="29" grpId="0" bldLvl="0" animBg="1"/>
      <p:bldP spid="33" grpId="0" bldLvl="0" animBg="1"/>
      <p:bldP spid="3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descr="© INSCALE GmbH, 21.06.2010"/>
          <p:cNvSpPr>
            <a:spLocks noChangeAspect="1"/>
          </p:cNvSpPr>
          <p:nvPr/>
        </p:nvSpPr>
        <p:spPr bwMode="gray">
          <a:xfrm>
            <a:off x="2533312" y="2494472"/>
            <a:ext cx="3778839" cy="985889"/>
          </a:xfrm>
          <a:custGeom>
            <a:avLst/>
            <a:gdLst>
              <a:gd name="T0" fmla="*/ 0 w 3326"/>
              <a:gd name="T1" fmla="*/ 844550 h 852"/>
              <a:gd name="T2" fmla="*/ 2908300 w 3326"/>
              <a:gd name="T3" fmla="*/ 844550 h 852"/>
              <a:gd name="T4" fmla="*/ 2478088 w 3326"/>
              <a:gd name="T5" fmla="*/ 0 h 852"/>
              <a:gd name="T6" fmla="*/ 430212 w 3326"/>
              <a:gd name="T7" fmla="*/ 0 h 852"/>
              <a:gd name="T8" fmla="*/ 0 w 3326"/>
              <a:gd name="T9" fmla="*/ 844550 h 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6" h="852">
                <a:moveTo>
                  <a:pt x="0" y="852"/>
                </a:moveTo>
                <a:lnTo>
                  <a:pt x="3326" y="852"/>
                </a:lnTo>
                <a:lnTo>
                  <a:pt x="2834" y="0"/>
                </a:lnTo>
                <a:lnTo>
                  <a:pt x="492" y="0"/>
                </a:lnTo>
                <a:lnTo>
                  <a:pt x="0" y="852"/>
                </a:lnTo>
                <a:close/>
              </a:path>
            </a:pathLst>
          </a:custGeom>
          <a:noFill/>
          <a:ln w="28575">
            <a:solidFill>
              <a:schemeClr val="bg1">
                <a:lumMod val="85000"/>
              </a:schemeClr>
            </a:solidFill>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C000">
                  <a:lumMod val="60000"/>
                  <a:lumOff val="40000"/>
                </a:srgbClr>
              </a:solidFill>
              <a:effectLst/>
              <a:uLnTx/>
              <a:uFillTx/>
              <a:latin typeface="Calibri"/>
              <a:ea typeface="微软雅黑"/>
              <a:cs typeface="+mn-cs"/>
            </a:endParaRPr>
          </a:p>
        </p:txBody>
      </p:sp>
      <p:sp>
        <p:nvSpPr>
          <p:cNvPr id="5" name="Freeform 11" descr="© INSCALE GmbH, 21.06.2010"/>
          <p:cNvSpPr>
            <a:spLocks noChangeAspect="1"/>
          </p:cNvSpPr>
          <p:nvPr/>
        </p:nvSpPr>
        <p:spPr bwMode="gray">
          <a:xfrm>
            <a:off x="1872281" y="3660553"/>
            <a:ext cx="5109058" cy="976667"/>
          </a:xfrm>
          <a:custGeom>
            <a:avLst/>
            <a:gdLst>
              <a:gd name="T0" fmla="*/ 0 w 4490"/>
              <a:gd name="T1" fmla="*/ 836612 h 845"/>
              <a:gd name="T2" fmla="*/ 3930650 w 4490"/>
              <a:gd name="T3" fmla="*/ 836612 h 845"/>
              <a:gd name="T4" fmla="*/ 3503443 w 4490"/>
              <a:gd name="T5" fmla="*/ 0 h 845"/>
              <a:gd name="T6" fmla="*/ 427207 w 4490"/>
              <a:gd name="T7" fmla="*/ 0 h 845"/>
              <a:gd name="T8" fmla="*/ 0 w 4490"/>
              <a:gd name="T9" fmla="*/ 836612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0" h="845">
                <a:moveTo>
                  <a:pt x="0" y="845"/>
                </a:moveTo>
                <a:lnTo>
                  <a:pt x="4490" y="845"/>
                </a:lnTo>
                <a:lnTo>
                  <a:pt x="4002" y="0"/>
                </a:lnTo>
                <a:lnTo>
                  <a:pt x="488" y="0"/>
                </a:lnTo>
                <a:lnTo>
                  <a:pt x="0" y="845"/>
                </a:lnTo>
                <a:close/>
              </a:path>
            </a:pathLst>
          </a:custGeom>
          <a:noFill/>
          <a:ln w="28575">
            <a:solidFill>
              <a:schemeClr val="bg1">
                <a:lumMod val="85000"/>
              </a:schemeClr>
            </a:solidFill>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C000">
                  <a:lumMod val="60000"/>
                  <a:lumOff val="40000"/>
                </a:srgbClr>
              </a:solidFill>
              <a:effectLst/>
              <a:uLnTx/>
              <a:uFillTx/>
              <a:latin typeface="Calibri"/>
              <a:ea typeface="微软雅黑"/>
              <a:cs typeface="+mn-cs"/>
            </a:endParaRPr>
          </a:p>
        </p:txBody>
      </p:sp>
      <p:sp>
        <p:nvSpPr>
          <p:cNvPr id="6" name="矩形 5"/>
          <p:cNvSpPr/>
          <p:nvPr/>
        </p:nvSpPr>
        <p:spPr>
          <a:xfrm>
            <a:off x="2817964" y="3853413"/>
            <a:ext cx="3228110" cy="584775"/>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mn-ea"/>
              </a:rPr>
              <a:t>丰富的文章资源</a:t>
            </a:r>
            <a:endParaRPr kumimoji="0" lang="zh-CN" altLang="en-US" sz="32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微软雅黑" panose="020B0503020204020204" pitchFamily="34" charset="-122"/>
            </a:endParaRPr>
          </a:p>
        </p:txBody>
      </p:sp>
      <p:sp>
        <p:nvSpPr>
          <p:cNvPr id="8" name="矩形 7"/>
          <p:cNvSpPr/>
          <p:nvPr/>
        </p:nvSpPr>
        <p:spPr>
          <a:xfrm>
            <a:off x="3113949" y="2801179"/>
            <a:ext cx="2636140" cy="507831"/>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7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微软雅黑" panose="020B0503020204020204" pitchFamily="34" charset="-122"/>
              </a:rPr>
              <a:t>精准的检索结果</a:t>
            </a:r>
          </a:p>
        </p:txBody>
      </p:sp>
    </p:spTree>
    <p:extLst>
      <p:ext uri="{BB962C8B-B14F-4D97-AF65-F5344CB8AC3E}">
        <p14:creationId xmlns:p14="http://schemas.microsoft.com/office/powerpoint/2010/main" val="38990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2239315-2199-41E1-8F13-4B3C032C6C0F}"/>
              </a:ext>
            </a:extLst>
          </p:cNvPr>
          <p:cNvPicPr>
            <a:picLocks noChangeAspect="1"/>
          </p:cNvPicPr>
          <p:nvPr/>
        </p:nvPicPr>
        <p:blipFill>
          <a:blip r:embed="rId2"/>
          <a:stretch>
            <a:fillRect/>
          </a:stretch>
        </p:blipFill>
        <p:spPr>
          <a:xfrm>
            <a:off x="187872" y="944284"/>
            <a:ext cx="8745113" cy="4000778"/>
          </a:xfrm>
          <a:prstGeom prst="rect">
            <a:avLst/>
          </a:prstGeom>
        </p:spPr>
      </p:pic>
      <p:sp>
        <p:nvSpPr>
          <p:cNvPr id="4" name="圆角矩形 12"/>
          <p:cNvSpPr>
            <a:spLocks noChangeArrowheads="1"/>
          </p:cNvSpPr>
          <p:nvPr/>
        </p:nvSpPr>
        <p:spPr bwMode="auto">
          <a:xfrm>
            <a:off x="187872" y="198438"/>
            <a:ext cx="3351213" cy="587375"/>
          </a:xfrm>
          <a:prstGeom prst="roundRect">
            <a:avLst>
              <a:gd name="adj" fmla="val 16667"/>
            </a:avLst>
          </a:prstGeom>
          <a:solidFill>
            <a:srgbClr val="FFC663"/>
          </a:solidFill>
          <a:ln w="25400">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ea"/>
              </a:rPr>
              <a:t>二  精准的检索结果</a:t>
            </a:r>
          </a:p>
        </p:txBody>
      </p:sp>
      <p:sp>
        <p:nvSpPr>
          <p:cNvPr id="8" name="矩形 62467"/>
          <p:cNvSpPr>
            <a:spLocks noChangeArrowheads="1"/>
          </p:cNvSpPr>
          <p:nvPr/>
        </p:nvSpPr>
        <p:spPr bwMode="auto">
          <a:xfrm>
            <a:off x="5134708" y="2266236"/>
            <a:ext cx="2820352" cy="435769"/>
          </a:xfrm>
          <a:prstGeom prst="rect">
            <a:avLst/>
          </a:prstGeom>
          <a:solidFill>
            <a:srgbClr val="FF9900"/>
          </a:solidFill>
          <a:ln w="28575">
            <a:solidFill>
              <a:srgbClr val="FF9900"/>
            </a:solidFill>
            <a:miter lim="800000"/>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相关性+被引频次</a:t>
            </a:r>
          </a:p>
        </p:txBody>
      </p:sp>
      <p:sp>
        <p:nvSpPr>
          <p:cNvPr id="9" name="圆角矩形标注 8"/>
          <p:cNvSpPr/>
          <p:nvPr/>
        </p:nvSpPr>
        <p:spPr>
          <a:xfrm>
            <a:off x="5847715" y="3219449"/>
            <a:ext cx="2538095" cy="540385"/>
          </a:xfrm>
          <a:prstGeom prst="wedgeRoundRectCallout">
            <a:avLst>
              <a:gd name="adj1" fmla="val -1553"/>
              <a:gd name="adj2" fmla="val -132474"/>
              <a:gd name="adj3" fmla="val 16667"/>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作者、发表刊物</a:t>
            </a:r>
          </a:p>
        </p:txBody>
      </p:sp>
      <p:sp>
        <p:nvSpPr>
          <p:cNvPr id="3" name="长方形 312"/>
          <p:cNvSpPr>
            <a:spLocks noChangeArrowheads="1"/>
          </p:cNvSpPr>
          <p:nvPr/>
        </p:nvSpPr>
        <p:spPr bwMode="auto">
          <a:xfrm>
            <a:off x="5547555" y="1471723"/>
            <a:ext cx="358775" cy="401955"/>
          </a:xfrm>
          <a:prstGeom prst="rect">
            <a:avLst/>
          </a:prstGeom>
          <a:noFill/>
          <a:ln w="3175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4083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l="-4943" r="15090"/>
          <a:stretch>
            <a:fillRect/>
          </a:stretch>
        </p:blipFill>
        <p:spPr>
          <a:xfrm>
            <a:off x="-281305" y="1341120"/>
            <a:ext cx="4338955" cy="2244090"/>
          </a:xfrm>
          <a:prstGeom prst="rect">
            <a:avLst/>
          </a:prstGeom>
        </p:spPr>
      </p:pic>
      <p:sp>
        <p:nvSpPr>
          <p:cNvPr id="5" name="圆角矩形 12"/>
          <p:cNvSpPr>
            <a:spLocks noChangeArrowheads="1"/>
          </p:cNvSpPr>
          <p:nvPr/>
        </p:nvSpPr>
        <p:spPr bwMode="auto">
          <a:xfrm>
            <a:off x="187960" y="198755"/>
            <a:ext cx="1826260" cy="587375"/>
          </a:xfrm>
          <a:prstGeom prst="roundRect">
            <a:avLst>
              <a:gd name="adj" fmla="val 16667"/>
            </a:avLst>
          </a:prstGeom>
          <a:solidFill>
            <a:srgbClr val="FFC663"/>
          </a:solidFill>
          <a:ln w="25400">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ea"/>
              </a:rPr>
              <a:t>高级检索</a:t>
            </a:r>
          </a:p>
        </p:txBody>
      </p:sp>
      <p:sp>
        <p:nvSpPr>
          <p:cNvPr id="4" name="Text Box 3"/>
          <p:cNvSpPr txBox="1">
            <a:spLocks noChangeArrowheads="1"/>
          </p:cNvSpPr>
          <p:nvPr/>
        </p:nvSpPr>
        <p:spPr bwMode="auto">
          <a:xfrm>
            <a:off x="4126865" y="786130"/>
            <a:ext cx="56546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布尔逻辑运算符</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intitle/标题：如 [intitle:</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polymer composites</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“author/作者：如 [作者:邱均平] </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空格 </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逻辑与，要求搜索结果同时含查询词;</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逻辑非，要求搜索结果中不含特定查询词；</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OR</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逻辑或， 包括搜索字词之一的结果；</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双引号 </a:t>
            </a: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精确匹配，可用于检索专业术语。</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25647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26"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90">
                                          <p:stCondLst>
                                            <p:cond delay="0"/>
                                          </p:stCondLst>
                                        </p:cTn>
                                        <p:tgtEl>
                                          <p:spTgt spid="4"/>
                                        </p:tgtEl>
                                      </p:cBhvr>
                                    </p:animEffect>
                                    <p:anim calcmode="lin" valueType="num">
                                      <p:cBhvr>
                                        <p:cTn id="1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7" dur="13">
                                          <p:stCondLst>
                                            <p:cond delay="325"/>
                                          </p:stCondLst>
                                        </p:cTn>
                                        <p:tgtEl>
                                          <p:spTgt spid="4"/>
                                        </p:tgtEl>
                                      </p:cBhvr>
                                      <p:to x="100000" y="60000"/>
                                    </p:animScale>
                                    <p:animScale>
                                      <p:cBhvr>
                                        <p:cTn id="18" dur="83" decel="50000">
                                          <p:stCondLst>
                                            <p:cond delay="338"/>
                                          </p:stCondLst>
                                        </p:cTn>
                                        <p:tgtEl>
                                          <p:spTgt spid="4"/>
                                        </p:tgtEl>
                                      </p:cBhvr>
                                      <p:to x="100000" y="100000"/>
                                    </p:animScale>
                                    <p:animScale>
                                      <p:cBhvr>
                                        <p:cTn id="19" dur="13">
                                          <p:stCondLst>
                                            <p:cond delay="656"/>
                                          </p:stCondLst>
                                        </p:cTn>
                                        <p:tgtEl>
                                          <p:spTgt spid="4"/>
                                        </p:tgtEl>
                                      </p:cBhvr>
                                      <p:to x="100000" y="80000"/>
                                    </p:animScale>
                                    <p:animScale>
                                      <p:cBhvr>
                                        <p:cTn id="20" dur="83" decel="50000">
                                          <p:stCondLst>
                                            <p:cond delay="669"/>
                                          </p:stCondLst>
                                        </p:cTn>
                                        <p:tgtEl>
                                          <p:spTgt spid="4"/>
                                        </p:tgtEl>
                                      </p:cBhvr>
                                      <p:to x="100000" y="100000"/>
                                    </p:animScale>
                                    <p:animScale>
                                      <p:cBhvr>
                                        <p:cTn id="21" dur="13">
                                          <p:stCondLst>
                                            <p:cond delay="821"/>
                                          </p:stCondLst>
                                        </p:cTn>
                                        <p:tgtEl>
                                          <p:spTgt spid="4"/>
                                        </p:tgtEl>
                                      </p:cBhvr>
                                      <p:to x="100000" y="90000"/>
                                    </p:animScale>
                                    <p:animScale>
                                      <p:cBhvr>
                                        <p:cTn id="22" dur="83" decel="50000">
                                          <p:stCondLst>
                                            <p:cond delay="834"/>
                                          </p:stCondLst>
                                        </p:cTn>
                                        <p:tgtEl>
                                          <p:spTgt spid="4"/>
                                        </p:tgtEl>
                                      </p:cBhvr>
                                      <p:to x="100000" y="100000"/>
                                    </p:animScale>
                                    <p:animScale>
                                      <p:cBhvr>
                                        <p:cTn id="23" dur="13">
                                          <p:stCondLst>
                                            <p:cond delay="904"/>
                                          </p:stCondLst>
                                        </p:cTn>
                                        <p:tgtEl>
                                          <p:spTgt spid="4"/>
                                        </p:tgtEl>
                                      </p:cBhvr>
                                      <p:to x="100000" y="95000"/>
                                    </p:animScale>
                                    <p:animScale>
                                      <p:cBhvr>
                                        <p:cTn id="24"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AC8D4B3-4CF0-4DFD-8EC6-39F4B02F0967}"/>
              </a:ext>
            </a:extLst>
          </p:cNvPr>
          <p:cNvPicPr>
            <a:picLocks noChangeAspect="1"/>
          </p:cNvPicPr>
          <p:nvPr/>
        </p:nvPicPr>
        <p:blipFill>
          <a:blip r:embed="rId3"/>
          <a:stretch>
            <a:fillRect/>
          </a:stretch>
        </p:blipFill>
        <p:spPr>
          <a:xfrm>
            <a:off x="187872" y="603580"/>
            <a:ext cx="8745113" cy="4479591"/>
          </a:xfrm>
          <a:prstGeom prst="rect">
            <a:avLst/>
          </a:prstGeom>
        </p:spPr>
      </p:pic>
      <p:cxnSp>
        <p:nvCxnSpPr>
          <p:cNvPr id="7" name="直接连接符 6"/>
          <p:cNvCxnSpPr/>
          <p:nvPr/>
        </p:nvCxnSpPr>
        <p:spPr>
          <a:xfrm flipV="1">
            <a:off x="289306" y="483564"/>
            <a:ext cx="2430000" cy="0"/>
          </a:xfrm>
          <a:prstGeom prst="line">
            <a:avLst/>
          </a:prstGeom>
          <a:ln w="12700">
            <a:solidFill>
              <a:schemeClr val="bg1">
                <a:alpha val="69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 name="文本框 12"/>
          <p:cNvSpPr txBox="1">
            <a:spLocks noChangeArrowheads="1"/>
          </p:cNvSpPr>
          <p:nvPr/>
        </p:nvSpPr>
        <p:spPr bwMode="auto">
          <a:xfrm>
            <a:off x="289307" y="60326"/>
            <a:ext cx="2688582"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9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sym typeface="Arial" panose="020B0604020202020204" pitchFamily="34" charset="0"/>
              </a:rPr>
              <a:t>便捷的文献引用</a:t>
            </a:r>
          </a:p>
        </p:txBody>
      </p:sp>
      <p:sp>
        <p:nvSpPr>
          <p:cNvPr id="10" name="长方形 312"/>
          <p:cNvSpPr>
            <a:spLocks noChangeArrowheads="1"/>
          </p:cNvSpPr>
          <p:nvPr/>
        </p:nvSpPr>
        <p:spPr bwMode="auto">
          <a:xfrm>
            <a:off x="1872989" y="2945788"/>
            <a:ext cx="1010888" cy="249214"/>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67627" tIns="35242" rIns="67627" bIns="35242"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975"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长方形 312"/>
          <p:cNvSpPr>
            <a:spLocks noChangeArrowheads="1"/>
          </p:cNvSpPr>
          <p:nvPr/>
        </p:nvSpPr>
        <p:spPr bwMode="auto">
          <a:xfrm>
            <a:off x="6436165" y="2936557"/>
            <a:ext cx="815975" cy="258445"/>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67627" tIns="35242" rIns="67627" bIns="35242"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975"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矩形 62467"/>
          <p:cNvSpPr>
            <a:spLocks noChangeArrowheads="1"/>
          </p:cNvSpPr>
          <p:nvPr/>
        </p:nvSpPr>
        <p:spPr bwMode="auto">
          <a:xfrm>
            <a:off x="1078524" y="3775419"/>
            <a:ext cx="2769235" cy="435610"/>
          </a:xfrm>
          <a:prstGeom prst="rect">
            <a:avLst/>
          </a:prstGeom>
          <a:solidFill>
            <a:srgbClr val="FF9900"/>
          </a:solidFill>
          <a:ln w="28575">
            <a:solidFill>
              <a:srgbClr val="FF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21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锁定高影响力文献</a:t>
            </a:r>
          </a:p>
        </p:txBody>
      </p:sp>
      <p:pic>
        <p:nvPicPr>
          <p:cNvPr id="5" name="图片 4">
            <a:extLst>
              <a:ext uri="{FF2B5EF4-FFF2-40B4-BE49-F238E27FC236}">
                <a16:creationId xmlns:a16="http://schemas.microsoft.com/office/drawing/2014/main" id="{04EDD003-5CC6-4158-B1E2-55A97578431B}"/>
              </a:ext>
            </a:extLst>
          </p:cNvPr>
          <p:cNvPicPr>
            <a:picLocks noChangeAspect="1"/>
          </p:cNvPicPr>
          <p:nvPr/>
        </p:nvPicPr>
        <p:blipFill>
          <a:blip r:embed="rId4"/>
          <a:stretch>
            <a:fillRect/>
          </a:stretch>
        </p:blipFill>
        <p:spPr>
          <a:xfrm>
            <a:off x="4572000" y="3244450"/>
            <a:ext cx="4150768" cy="1779930"/>
          </a:xfrm>
          <a:prstGeom prst="rect">
            <a:avLst/>
          </a:prstGeom>
          <a:ln w="38100">
            <a:solidFill>
              <a:srgbClr val="FFB329"/>
            </a:solidFill>
          </a:ln>
        </p:spPr>
      </p:pic>
    </p:spTree>
    <p:extLst>
      <p:ext uri="{BB962C8B-B14F-4D97-AF65-F5344CB8AC3E}">
        <p14:creationId xmlns:p14="http://schemas.microsoft.com/office/powerpoint/2010/main" val="3723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5"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6"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4" grpId="0" animBg="1"/>
      <p:bldP spid="4" grpId="1" animBg="1"/>
      <p:bldP spid="4" grpId="2" animBg="1"/>
      <p:bldP spid="4" grpId="3" animBg="1"/>
      <p:bldP spid="4" grpId="4" animBg="1"/>
      <p:bldP spid="4" grpId="5" animBg="1"/>
      <p:bldP spid="4" grpId="6" animBg="1"/>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 descr="© INSCALE GmbH, 21.06.2010"/>
          <p:cNvSpPr>
            <a:spLocks noChangeAspect="1"/>
          </p:cNvSpPr>
          <p:nvPr/>
        </p:nvSpPr>
        <p:spPr bwMode="gray">
          <a:xfrm>
            <a:off x="3205199" y="292100"/>
            <a:ext cx="2453641" cy="2022180"/>
          </a:xfrm>
          <a:custGeom>
            <a:avLst/>
            <a:gdLst>
              <a:gd name="T0" fmla="*/ 428544 w 982"/>
              <a:gd name="T1" fmla="*/ 0 h 850"/>
              <a:gd name="T2" fmla="*/ 0 w 982"/>
              <a:gd name="T3" fmla="*/ 844550 h 850"/>
              <a:gd name="T4" fmla="*/ 858838 w 982"/>
              <a:gd name="T5" fmla="*/ 844550 h 850"/>
              <a:gd name="T6" fmla="*/ 428544 w 982"/>
              <a:gd name="T7" fmla="*/ 0 h 8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2" h="850">
                <a:moveTo>
                  <a:pt x="490" y="0"/>
                </a:moveTo>
                <a:lnTo>
                  <a:pt x="0" y="850"/>
                </a:lnTo>
                <a:lnTo>
                  <a:pt x="982" y="850"/>
                </a:lnTo>
                <a:lnTo>
                  <a:pt x="490" y="0"/>
                </a:lnTo>
                <a:close/>
              </a:path>
            </a:pathLst>
          </a:custGeom>
          <a:noFill/>
          <a:ln w="28575">
            <a:solidFill>
              <a:schemeClr val="bg1">
                <a:lumMod val="85000"/>
              </a:schemeClr>
            </a:solidFill>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C000">
                  <a:lumMod val="60000"/>
                  <a:lumOff val="40000"/>
                </a:srgbClr>
              </a:solidFill>
              <a:effectLst/>
              <a:uLnTx/>
              <a:uFillTx/>
              <a:latin typeface="Calibri"/>
              <a:ea typeface="微软雅黑"/>
              <a:cs typeface="+mn-cs"/>
            </a:endParaRPr>
          </a:p>
        </p:txBody>
      </p:sp>
      <p:sp>
        <p:nvSpPr>
          <p:cNvPr id="4" name="Freeform 10" descr="© INSCALE GmbH, 21.06.2010"/>
          <p:cNvSpPr>
            <a:spLocks noChangeAspect="1"/>
          </p:cNvSpPr>
          <p:nvPr/>
        </p:nvSpPr>
        <p:spPr bwMode="gray">
          <a:xfrm>
            <a:off x="2533312" y="2494472"/>
            <a:ext cx="3778839" cy="985889"/>
          </a:xfrm>
          <a:custGeom>
            <a:avLst/>
            <a:gdLst>
              <a:gd name="T0" fmla="*/ 0 w 3326"/>
              <a:gd name="T1" fmla="*/ 844550 h 852"/>
              <a:gd name="T2" fmla="*/ 2908300 w 3326"/>
              <a:gd name="T3" fmla="*/ 844550 h 852"/>
              <a:gd name="T4" fmla="*/ 2478088 w 3326"/>
              <a:gd name="T5" fmla="*/ 0 h 852"/>
              <a:gd name="T6" fmla="*/ 430212 w 3326"/>
              <a:gd name="T7" fmla="*/ 0 h 852"/>
              <a:gd name="T8" fmla="*/ 0 w 3326"/>
              <a:gd name="T9" fmla="*/ 844550 h 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6" h="852">
                <a:moveTo>
                  <a:pt x="0" y="852"/>
                </a:moveTo>
                <a:lnTo>
                  <a:pt x="3326" y="852"/>
                </a:lnTo>
                <a:lnTo>
                  <a:pt x="2834" y="0"/>
                </a:lnTo>
                <a:lnTo>
                  <a:pt x="492" y="0"/>
                </a:lnTo>
                <a:lnTo>
                  <a:pt x="0" y="852"/>
                </a:lnTo>
                <a:close/>
              </a:path>
            </a:pathLst>
          </a:custGeom>
          <a:noFill/>
          <a:ln w="28575">
            <a:solidFill>
              <a:schemeClr val="bg1">
                <a:lumMod val="85000"/>
              </a:schemeClr>
            </a:solidFill>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C000">
                  <a:lumMod val="60000"/>
                  <a:lumOff val="40000"/>
                </a:srgbClr>
              </a:solidFill>
              <a:effectLst/>
              <a:uLnTx/>
              <a:uFillTx/>
              <a:latin typeface="Calibri"/>
              <a:ea typeface="微软雅黑"/>
              <a:cs typeface="+mn-cs"/>
            </a:endParaRPr>
          </a:p>
        </p:txBody>
      </p:sp>
      <p:sp>
        <p:nvSpPr>
          <p:cNvPr id="5" name="Freeform 11" descr="© INSCALE GmbH, 21.06.2010"/>
          <p:cNvSpPr>
            <a:spLocks noChangeAspect="1"/>
          </p:cNvSpPr>
          <p:nvPr/>
        </p:nvSpPr>
        <p:spPr bwMode="gray">
          <a:xfrm>
            <a:off x="1872281" y="3660553"/>
            <a:ext cx="5109058" cy="976667"/>
          </a:xfrm>
          <a:custGeom>
            <a:avLst/>
            <a:gdLst>
              <a:gd name="T0" fmla="*/ 0 w 4490"/>
              <a:gd name="T1" fmla="*/ 836612 h 845"/>
              <a:gd name="T2" fmla="*/ 3930650 w 4490"/>
              <a:gd name="T3" fmla="*/ 836612 h 845"/>
              <a:gd name="T4" fmla="*/ 3503443 w 4490"/>
              <a:gd name="T5" fmla="*/ 0 h 845"/>
              <a:gd name="T6" fmla="*/ 427207 w 4490"/>
              <a:gd name="T7" fmla="*/ 0 h 845"/>
              <a:gd name="T8" fmla="*/ 0 w 4490"/>
              <a:gd name="T9" fmla="*/ 836612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0" h="845">
                <a:moveTo>
                  <a:pt x="0" y="845"/>
                </a:moveTo>
                <a:lnTo>
                  <a:pt x="4490" y="845"/>
                </a:lnTo>
                <a:lnTo>
                  <a:pt x="4002" y="0"/>
                </a:lnTo>
                <a:lnTo>
                  <a:pt x="488" y="0"/>
                </a:lnTo>
                <a:lnTo>
                  <a:pt x="0" y="845"/>
                </a:lnTo>
                <a:close/>
              </a:path>
            </a:pathLst>
          </a:custGeom>
          <a:noFill/>
          <a:ln w="28575">
            <a:solidFill>
              <a:schemeClr val="bg1">
                <a:lumMod val="85000"/>
              </a:schemeClr>
            </a:solidFill>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srgbClr val="FFC000">
                  <a:lumMod val="60000"/>
                  <a:lumOff val="40000"/>
                </a:srgbClr>
              </a:solidFill>
              <a:effectLst/>
              <a:uLnTx/>
              <a:uFillTx/>
              <a:latin typeface="Calibri"/>
              <a:ea typeface="微软雅黑"/>
              <a:cs typeface="+mn-cs"/>
            </a:endParaRPr>
          </a:p>
        </p:txBody>
      </p:sp>
      <p:sp>
        <p:nvSpPr>
          <p:cNvPr id="6" name="矩形 5"/>
          <p:cNvSpPr/>
          <p:nvPr/>
        </p:nvSpPr>
        <p:spPr>
          <a:xfrm>
            <a:off x="2817964" y="3853413"/>
            <a:ext cx="3228110" cy="584775"/>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mn-ea"/>
              </a:rPr>
              <a:t>丰富的文章资源</a:t>
            </a:r>
            <a:endParaRPr kumimoji="0" lang="zh-CN" altLang="en-US" sz="32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微软雅黑" panose="020B0503020204020204" pitchFamily="34" charset="-122"/>
            </a:endParaRPr>
          </a:p>
        </p:txBody>
      </p:sp>
      <p:sp>
        <p:nvSpPr>
          <p:cNvPr id="7" name="矩形 6"/>
          <p:cNvSpPr/>
          <p:nvPr/>
        </p:nvSpPr>
        <p:spPr>
          <a:xfrm>
            <a:off x="3623827" y="1280448"/>
            <a:ext cx="1597808" cy="923330"/>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7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微软雅黑" panose="020B0503020204020204" pitchFamily="34" charset="-122"/>
              </a:rPr>
              <a:t>极高的</a:t>
            </a:r>
            <a:endParaRPr kumimoji="0" lang="en-US" altLang="zh-CN" sz="27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微软雅黑" panose="020B0503020204020204" pitchFamily="34" charset="-122"/>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7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微软雅黑" panose="020B0503020204020204" pitchFamily="34" charset="-122"/>
              </a:rPr>
              <a:t>文献获取</a:t>
            </a:r>
          </a:p>
        </p:txBody>
      </p:sp>
      <p:sp>
        <p:nvSpPr>
          <p:cNvPr id="8" name="矩形 7"/>
          <p:cNvSpPr/>
          <p:nvPr/>
        </p:nvSpPr>
        <p:spPr>
          <a:xfrm>
            <a:off x="3113949" y="2801179"/>
            <a:ext cx="2636140" cy="507831"/>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7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微软雅黑" panose="020B0503020204020204" pitchFamily="34" charset="-122"/>
              </a:rPr>
              <a:t>精准的检索结果</a:t>
            </a:r>
          </a:p>
        </p:txBody>
      </p:sp>
    </p:spTree>
    <p:extLst>
      <p:ext uri="{BB962C8B-B14F-4D97-AF65-F5344CB8AC3E}">
        <p14:creationId xmlns:p14="http://schemas.microsoft.com/office/powerpoint/2010/main" val="39690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240F303-3FCF-4279-A92F-8F622CFE0CD1}"/>
              </a:ext>
            </a:extLst>
          </p:cNvPr>
          <p:cNvPicPr>
            <a:picLocks noChangeAspect="1"/>
          </p:cNvPicPr>
          <p:nvPr/>
        </p:nvPicPr>
        <p:blipFill>
          <a:blip r:embed="rId3"/>
          <a:stretch>
            <a:fillRect/>
          </a:stretch>
        </p:blipFill>
        <p:spPr>
          <a:xfrm>
            <a:off x="187872" y="603580"/>
            <a:ext cx="8745113" cy="4479591"/>
          </a:xfrm>
          <a:prstGeom prst="rect">
            <a:avLst/>
          </a:prstGeom>
        </p:spPr>
      </p:pic>
      <p:sp>
        <p:nvSpPr>
          <p:cNvPr id="4" name="圆角矩形 12"/>
          <p:cNvSpPr>
            <a:spLocks noChangeArrowheads="1"/>
          </p:cNvSpPr>
          <p:nvPr/>
        </p:nvSpPr>
        <p:spPr bwMode="auto">
          <a:xfrm>
            <a:off x="153582" y="106363"/>
            <a:ext cx="3351213" cy="587375"/>
          </a:xfrm>
          <a:prstGeom prst="roundRect">
            <a:avLst>
              <a:gd name="adj" fmla="val 16667"/>
            </a:avLst>
          </a:prstGeom>
          <a:solidFill>
            <a:srgbClr val="FFC663"/>
          </a:solidFill>
          <a:ln w="25400">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ea"/>
              </a:rPr>
              <a:t>三  极高的文献获取</a:t>
            </a:r>
          </a:p>
        </p:txBody>
      </p:sp>
      <p:pic>
        <p:nvPicPr>
          <p:cNvPr id="9" name="图片 8"/>
          <p:cNvPicPr>
            <a:picLocks noChangeAspect="1"/>
          </p:cNvPicPr>
          <p:nvPr/>
        </p:nvPicPr>
        <p:blipFill>
          <a:blip r:embed="rId4"/>
          <a:stretch>
            <a:fillRect/>
          </a:stretch>
        </p:blipFill>
        <p:spPr>
          <a:xfrm>
            <a:off x="4709551" y="3540959"/>
            <a:ext cx="3550920" cy="1265555"/>
          </a:xfrm>
          <a:prstGeom prst="rect">
            <a:avLst/>
          </a:prstGeom>
          <a:ln w="31750">
            <a:solidFill>
              <a:schemeClr val="accent2"/>
            </a:solidFill>
          </a:ln>
        </p:spPr>
      </p:pic>
      <p:sp>
        <p:nvSpPr>
          <p:cNvPr id="8" name="长方形 312"/>
          <p:cNvSpPr>
            <a:spLocks noChangeArrowheads="1"/>
          </p:cNvSpPr>
          <p:nvPr/>
        </p:nvSpPr>
        <p:spPr bwMode="auto">
          <a:xfrm>
            <a:off x="7992696" y="2941088"/>
            <a:ext cx="782955" cy="323215"/>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5209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5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strVal val="#ppt_w*0.70"/>
                                          </p:val>
                                        </p:tav>
                                        <p:tav tm="100000">
                                          <p:val>
                                            <p:strVal val="#ppt_w"/>
                                          </p:val>
                                        </p:tav>
                                      </p:tavLst>
                                    </p:anim>
                                    <p:anim calcmode="lin" valueType="num">
                                      <p:cBhvr>
                                        <p:cTn id="11" dur="1000" fill="hold"/>
                                        <p:tgtEl>
                                          <p:spTgt spid="9"/>
                                        </p:tgtEl>
                                        <p:attrNameLst>
                                          <p:attrName>ppt_h</p:attrName>
                                        </p:attrNameLst>
                                      </p:cBhvr>
                                      <p:tavLst>
                                        <p:tav tm="0">
                                          <p:val>
                                            <p:strVal val="#ppt_h"/>
                                          </p:val>
                                        </p:tav>
                                        <p:tav tm="100000">
                                          <p:val>
                                            <p:strVal val="#ppt_h"/>
                                          </p:val>
                                        </p:tav>
                                      </p:tavLst>
                                    </p:anim>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5703" t="1" r="5843" b="16538"/>
          <a:stretch>
            <a:fillRect/>
          </a:stretch>
        </p:blipFill>
        <p:spPr>
          <a:xfrm>
            <a:off x="440674" y="0"/>
            <a:ext cx="8295701" cy="5122843"/>
          </a:xfrm>
          <a:prstGeom prst="rect">
            <a:avLst/>
          </a:prstGeom>
        </p:spPr>
      </p:pic>
      <p:sp>
        <p:nvSpPr>
          <p:cNvPr id="3" name="圆角矩形标注 2"/>
          <p:cNvSpPr/>
          <p:nvPr/>
        </p:nvSpPr>
        <p:spPr>
          <a:xfrm>
            <a:off x="554974" y="2451099"/>
            <a:ext cx="3661426" cy="947491"/>
          </a:xfrm>
          <a:prstGeom prst="wedgeRoundRectCallout">
            <a:avLst>
              <a:gd name="adj1" fmla="val -6183"/>
              <a:gd name="adj2" fmla="val 72098"/>
              <a:gd name="adj3" fmla="val 16667"/>
            </a:avLst>
          </a:prstGeom>
          <a:solidFill>
            <a:srgbClr val="FFC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整合各学科的核心期刊</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全面的收录信息、评价信息</a:t>
            </a:r>
          </a:p>
        </p:txBody>
      </p:sp>
      <p:sp>
        <p:nvSpPr>
          <p:cNvPr id="4" name="圆角矩形标注 3"/>
          <p:cNvSpPr/>
          <p:nvPr/>
        </p:nvSpPr>
        <p:spPr>
          <a:xfrm>
            <a:off x="5549183" y="2451100"/>
            <a:ext cx="2997917" cy="960370"/>
          </a:xfrm>
          <a:prstGeom prst="wedgeRoundRectCallout">
            <a:avLst>
              <a:gd name="adj1" fmla="val 5600"/>
              <a:gd name="adj2" fmla="val 78686"/>
              <a:gd name="adj3" fmla="val 16667"/>
            </a:avLst>
          </a:prstGeom>
          <a:solidFill>
            <a:srgbClr val="FFC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丰富的中外文学术资源</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论文、综述、图书等</a:t>
            </a:r>
          </a:p>
        </p:txBody>
      </p:sp>
    </p:spTree>
    <p:extLst>
      <p:ext uri="{BB962C8B-B14F-4D97-AF65-F5344CB8AC3E}">
        <p14:creationId xmlns:p14="http://schemas.microsoft.com/office/powerpoint/2010/main" val="35399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5655" y="0"/>
            <a:ext cx="9159655" cy="2571750"/>
          </a:xfrm>
          <a:prstGeom prst="rect">
            <a:avLst/>
          </a:prstGeom>
          <a:solidFill>
            <a:srgbClr val="71C5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sp>
        <p:nvSpPr>
          <p:cNvPr id="22" name="Title 13"/>
          <p:cNvSpPr txBox="1"/>
          <p:nvPr/>
        </p:nvSpPr>
        <p:spPr>
          <a:xfrm>
            <a:off x="1371501" y="3311202"/>
            <a:ext cx="2465051" cy="8978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71C5A3"/>
                </a:solidFill>
                <a:effectLst/>
                <a:uLnTx/>
                <a:uFillTx/>
                <a:latin typeface="微软雅黑"/>
                <a:ea typeface="微软雅黑"/>
                <a:cs typeface="+mn-ea"/>
                <a:sym typeface="+mn-lt"/>
              </a:rPr>
              <a:t>学术期刊指南</a:t>
            </a:r>
            <a:endParaRPr kumimoji="0" lang="en-US" sz="2800" b="1" i="0" u="none" strike="noStrike" kern="1200" cap="none" spc="0" normalizeH="0" baseline="0" noProof="0" dirty="0">
              <a:ln>
                <a:noFill/>
              </a:ln>
              <a:solidFill>
                <a:srgbClr val="71C5A3"/>
              </a:solidFill>
              <a:effectLst/>
              <a:uLnTx/>
              <a:uFillTx/>
              <a:latin typeface="微软雅黑"/>
              <a:ea typeface="微软雅黑"/>
              <a:cs typeface="+mn-ea"/>
              <a:sym typeface="+mn-lt"/>
            </a:endParaRPr>
          </a:p>
        </p:txBody>
      </p:sp>
      <p:sp>
        <p:nvSpPr>
          <p:cNvPr id="25" name="Title 13"/>
          <p:cNvSpPr txBox="1"/>
          <p:nvPr/>
        </p:nvSpPr>
        <p:spPr>
          <a:xfrm>
            <a:off x="1740547" y="855204"/>
            <a:ext cx="5647249" cy="8978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Dotum" panose="020B0600000101010101" pitchFamily="34" charset="-127"/>
                <a:ea typeface="Dotum" panose="020B0600000101010101" pitchFamily="34" charset="-127"/>
                <a:cs typeface="+mn-ea"/>
                <a:sym typeface="+mn-lt"/>
              </a:rPr>
              <a:t>SpiScholar</a:t>
            </a:r>
            <a:r>
              <a:rPr kumimoji="0" lang="zh-CN"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黑体"/>
                <a:ea typeface="黑体"/>
                <a:cs typeface="+mn-ea"/>
                <a:sym typeface="+mn-lt"/>
              </a:rPr>
              <a:t>学术资源在线</a:t>
            </a: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黑体"/>
              <a:ea typeface="黑体"/>
              <a:cs typeface="+mn-ea"/>
              <a:sym typeface="+mn-lt"/>
            </a:endParaRPr>
          </a:p>
        </p:txBody>
      </p:sp>
      <p:sp>
        <p:nvSpPr>
          <p:cNvPr id="27" name="Title 13"/>
          <p:cNvSpPr txBox="1"/>
          <p:nvPr/>
        </p:nvSpPr>
        <p:spPr>
          <a:xfrm>
            <a:off x="5462993" y="3311202"/>
            <a:ext cx="2465051" cy="8978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71C5A3"/>
                </a:solidFill>
                <a:effectLst/>
                <a:uLnTx/>
                <a:uFillTx/>
                <a:latin typeface="微软雅黑"/>
                <a:ea typeface="微软雅黑"/>
                <a:cs typeface="+mn-ea"/>
                <a:sym typeface="+mn-lt"/>
              </a:rPr>
              <a:t>学术搜索系统</a:t>
            </a:r>
            <a:endParaRPr kumimoji="0" lang="en-US" sz="2800" b="1" i="0" u="none" strike="noStrike" kern="1200" cap="none" spc="0" normalizeH="0" baseline="0" noProof="0" dirty="0">
              <a:ln>
                <a:noFill/>
              </a:ln>
              <a:solidFill>
                <a:srgbClr val="71C5A3"/>
              </a:solidFill>
              <a:effectLst/>
              <a:uLnTx/>
              <a:uFillTx/>
              <a:latin typeface="微软雅黑"/>
              <a:ea typeface="微软雅黑"/>
              <a:cs typeface="+mn-ea"/>
              <a:sym typeface="+mn-lt"/>
            </a:endParaRPr>
          </a:p>
        </p:txBody>
      </p:sp>
      <p:sp>
        <p:nvSpPr>
          <p:cNvPr id="2" name="等腰三角形 1"/>
          <p:cNvSpPr/>
          <p:nvPr/>
        </p:nvSpPr>
        <p:spPr>
          <a:xfrm rot="10800000">
            <a:off x="4389120" y="2571750"/>
            <a:ext cx="365760" cy="286613"/>
          </a:xfrm>
          <a:prstGeom prst="triangle">
            <a:avLst/>
          </a:prstGeom>
          <a:solidFill>
            <a:srgbClr val="71C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247276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7711" y="2026546"/>
            <a:ext cx="1895475" cy="1846263"/>
            <a:chOff x="994127" y="1652104"/>
            <a:chExt cx="1895475" cy="1846263"/>
          </a:xfrm>
        </p:grpSpPr>
        <p:grpSp>
          <p:nvGrpSpPr>
            <p:cNvPr id="16" name="组合 15"/>
            <p:cNvGrpSpPr/>
            <p:nvPr/>
          </p:nvGrpSpPr>
          <p:grpSpPr>
            <a:xfrm rot="21121497">
              <a:off x="994127" y="1652104"/>
              <a:ext cx="1895475" cy="1846263"/>
              <a:chOff x="1130854" y="1485827"/>
              <a:chExt cx="1895475" cy="1846263"/>
            </a:xfrm>
          </p:grpSpPr>
          <p:sp>
            <p:nvSpPr>
              <p:cNvPr id="17" name="Freeform 1331"/>
              <p:cNvSpPr/>
              <p:nvPr/>
            </p:nvSpPr>
            <p:spPr bwMode="auto">
              <a:xfrm>
                <a:off x="1130854" y="1485827"/>
                <a:ext cx="1895475" cy="1846263"/>
              </a:xfrm>
              <a:custGeom>
                <a:avLst/>
                <a:gdLst>
                  <a:gd name="T0" fmla="*/ 808 w 885"/>
                  <a:gd name="T1" fmla="*/ 535 h 863"/>
                  <a:gd name="T2" fmla="*/ 437 w 885"/>
                  <a:gd name="T3" fmla="*/ 25 h 863"/>
                  <a:gd name="T4" fmla="*/ 236 w 885"/>
                  <a:gd name="T5" fmla="*/ 699 h 863"/>
                  <a:gd name="T6" fmla="*/ 790 w 885"/>
                  <a:gd name="T7" fmla="*/ 851 h 863"/>
                  <a:gd name="T8" fmla="*/ 491 w 885"/>
                  <a:gd name="T9" fmla="*/ 726 h 863"/>
                  <a:gd name="T10" fmla="*/ 808 w 885"/>
                  <a:gd name="T11" fmla="*/ 535 h 863"/>
                </a:gdLst>
                <a:ahLst/>
                <a:cxnLst>
                  <a:cxn ang="0">
                    <a:pos x="T0" y="T1"/>
                  </a:cxn>
                  <a:cxn ang="0">
                    <a:pos x="T2" y="T3"/>
                  </a:cxn>
                  <a:cxn ang="0">
                    <a:pos x="T4" y="T5"/>
                  </a:cxn>
                  <a:cxn ang="0">
                    <a:pos x="T6" y="T7"/>
                  </a:cxn>
                  <a:cxn ang="0">
                    <a:pos x="T8" y="T9"/>
                  </a:cxn>
                  <a:cxn ang="0">
                    <a:pos x="T10" y="T11"/>
                  </a:cxn>
                </a:cxnLst>
                <a:rect l="0" t="0" r="r" b="b"/>
                <a:pathLst>
                  <a:path w="885" h="863">
                    <a:moveTo>
                      <a:pt x="808" y="535"/>
                    </a:moveTo>
                    <a:cubicBezTo>
                      <a:pt x="885" y="363"/>
                      <a:pt x="770" y="0"/>
                      <a:pt x="437" y="25"/>
                    </a:cubicBezTo>
                    <a:cubicBezTo>
                      <a:pt x="95" y="50"/>
                      <a:pt x="0" y="488"/>
                      <a:pt x="236" y="699"/>
                    </a:cubicBezTo>
                    <a:cubicBezTo>
                      <a:pt x="404" y="850"/>
                      <a:pt x="563" y="863"/>
                      <a:pt x="790" y="851"/>
                    </a:cubicBezTo>
                    <a:cubicBezTo>
                      <a:pt x="641" y="806"/>
                      <a:pt x="553" y="773"/>
                      <a:pt x="491" y="726"/>
                    </a:cubicBezTo>
                    <a:cubicBezTo>
                      <a:pt x="569" y="725"/>
                      <a:pt x="743" y="682"/>
                      <a:pt x="808" y="535"/>
                    </a:cubicBezTo>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a:ln>
                    <a:noFill/>
                  </a:ln>
                  <a:solidFill>
                    <a:prstClr val="black"/>
                  </a:solidFill>
                  <a:effectLst/>
                  <a:uLnTx/>
                  <a:uFillTx/>
                  <a:latin typeface="Calibri"/>
                  <a:ea typeface="微软雅黑"/>
                  <a:cs typeface="+mn-cs"/>
                </a:endParaRPr>
              </a:p>
            </p:txBody>
          </p:sp>
          <p:sp>
            <p:nvSpPr>
              <p:cNvPr id="18" name="Freeform 1332"/>
              <p:cNvSpPr/>
              <p:nvPr/>
            </p:nvSpPr>
            <p:spPr bwMode="auto">
              <a:xfrm>
                <a:off x="1442004" y="1590602"/>
                <a:ext cx="1393825" cy="1409700"/>
              </a:xfrm>
              <a:custGeom>
                <a:avLst/>
                <a:gdLst>
                  <a:gd name="T0" fmla="*/ 11 w 651"/>
                  <a:gd name="T1" fmla="*/ 306 h 659"/>
                  <a:gd name="T2" fmla="*/ 261 w 651"/>
                  <a:gd name="T3" fmla="*/ 27 h 659"/>
                  <a:gd name="T4" fmla="*/ 571 w 651"/>
                  <a:gd name="T5" fmla="*/ 147 h 659"/>
                  <a:gd name="T6" fmla="*/ 613 w 651"/>
                  <a:gd name="T7" fmla="*/ 469 h 659"/>
                  <a:gd name="T8" fmla="*/ 380 w 651"/>
                  <a:gd name="T9" fmla="*/ 628 h 659"/>
                  <a:gd name="T10" fmla="*/ 11 w 651"/>
                  <a:gd name="T11" fmla="*/ 306 h 659"/>
                </a:gdLst>
                <a:ahLst/>
                <a:cxnLst>
                  <a:cxn ang="0">
                    <a:pos x="T0" y="T1"/>
                  </a:cxn>
                  <a:cxn ang="0">
                    <a:pos x="T2" y="T3"/>
                  </a:cxn>
                  <a:cxn ang="0">
                    <a:pos x="T4" y="T5"/>
                  </a:cxn>
                  <a:cxn ang="0">
                    <a:pos x="T6" y="T7"/>
                  </a:cxn>
                  <a:cxn ang="0">
                    <a:pos x="T8" y="T9"/>
                  </a:cxn>
                  <a:cxn ang="0">
                    <a:pos x="T10" y="T11"/>
                  </a:cxn>
                </a:cxnLst>
                <a:rect l="0" t="0" r="r" b="b"/>
                <a:pathLst>
                  <a:path w="651" h="659">
                    <a:moveTo>
                      <a:pt x="11" y="306"/>
                    </a:moveTo>
                    <a:cubicBezTo>
                      <a:pt x="15" y="193"/>
                      <a:pt x="121" y="50"/>
                      <a:pt x="261" y="27"/>
                    </a:cubicBezTo>
                    <a:cubicBezTo>
                      <a:pt x="434" y="0"/>
                      <a:pt x="530" y="89"/>
                      <a:pt x="571" y="147"/>
                    </a:cubicBezTo>
                    <a:cubicBezTo>
                      <a:pt x="638" y="243"/>
                      <a:pt x="651" y="379"/>
                      <a:pt x="613" y="469"/>
                    </a:cubicBezTo>
                    <a:cubicBezTo>
                      <a:pt x="571" y="567"/>
                      <a:pt x="425" y="619"/>
                      <a:pt x="380" y="628"/>
                    </a:cubicBezTo>
                    <a:cubicBezTo>
                      <a:pt x="221" y="659"/>
                      <a:pt x="0" y="589"/>
                      <a:pt x="11" y="3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19" name="Content Placeholder 2"/>
            <p:cNvSpPr txBox="1"/>
            <p:nvPr/>
          </p:nvSpPr>
          <p:spPr>
            <a:xfrm>
              <a:off x="1327105" y="2015319"/>
              <a:ext cx="1419520" cy="975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rPr>
                <a:t>想看优质论文，可以选哪些期刊？</a:t>
              </a:r>
              <a:endParaRPr kumimoji="0" lang="en-US" altLang="zh-CN" sz="1800" b="1" i="0" u="none" strike="noStrike" kern="1200" cap="none" spc="0" normalizeH="0" baseline="0" noProof="0" dirty="0">
                <a:ln>
                  <a:noFill/>
                </a:ln>
                <a:solidFill>
                  <a:prstClr val="white">
                    <a:lumMod val="65000"/>
                  </a:prstClr>
                </a:solidFill>
                <a:effectLst/>
                <a:uLnTx/>
                <a:uFillTx/>
                <a:latin typeface="Calibri"/>
                <a:ea typeface="微软雅黑"/>
                <a:cs typeface="+mn-cs"/>
              </a:endParaRPr>
            </a:p>
          </p:txBody>
        </p:sp>
      </p:grpSp>
      <p:grpSp>
        <p:nvGrpSpPr>
          <p:cNvPr id="28" name="组合 27"/>
          <p:cNvGrpSpPr/>
          <p:nvPr/>
        </p:nvGrpSpPr>
        <p:grpSpPr>
          <a:xfrm>
            <a:off x="2293609" y="318015"/>
            <a:ext cx="4231532" cy="1651064"/>
            <a:chOff x="2567594" y="425663"/>
            <a:chExt cx="3889375" cy="1352550"/>
          </a:xfrm>
        </p:grpSpPr>
        <p:grpSp>
          <p:nvGrpSpPr>
            <p:cNvPr id="23" name="组合 22"/>
            <p:cNvGrpSpPr/>
            <p:nvPr/>
          </p:nvGrpSpPr>
          <p:grpSpPr>
            <a:xfrm rot="607259">
              <a:off x="2567594" y="425663"/>
              <a:ext cx="3889375" cy="1352550"/>
              <a:chOff x="3482374" y="429418"/>
              <a:chExt cx="3889375" cy="1352550"/>
            </a:xfrm>
          </p:grpSpPr>
          <p:sp>
            <p:nvSpPr>
              <p:cNvPr id="24" name="Freeform 1465"/>
              <p:cNvSpPr/>
              <p:nvPr/>
            </p:nvSpPr>
            <p:spPr bwMode="auto">
              <a:xfrm>
                <a:off x="3482374" y="429418"/>
                <a:ext cx="3889375" cy="1352550"/>
              </a:xfrm>
              <a:custGeom>
                <a:avLst/>
                <a:gdLst>
                  <a:gd name="T0" fmla="*/ 1518 w 1817"/>
                  <a:gd name="T1" fmla="*/ 431 h 632"/>
                  <a:gd name="T2" fmla="*/ 89 w 1817"/>
                  <a:gd name="T3" fmla="*/ 415 h 632"/>
                  <a:gd name="T4" fmla="*/ 89 w 1817"/>
                  <a:gd name="T5" fmla="*/ 90 h 632"/>
                  <a:gd name="T6" fmla="*/ 1596 w 1817"/>
                  <a:gd name="T7" fmla="*/ 81 h 632"/>
                  <a:gd name="T8" fmla="*/ 1382 w 1817"/>
                  <a:gd name="T9" fmla="*/ 632 h 632"/>
                  <a:gd name="T10" fmla="*/ 1518 w 1817"/>
                  <a:gd name="T11" fmla="*/ 431 h 632"/>
                </a:gdLst>
                <a:ahLst/>
                <a:cxnLst>
                  <a:cxn ang="0">
                    <a:pos x="T0" y="T1"/>
                  </a:cxn>
                  <a:cxn ang="0">
                    <a:pos x="T2" y="T3"/>
                  </a:cxn>
                  <a:cxn ang="0">
                    <a:pos x="T4" y="T5"/>
                  </a:cxn>
                  <a:cxn ang="0">
                    <a:pos x="T6" y="T7"/>
                  </a:cxn>
                  <a:cxn ang="0">
                    <a:pos x="T8" y="T9"/>
                  </a:cxn>
                  <a:cxn ang="0">
                    <a:pos x="T10" y="T11"/>
                  </a:cxn>
                </a:cxnLst>
                <a:rect l="0" t="0" r="r" b="b"/>
                <a:pathLst>
                  <a:path w="1817" h="632">
                    <a:moveTo>
                      <a:pt x="1518" y="431"/>
                    </a:moveTo>
                    <a:cubicBezTo>
                      <a:pt x="1303" y="440"/>
                      <a:pt x="184" y="469"/>
                      <a:pt x="89" y="415"/>
                    </a:cubicBezTo>
                    <a:cubicBezTo>
                      <a:pt x="15" y="373"/>
                      <a:pt x="0" y="144"/>
                      <a:pt x="89" y="90"/>
                    </a:cubicBezTo>
                    <a:cubicBezTo>
                      <a:pt x="220" y="12"/>
                      <a:pt x="1440" y="0"/>
                      <a:pt x="1596" y="81"/>
                    </a:cubicBezTo>
                    <a:cubicBezTo>
                      <a:pt x="1817" y="195"/>
                      <a:pt x="1618" y="514"/>
                      <a:pt x="1382" y="632"/>
                    </a:cubicBezTo>
                    <a:cubicBezTo>
                      <a:pt x="1447" y="558"/>
                      <a:pt x="1487" y="492"/>
                      <a:pt x="1518" y="431"/>
                    </a:cubicBezTo>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25" name="Freeform 1467"/>
              <p:cNvSpPr/>
              <p:nvPr/>
            </p:nvSpPr>
            <p:spPr bwMode="auto">
              <a:xfrm>
                <a:off x="3700226" y="579617"/>
                <a:ext cx="3362325" cy="649288"/>
              </a:xfrm>
              <a:custGeom>
                <a:avLst/>
                <a:gdLst>
                  <a:gd name="T0" fmla="*/ 1477 w 1571"/>
                  <a:gd name="T1" fmla="*/ 285 h 303"/>
                  <a:gd name="T2" fmla="*/ 581 w 1571"/>
                  <a:gd name="T3" fmla="*/ 303 h 303"/>
                  <a:gd name="T4" fmla="*/ 29 w 1571"/>
                  <a:gd name="T5" fmla="*/ 278 h 303"/>
                  <a:gd name="T6" fmla="*/ 4 w 1571"/>
                  <a:gd name="T7" fmla="*/ 142 h 303"/>
                  <a:gd name="T8" fmla="*/ 31 w 1571"/>
                  <a:gd name="T9" fmla="*/ 55 h 303"/>
                  <a:gd name="T10" fmla="*/ 283 w 1571"/>
                  <a:gd name="T11" fmla="*/ 16 h 303"/>
                  <a:gd name="T12" fmla="*/ 763 w 1571"/>
                  <a:gd name="T13" fmla="*/ 0 h 303"/>
                  <a:gd name="T14" fmla="*/ 1238 w 1571"/>
                  <a:gd name="T15" fmla="*/ 16 h 303"/>
                  <a:gd name="T16" fmla="*/ 1512 w 1571"/>
                  <a:gd name="T17" fmla="*/ 67 h 303"/>
                  <a:gd name="T18" fmla="*/ 1477 w 1571"/>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1" h="303">
                    <a:moveTo>
                      <a:pt x="1477" y="285"/>
                    </a:moveTo>
                    <a:cubicBezTo>
                      <a:pt x="1416" y="292"/>
                      <a:pt x="939" y="303"/>
                      <a:pt x="581" y="303"/>
                    </a:cubicBezTo>
                    <a:cubicBezTo>
                      <a:pt x="141" y="303"/>
                      <a:pt x="48" y="301"/>
                      <a:pt x="29" y="278"/>
                    </a:cubicBezTo>
                    <a:cubicBezTo>
                      <a:pt x="18" y="265"/>
                      <a:pt x="0" y="210"/>
                      <a:pt x="4" y="142"/>
                    </a:cubicBezTo>
                    <a:cubicBezTo>
                      <a:pt x="7" y="89"/>
                      <a:pt x="22" y="59"/>
                      <a:pt x="31" y="55"/>
                    </a:cubicBezTo>
                    <a:cubicBezTo>
                      <a:pt x="48" y="48"/>
                      <a:pt x="76" y="32"/>
                      <a:pt x="283" y="16"/>
                    </a:cubicBezTo>
                    <a:cubicBezTo>
                      <a:pt x="416" y="6"/>
                      <a:pt x="587" y="0"/>
                      <a:pt x="763" y="0"/>
                    </a:cubicBezTo>
                    <a:cubicBezTo>
                      <a:pt x="938" y="0"/>
                      <a:pt x="1107" y="6"/>
                      <a:pt x="1238" y="16"/>
                    </a:cubicBezTo>
                    <a:cubicBezTo>
                      <a:pt x="1442" y="32"/>
                      <a:pt x="1492" y="44"/>
                      <a:pt x="1512" y="67"/>
                    </a:cubicBezTo>
                    <a:cubicBezTo>
                      <a:pt x="1571" y="136"/>
                      <a:pt x="1538" y="277"/>
                      <a:pt x="1477" y="28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6" name="Content Placeholder 2"/>
            <p:cNvSpPr txBox="1"/>
            <p:nvPr/>
          </p:nvSpPr>
          <p:spPr>
            <a:xfrm rot="566579">
              <a:off x="2929539" y="656626"/>
              <a:ext cx="3152183" cy="5196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rPr>
                <a:t>除了熟悉的那些期刊，</a:t>
              </a:r>
              <a:endParaRPr kumimoji="0" lang="en-US" altLang="zh-CN" sz="1800" b="1" i="0" u="none" strike="noStrike" kern="1200" cap="none" spc="0" normalizeH="0" baseline="0" noProof="0" dirty="0">
                <a:ln>
                  <a:noFill/>
                </a:ln>
                <a:solidFill>
                  <a:prstClr val="white">
                    <a:lumMod val="65000"/>
                  </a:prstClr>
                </a:solidFill>
                <a:effectLst/>
                <a:uLnTx/>
                <a:uFillTx/>
                <a:latin typeface="Calibri"/>
                <a:ea typeface="微软雅黑"/>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rPr>
                <a:t>哪些期刊我可以了解一下呢？</a:t>
              </a:r>
            </a:p>
          </p:txBody>
        </p:sp>
      </p:grpSp>
      <p:grpSp>
        <p:nvGrpSpPr>
          <p:cNvPr id="29" name="组合 28"/>
          <p:cNvGrpSpPr/>
          <p:nvPr/>
        </p:nvGrpSpPr>
        <p:grpSpPr>
          <a:xfrm rot="21216777">
            <a:off x="6282861" y="1782667"/>
            <a:ext cx="1992313" cy="2673350"/>
            <a:chOff x="6121759" y="1815386"/>
            <a:chExt cx="1992313" cy="2673350"/>
          </a:xfrm>
        </p:grpSpPr>
        <p:grpSp>
          <p:nvGrpSpPr>
            <p:cNvPr id="20" name="组合 19"/>
            <p:cNvGrpSpPr/>
            <p:nvPr/>
          </p:nvGrpSpPr>
          <p:grpSpPr>
            <a:xfrm rot="1855725">
              <a:off x="6121759" y="1815386"/>
              <a:ext cx="1992313" cy="2673350"/>
              <a:chOff x="6009555" y="1345046"/>
              <a:chExt cx="1992313" cy="2673350"/>
            </a:xfrm>
          </p:grpSpPr>
          <p:sp>
            <p:nvSpPr>
              <p:cNvPr id="21" name="Freeform 1734"/>
              <p:cNvSpPr/>
              <p:nvPr/>
            </p:nvSpPr>
            <p:spPr bwMode="auto">
              <a:xfrm>
                <a:off x="6009555" y="1345046"/>
                <a:ext cx="1992313" cy="2673350"/>
              </a:xfrm>
              <a:custGeom>
                <a:avLst/>
                <a:gdLst>
                  <a:gd name="T0" fmla="*/ 252 w 931"/>
                  <a:gd name="T1" fmla="*/ 162 h 1249"/>
                  <a:gd name="T2" fmla="*/ 830 w 931"/>
                  <a:gd name="T3" fmla="*/ 135 h 1249"/>
                  <a:gd name="T4" fmla="*/ 856 w 931"/>
                  <a:gd name="T5" fmla="*/ 967 h 1249"/>
                  <a:gd name="T6" fmla="*/ 0 w 931"/>
                  <a:gd name="T7" fmla="*/ 969 h 1249"/>
                  <a:gd name="T8" fmla="*/ 202 w 931"/>
                  <a:gd name="T9" fmla="*/ 901 h 1249"/>
                  <a:gd name="T10" fmla="*/ 252 w 931"/>
                  <a:gd name="T11" fmla="*/ 162 h 1249"/>
                </a:gdLst>
                <a:ahLst/>
                <a:cxnLst>
                  <a:cxn ang="0">
                    <a:pos x="T0" y="T1"/>
                  </a:cxn>
                  <a:cxn ang="0">
                    <a:pos x="T2" y="T3"/>
                  </a:cxn>
                  <a:cxn ang="0">
                    <a:pos x="T4" y="T5"/>
                  </a:cxn>
                  <a:cxn ang="0">
                    <a:pos x="T6" y="T7"/>
                  </a:cxn>
                  <a:cxn ang="0">
                    <a:pos x="T8" y="T9"/>
                  </a:cxn>
                  <a:cxn ang="0">
                    <a:pos x="T10" y="T11"/>
                  </a:cxn>
                </a:cxnLst>
                <a:rect l="0" t="0" r="r" b="b"/>
                <a:pathLst>
                  <a:path w="931" h="1249">
                    <a:moveTo>
                      <a:pt x="252" y="162"/>
                    </a:moveTo>
                    <a:cubicBezTo>
                      <a:pt x="313" y="69"/>
                      <a:pt x="690" y="0"/>
                      <a:pt x="830" y="135"/>
                    </a:cubicBezTo>
                    <a:cubicBezTo>
                      <a:pt x="931" y="232"/>
                      <a:pt x="925" y="854"/>
                      <a:pt x="856" y="967"/>
                    </a:cubicBezTo>
                    <a:cubicBezTo>
                      <a:pt x="684" y="1249"/>
                      <a:pt x="0" y="969"/>
                      <a:pt x="0" y="969"/>
                    </a:cubicBezTo>
                    <a:cubicBezTo>
                      <a:pt x="174" y="949"/>
                      <a:pt x="202" y="901"/>
                      <a:pt x="202" y="901"/>
                    </a:cubicBezTo>
                    <a:cubicBezTo>
                      <a:pt x="182" y="711"/>
                      <a:pt x="132" y="345"/>
                      <a:pt x="252" y="162"/>
                    </a:cubicBezTo>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Freeform 1736"/>
              <p:cNvSpPr/>
              <p:nvPr/>
            </p:nvSpPr>
            <p:spPr bwMode="auto">
              <a:xfrm>
                <a:off x="6506442" y="1553008"/>
                <a:ext cx="1333500" cy="2052638"/>
              </a:xfrm>
              <a:custGeom>
                <a:avLst/>
                <a:gdLst>
                  <a:gd name="T0" fmla="*/ 24 w 623"/>
                  <a:gd name="T1" fmla="*/ 763 h 959"/>
                  <a:gd name="T2" fmla="*/ 1 w 623"/>
                  <a:gd name="T3" fmla="*/ 424 h 959"/>
                  <a:gd name="T4" fmla="*/ 70 w 623"/>
                  <a:gd name="T5" fmla="*/ 85 h 959"/>
                  <a:gd name="T6" fmla="*/ 280 w 623"/>
                  <a:gd name="T7" fmla="*/ 14 h 959"/>
                  <a:gd name="T8" fmla="*/ 563 w 623"/>
                  <a:gd name="T9" fmla="*/ 69 h 959"/>
                  <a:gd name="T10" fmla="*/ 604 w 623"/>
                  <a:gd name="T11" fmla="*/ 208 h 959"/>
                  <a:gd name="T12" fmla="*/ 622 w 623"/>
                  <a:gd name="T13" fmla="*/ 483 h 959"/>
                  <a:gd name="T14" fmla="*/ 580 w 623"/>
                  <a:gd name="T15" fmla="*/ 843 h 959"/>
                  <a:gd name="T16" fmla="*/ 150 w 623"/>
                  <a:gd name="T17" fmla="*/ 924 h 959"/>
                  <a:gd name="T18" fmla="*/ 24 w 623"/>
                  <a:gd name="T19" fmla="*/ 76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959">
                    <a:moveTo>
                      <a:pt x="24" y="763"/>
                    </a:moveTo>
                    <a:cubicBezTo>
                      <a:pt x="10" y="672"/>
                      <a:pt x="0" y="545"/>
                      <a:pt x="1" y="424"/>
                    </a:cubicBezTo>
                    <a:cubicBezTo>
                      <a:pt x="1" y="269"/>
                      <a:pt x="24" y="155"/>
                      <a:pt x="70" y="85"/>
                    </a:cubicBezTo>
                    <a:cubicBezTo>
                      <a:pt x="81" y="68"/>
                      <a:pt x="157" y="28"/>
                      <a:pt x="280" y="14"/>
                    </a:cubicBezTo>
                    <a:cubicBezTo>
                      <a:pt x="405" y="0"/>
                      <a:pt x="513" y="21"/>
                      <a:pt x="563" y="69"/>
                    </a:cubicBezTo>
                    <a:cubicBezTo>
                      <a:pt x="563" y="69"/>
                      <a:pt x="587" y="93"/>
                      <a:pt x="604" y="208"/>
                    </a:cubicBezTo>
                    <a:cubicBezTo>
                      <a:pt x="616" y="284"/>
                      <a:pt x="623" y="382"/>
                      <a:pt x="622" y="483"/>
                    </a:cubicBezTo>
                    <a:cubicBezTo>
                      <a:pt x="622" y="684"/>
                      <a:pt x="597" y="814"/>
                      <a:pt x="580" y="843"/>
                    </a:cubicBezTo>
                    <a:cubicBezTo>
                      <a:pt x="509" y="959"/>
                      <a:pt x="307" y="948"/>
                      <a:pt x="150" y="924"/>
                    </a:cubicBezTo>
                    <a:cubicBezTo>
                      <a:pt x="52" y="908"/>
                      <a:pt x="32" y="809"/>
                      <a:pt x="24" y="76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Content Placeholder 2"/>
            <p:cNvSpPr txBox="1"/>
            <p:nvPr/>
          </p:nvSpPr>
          <p:spPr>
            <a:xfrm rot="1941051">
              <a:off x="6640554" y="2598976"/>
              <a:ext cx="1262380" cy="1452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sym typeface="+mn-lt"/>
                </a:rPr>
                <a:t>要开题了，应该写那些主题方向的论文呢？</a:t>
              </a:r>
            </a:p>
          </p:txBody>
        </p:sp>
      </p:grpSp>
      <p:grpSp>
        <p:nvGrpSpPr>
          <p:cNvPr id="30" name="Group 2"/>
          <p:cNvGrpSpPr/>
          <p:nvPr/>
        </p:nvGrpSpPr>
        <p:grpSpPr bwMode="auto">
          <a:xfrm rot="294438">
            <a:off x="4216584" y="2745315"/>
            <a:ext cx="1074544" cy="1756619"/>
            <a:chOff x="3071" y="2446"/>
            <a:chExt cx="575" cy="866"/>
          </a:xfrm>
        </p:grpSpPr>
        <p:sp>
          <p:nvSpPr>
            <p:cNvPr id="31" name="Oval 3"/>
            <p:cNvSpPr>
              <a:spLocks noChangeArrowheads="1"/>
            </p:cNvSpPr>
            <p:nvPr/>
          </p:nvSpPr>
          <p:spPr bwMode="auto">
            <a:xfrm>
              <a:off x="3228" y="3107"/>
              <a:ext cx="230" cy="205"/>
            </a:xfrm>
            <a:prstGeom prst="ellipse">
              <a:avLst/>
            </a:prstGeom>
            <a:solidFill>
              <a:srgbClr val="FFFFFF"/>
            </a:solidFill>
            <a:ln w="6350">
              <a:solidFill>
                <a:srgbClr val="FFB329"/>
              </a:solidFill>
              <a:round/>
            </a:ln>
            <a:effectLst>
              <a:outerShdw dist="57150" dir="2700000" algn="ctr" rotWithShape="0">
                <a:srgbClr val="666666"/>
              </a:outerShdw>
            </a:effectLst>
          </p:spPr>
          <p:txBody>
            <a:bodyPr wrap="none" anchor="ctr">
              <a:spAutoFit/>
            </a:bodyPr>
            <a:lstStyle>
              <a:defPPr>
                <a:defRPr lang="zh-CN"/>
              </a:defPPr>
              <a:lvl1pPr marL="0" algn="l" defTabSz="1043940" rtl="0" eaLnBrk="1" latinLnBrk="0" hangingPunct="1">
                <a:defRPr sz="2100" kern="1200">
                  <a:solidFill>
                    <a:schemeClr val="tx1"/>
                  </a:solidFill>
                  <a:latin typeface="+mn-lt"/>
                  <a:ea typeface="+mn-ea"/>
                  <a:cs typeface="+mn-cs"/>
                </a:defRPr>
              </a:lvl1pPr>
              <a:lvl2pPr marL="521970" algn="l" defTabSz="1043940" rtl="0" eaLnBrk="1" latinLnBrk="0" hangingPunct="1">
                <a:defRPr sz="2100" kern="1200">
                  <a:solidFill>
                    <a:schemeClr val="tx1"/>
                  </a:solidFill>
                  <a:latin typeface="+mn-lt"/>
                  <a:ea typeface="+mn-ea"/>
                  <a:cs typeface="+mn-cs"/>
                </a:defRPr>
              </a:lvl2pPr>
              <a:lvl3pPr marL="1044575" algn="l" defTabSz="1043940" rtl="0" eaLnBrk="1" latinLnBrk="0" hangingPunct="1">
                <a:defRPr sz="2100" kern="1200">
                  <a:solidFill>
                    <a:schemeClr val="tx1"/>
                  </a:solidFill>
                  <a:latin typeface="+mn-lt"/>
                  <a:ea typeface="+mn-ea"/>
                  <a:cs typeface="+mn-cs"/>
                </a:defRPr>
              </a:lvl3pPr>
              <a:lvl4pPr marL="1566545" algn="l" defTabSz="1043940" rtl="0" eaLnBrk="1" latinLnBrk="0" hangingPunct="1">
                <a:defRPr sz="2100" kern="1200">
                  <a:solidFill>
                    <a:schemeClr val="tx1"/>
                  </a:solidFill>
                  <a:latin typeface="+mn-lt"/>
                  <a:ea typeface="+mn-ea"/>
                  <a:cs typeface="+mn-cs"/>
                </a:defRPr>
              </a:lvl4pPr>
              <a:lvl5pPr marL="2088515" algn="l" defTabSz="1043940" rtl="0" eaLnBrk="1" latinLnBrk="0" hangingPunct="1">
                <a:defRPr sz="2100" kern="1200">
                  <a:solidFill>
                    <a:schemeClr val="tx1"/>
                  </a:solidFill>
                  <a:latin typeface="+mn-lt"/>
                  <a:ea typeface="+mn-ea"/>
                  <a:cs typeface="+mn-cs"/>
                </a:defRPr>
              </a:lvl5pPr>
              <a:lvl6pPr marL="2611120" algn="l" defTabSz="1043940" rtl="0" eaLnBrk="1" latinLnBrk="0" hangingPunct="1">
                <a:defRPr sz="2100" kern="1200">
                  <a:solidFill>
                    <a:schemeClr val="tx1"/>
                  </a:solidFill>
                  <a:latin typeface="+mn-lt"/>
                  <a:ea typeface="+mn-ea"/>
                  <a:cs typeface="+mn-cs"/>
                </a:defRPr>
              </a:lvl6pPr>
              <a:lvl7pPr marL="3133090" algn="l" defTabSz="1043940" rtl="0" eaLnBrk="1" latinLnBrk="0" hangingPunct="1">
                <a:defRPr sz="2100" kern="1200">
                  <a:solidFill>
                    <a:schemeClr val="tx1"/>
                  </a:solidFill>
                  <a:latin typeface="+mn-lt"/>
                  <a:ea typeface="+mn-ea"/>
                  <a:cs typeface="+mn-cs"/>
                </a:defRPr>
              </a:lvl7pPr>
              <a:lvl8pPr marL="3655060" algn="l" defTabSz="1043940" rtl="0" eaLnBrk="1" latinLnBrk="0" hangingPunct="1">
                <a:defRPr sz="2100" kern="1200">
                  <a:solidFill>
                    <a:schemeClr val="tx1"/>
                  </a:solidFill>
                  <a:latin typeface="+mn-lt"/>
                  <a:ea typeface="+mn-ea"/>
                  <a:cs typeface="+mn-cs"/>
                </a:defRPr>
              </a:lvl8pPr>
              <a:lvl9pPr marL="4177030" algn="l" defTabSz="1043940" rtl="0" eaLnBrk="1" latinLnBrk="0" hangingPunct="1">
                <a:defRPr sz="2100" kern="1200">
                  <a:solidFill>
                    <a:schemeClr val="tx1"/>
                  </a:solidFill>
                  <a:latin typeface="+mn-lt"/>
                  <a:ea typeface="+mn-ea"/>
                  <a:cs typeface="+mn-cs"/>
                </a:defRPr>
              </a:lvl9pPr>
            </a:lstStyle>
            <a:p>
              <a:pPr marL="0" marR="0" lvl="0" indent="0" algn="l" defTabSz="1043940" rtl="0" eaLnBrk="1" fontAlgn="auto" latinLnBrk="0" hangingPunct="1">
                <a:lnSpc>
                  <a:spcPct val="100000"/>
                </a:lnSpc>
                <a:spcBef>
                  <a:spcPts val="0"/>
                </a:spcBef>
                <a:spcAft>
                  <a:spcPts val="0"/>
                </a:spcAft>
                <a:buClrTx/>
                <a:buSzTx/>
                <a:buFontTx/>
                <a:buNone/>
                <a:tabLst/>
                <a:defRPr/>
              </a:pPr>
              <a:endParaRPr kumimoji="0" lang="zh-CN" altLang="en-US" sz="2100" b="0" i="0" u="none" strike="noStrike" kern="1200" cap="none" spc="0" normalizeH="0" baseline="0" noProof="0">
                <a:ln>
                  <a:noFill/>
                </a:ln>
                <a:solidFill>
                  <a:prstClr val="black"/>
                </a:solidFill>
                <a:effectLst/>
                <a:uLnTx/>
                <a:uFillTx/>
                <a:latin typeface="Calibri"/>
                <a:ea typeface="微软雅黑"/>
                <a:cs typeface="+mn-cs"/>
              </a:endParaRPr>
            </a:p>
          </p:txBody>
        </p:sp>
        <p:sp>
          <p:nvSpPr>
            <p:cNvPr id="32" name="Freeform 4"/>
            <p:cNvSpPr/>
            <p:nvPr/>
          </p:nvSpPr>
          <p:spPr bwMode="auto">
            <a:xfrm>
              <a:off x="3071" y="2446"/>
              <a:ext cx="575" cy="610"/>
            </a:xfrm>
            <a:custGeom>
              <a:avLst/>
              <a:gdLst>
                <a:gd name="T0" fmla="*/ 246 w 575"/>
                <a:gd name="T1" fmla="*/ 609 h 610"/>
                <a:gd name="T2" fmla="*/ 285 w 575"/>
                <a:gd name="T3" fmla="*/ 609 h 610"/>
                <a:gd name="T4" fmla="*/ 290 w 575"/>
                <a:gd name="T5" fmla="*/ 600 h 610"/>
                <a:gd name="T6" fmla="*/ 294 w 575"/>
                <a:gd name="T7" fmla="*/ 559 h 610"/>
                <a:gd name="T8" fmla="*/ 301 w 575"/>
                <a:gd name="T9" fmla="*/ 525 h 610"/>
                <a:gd name="T10" fmla="*/ 311 w 575"/>
                <a:gd name="T11" fmla="*/ 503 h 610"/>
                <a:gd name="T12" fmla="*/ 327 w 575"/>
                <a:gd name="T13" fmla="*/ 485 h 610"/>
                <a:gd name="T14" fmla="*/ 348 w 575"/>
                <a:gd name="T15" fmla="*/ 469 h 610"/>
                <a:gd name="T16" fmla="*/ 389 w 575"/>
                <a:gd name="T17" fmla="*/ 446 h 610"/>
                <a:gd name="T18" fmla="*/ 443 w 575"/>
                <a:gd name="T19" fmla="*/ 415 h 610"/>
                <a:gd name="T20" fmla="*/ 486 w 575"/>
                <a:gd name="T21" fmla="*/ 386 h 610"/>
                <a:gd name="T22" fmla="*/ 512 w 575"/>
                <a:gd name="T23" fmla="*/ 364 h 610"/>
                <a:gd name="T24" fmla="*/ 540 w 575"/>
                <a:gd name="T25" fmla="*/ 331 h 610"/>
                <a:gd name="T26" fmla="*/ 561 w 575"/>
                <a:gd name="T27" fmla="*/ 294 h 610"/>
                <a:gd name="T28" fmla="*/ 572 w 575"/>
                <a:gd name="T29" fmla="*/ 248 h 610"/>
                <a:gd name="T30" fmla="*/ 572 w 575"/>
                <a:gd name="T31" fmla="*/ 190 h 610"/>
                <a:gd name="T32" fmla="*/ 557 w 575"/>
                <a:gd name="T33" fmla="*/ 138 h 610"/>
                <a:gd name="T34" fmla="*/ 526 w 575"/>
                <a:gd name="T35" fmla="*/ 91 h 610"/>
                <a:gd name="T36" fmla="*/ 486 w 575"/>
                <a:gd name="T37" fmla="*/ 55 h 610"/>
                <a:gd name="T38" fmla="*/ 440 w 575"/>
                <a:gd name="T39" fmla="*/ 30 h 610"/>
                <a:gd name="T40" fmla="*/ 390 w 575"/>
                <a:gd name="T41" fmla="*/ 13 h 610"/>
                <a:gd name="T42" fmla="*/ 340 w 575"/>
                <a:gd name="T43" fmla="*/ 4 h 610"/>
                <a:gd name="T44" fmla="*/ 290 w 575"/>
                <a:gd name="T45" fmla="*/ 1 h 610"/>
                <a:gd name="T46" fmla="*/ 233 w 575"/>
                <a:gd name="T47" fmla="*/ 2 h 610"/>
                <a:gd name="T48" fmla="*/ 174 w 575"/>
                <a:gd name="T49" fmla="*/ 10 h 610"/>
                <a:gd name="T50" fmla="*/ 125 w 575"/>
                <a:gd name="T51" fmla="*/ 26 h 610"/>
                <a:gd name="T52" fmla="*/ 85 w 575"/>
                <a:gd name="T53" fmla="*/ 47 h 610"/>
                <a:gd name="T54" fmla="*/ 51 w 575"/>
                <a:gd name="T55" fmla="*/ 77 h 610"/>
                <a:gd name="T56" fmla="*/ 24 w 575"/>
                <a:gd name="T57" fmla="*/ 110 h 610"/>
                <a:gd name="T58" fmla="*/ 4 w 575"/>
                <a:gd name="T59" fmla="*/ 157 h 610"/>
                <a:gd name="T60" fmla="*/ 0 w 575"/>
                <a:gd name="T61" fmla="*/ 207 h 610"/>
                <a:gd name="T62" fmla="*/ 11 w 575"/>
                <a:gd name="T63" fmla="*/ 244 h 610"/>
                <a:gd name="T64" fmla="*/ 34 w 575"/>
                <a:gd name="T65" fmla="*/ 271 h 610"/>
                <a:gd name="T66" fmla="*/ 68 w 575"/>
                <a:gd name="T67" fmla="*/ 288 h 610"/>
                <a:gd name="T68" fmla="*/ 109 w 575"/>
                <a:gd name="T69" fmla="*/ 292 h 610"/>
                <a:gd name="T70" fmla="*/ 148 w 575"/>
                <a:gd name="T71" fmla="*/ 282 h 610"/>
                <a:gd name="T72" fmla="*/ 176 w 575"/>
                <a:gd name="T73" fmla="*/ 260 h 610"/>
                <a:gd name="T74" fmla="*/ 191 w 575"/>
                <a:gd name="T75" fmla="*/ 229 h 610"/>
                <a:gd name="T76" fmla="*/ 191 w 575"/>
                <a:gd name="T77" fmla="*/ 192 h 610"/>
                <a:gd name="T78" fmla="*/ 179 w 575"/>
                <a:gd name="T79" fmla="*/ 161 h 610"/>
                <a:gd name="T80" fmla="*/ 159 w 575"/>
                <a:gd name="T81" fmla="*/ 137 h 610"/>
                <a:gd name="T82" fmla="*/ 141 w 575"/>
                <a:gd name="T83" fmla="*/ 114 h 610"/>
                <a:gd name="T84" fmla="*/ 140 w 575"/>
                <a:gd name="T85" fmla="*/ 96 h 610"/>
                <a:gd name="T86" fmla="*/ 151 w 575"/>
                <a:gd name="T87" fmla="*/ 74 h 610"/>
                <a:gd name="T88" fmla="*/ 169 w 575"/>
                <a:gd name="T89" fmla="*/ 59 h 610"/>
                <a:gd name="T90" fmla="*/ 194 w 575"/>
                <a:gd name="T91" fmla="*/ 51 h 610"/>
                <a:gd name="T92" fmla="*/ 231 w 575"/>
                <a:gd name="T93" fmla="*/ 48 h 610"/>
                <a:gd name="T94" fmla="*/ 268 w 575"/>
                <a:gd name="T95" fmla="*/ 55 h 610"/>
                <a:gd name="T96" fmla="*/ 297 w 575"/>
                <a:gd name="T97" fmla="*/ 70 h 610"/>
                <a:gd name="T98" fmla="*/ 320 w 575"/>
                <a:gd name="T99" fmla="*/ 91 h 610"/>
                <a:gd name="T100" fmla="*/ 333 w 575"/>
                <a:gd name="T101" fmla="*/ 114 h 610"/>
                <a:gd name="T102" fmla="*/ 344 w 575"/>
                <a:gd name="T103" fmla="*/ 146 h 610"/>
                <a:gd name="T104" fmla="*/ 351 w 575"/>
                <a:gd name="T105" fmla="*/ 180 h 610"/>
                <a:gd name="T106" fmla="*/ 353 w 575"/>
                <a:gd name="T107" fmla="*/ 223 h 610"/>
                <a:gd name="T108" fmla="*/ 348 w 575"/>
                <a:gd name="T109" fmla="*/ 275 h 610"/>
                <a:gd name="T110" fmla="*/ 335 w 575"/>
                <a:gd name="T111" fmla="*/ 327 h 610"/>
                <a:gd name="T112" fmla="*/ 313 w 575"/>
                <a:gd name="T113" fmla="*/ 379 h 610"/>
                <a:gd name="T114" fmla="*/ 284 w 575"/>
                <a:gd name="T115" fmla="*/ 430 h 610"/>
                <a:gd name="T116" fmla="*/ 261 w 575"/>
                <a:gd name="T117" fmla="*/ 478 h 610"/>
                <a:gd name="T118" fmla="*/ 246 w 575"/>
                <a:gd name="T119" fmla="*/ 524 h 610"/>
                <a:gd name="T120" fmla="*/ 244 w 575"/>
                <a:gd name="T121" fmla="*/ 57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610">
                  <a:moveTo>
                    <a:pt x="244" y="577"/>
                  </a:moveTo>
                  <a:lnTo>
                    <a:pt x="244" y="581"/>
                  </a:lnTo>
                  <a:lnTo>
                    <a:pt x="244" y="585"/>
                  </a:lnTo>
                  <a:lnTo>
                    <a:pt x="244" y="588"/>
                  </a:lnTo>
                  <a:lnTo>
                    <a:pt x="244" y="591"/>
                  </a:lnTo>
                  <a:lnTo>
                    <a:pt x="244" y="594"/>
                  </a:lnTo>
                  <a:lnTo>
                    <a:pt x="244" y="597"/>
                  </a:lnTo>
                  <a:lnTo>
                    <a:pt x="244" y="599"/>
                  </a:lnTo>
                  <a:lnTo>
                    <a:pt x="244" y="601"/>
                  </a:lnTo>
                  <a:lnTo>
                    <a:pt x="244" y="603"/>
                  </a:lnTo>
                  <a:lnTo>
                    <a:pt x="244" y="605"/>
                  </a:lnTo>
                  <a:lnTo>
                    <a:pt x="244" y="606"/>
                  </a:lnTo>
                  <a:lnTo>
                    <a:pt x="245" y="607"/>
                  </a:lnTo>
                  <a:lnTo>
                    <a:pt x="245" y="608"/>
                  </a:lnTo>
                  <a:lnTo>
                    <a:pt x="245" y="609"/>
                  </a:lnTo>
                  <a:lnTo>
                    <a:pt x="246" y="609"/>
                  </a:lnTo>
                  <a:lnTo>
                    <a:pt x="247" y="609"/>
                  </a:lnTo>
                  <a:lnTo>
                    <a:pt x="248" y="609"/>
                  </a:lnTo>
                  <a:lnTo>
                    <a:pt x="249" y="609"/>
                  </a:lnTo>
                  <a:lnTo>
                    <a:pt x="250" y="609"/>
                  </a:lnTo>
                  <a:lnTo>
                    <a:pt x="252" y="609"/>
                  </a:lnTo>
                  <a:lnTo>
                    <a:pt x="253" y="609"/>
                  </a:lnTo>
                  <a:lnTo>
                    <a:pt x="255" y="609"/>
                  </a:lnTo>
                  <a:lnTo>
                    <a:pt x="257" y="609"/>
                  </a:lnTo>
                  <a:lnTo>
                    <a:pt x="259" y="609"/>
                  </a:lnTo>
                  <a:lnTo>
                    <a:pt x="262" y="609"/>
                  </a:lnTo>
                  <a:lnTo>
                    <a:pt x="264" y="609"/>
                  </a:lnTo>
                  <a:lnTo>
                    <a:pt x="267" y="609"/>
                  </a:lnTo>
                  <a:lnTo>
                    <a:pt x="270" y="609"/>
                  </a:lnTo>
                  <a:lnTo>
                    <a:pt x="272" y="609"/>
                  </a:lnTo>
                  <a:lnTo>
                    <a:pt x="275" y="609"/>
                  </a:lnTo>
                  <a:lnTo>
                    <a:pt x="277" y="609"/>
                  </a:lnTo>
                  <a:lnTo>
                    <a:pt x="279" y="609"/>
                  </a:lnTo>
                  <a:lnTo>
                    <a:pt x="281" y="609"/>
                  </a:lnTo>
                  <a:lnTo>
                    <a:pt x="283" y="609"/>
                  </a:lnTo>
                  <a:lnTo>
                    <a:pt x="284" y="609"/>
                  </a:lnTo>
                  <a:lnTo>
                    <a:pt x="285" y="609"/>
                  </a:lnTo>
                  <a:lnTo>
                    <a:pt x="286" y="609"/>
                  </a:lnTo>
                  <a:lnTo>
                    <a:pt x="287" y="609"/>
                  </a:lnTo>
                  <a:lnTo>
                    <a:pt x="288" y="609"/>
                  </a:lnTo>
                  <a:lnTo>
                    <a:pt x="289" y="609"/>
                  </a:lnTo>
                  <a:lnTo>
                    <a:pt x="290" y="609"/>
                  </a:lnTo>
                  <a:lnTo>
                    <a:pt x="290" y="608"/>
                  </a:lnTo>
                  <a:lnTo>
                    <a:pt x="290" y="607"/>
                  </a:lnTo>
                  <a:lnTo>
                    <a:pt x="290" y="606"/>
                  </a:lnTo>
                  <a:lnTo>
                    <a:pt x="290" y="605"/>
                  </a:lnTo>
                  <a:lnTo>
                    <a:pt x="290" y="604"/>
                  </a:lnTo>
                  <a:lnTo>
                    <a:pt x="290" y="603"/>
                  </a:lnTo>
                  <a:lnTo>
                    <a:pt x="290" y="602"/>
                  </a:lnTo>
                  <a:lnTo>
                    <a:pt x="290" y="601"/>
                  </a:lnTo>
                  <a:lnTo>
                    <a:pt x="290" y="600"/>
                  </a:lnTo>
                  <a:lnTo>
                    <a:pt x="290" y="598"/>
                  </a:lnTo>
                  <a:lnTo>
                    <a:pt x="290" y="597"/>
                  </a:lnTo>
                  <a:lnTo>
                    <a:pt x="291" y="595"/>
                  </a:lnTo>
                  <a:lnTo>
                    <a:pt x="291" y="593"/>
                  </a:lnTo>
                  <a:lnTo>
                    <a:pt x="291" y="592"/>
                  </a:lnTo>
                  <a:lnTo>
                    <a:pt x="291" y="590"/>
                  </a:lnTo>
                  <a:lnTo>
                    <a:pt x="291" y="588"/>
                  </a:lnTo>
                  <a:lnTo>
                    <a:pt x="291" y="586"/>
                  </a:lnTo>
                  <a:lnTo>
                    <a:pt x="291" y="584"/>
                  </a:lnTo>
                  <a:lnTo>
                    <a:pt x="292" y="583"/>
                  </a:lnTo>
                  <a:lnTo>
                    <a:pt x="292" y="581"/>
                  </a:lnTo>
                  <a:lnTo>
                    <a:pt x="292" y="579"/>
                  </a:lnTo>
                  <a:lnTo>
                    <a:pt x="292" y="576"/>
                  </a:lnTo>
                  <a:lnTo>
                    <a:pt x="292" y="574"/>
                  </a:lnTo>
                  <a:lnTo>
                    <a:pt x="293" y="572"/>
                  </a:lnTo>
                  <a:lnTo>
                    <a:pt x="293" y="570"/>
                  </a:lnTo>
                  <a:lnTo>
                    <a:pt x="293" y="568"/>
                  </a:lnTo>
                  <a:lnTo>
                    <a:pt x="293" y="565"/>
                  </a:lnTo>
                  <a:lnTo>
                    <a:pt x="294" y="563"/>
                  </a:lnTo>
                  <a:lnTo>
                    <a:pt x="294" y="561"/>
                  </a:lnTo>
                  <a:lnTo>
                    <a:pt x="294" y="559"/>
                  </a:lnTo>
                  <a:lnTo>
                    <a:pt x="294" y="556"/>
                  </a:lnTo>
                  <a:lnTo>
                    <a:pt x="295" y="554"/>
                  </a:lnTo>
                  <a:lnTo>
                    <a:pt x="295" y="552"/>
                  </a:lnTo>
                  <a:lnTo>
                    <a:pt x="295" y="550"/>
                  </a:lnTo>
                  <a:lnTo>
                    <a:pt x="296" y="548"/>
                  </a:lnTo>
                  <a:lnTo>
                    <a:pt x="296" y="547"/>
                  </a:lnTo>
                  <a:lnTo>
                    <a:pt x="296" y="545"/>
                  </a:lnTo>
                  <a:lnTo>
                    <a:pt x="297" y="543"/>
                  </a:lnTo>
                  <a:lnTo>
                    <a:pt x="297" y="541"/>
                  </a:lnTo>
                  <a:lnTo>
                    <a:pt x="297" y="540"/>
                  </a:lnTo>
                  <a:lnTo>
                    <a:pt x="298" y="538"/>
                  </a:lnTo>
                  <a:lnTo>
                    <a:pt x="298" y="537"/>
                  </a:lnTo>
                  <a:lnTo>
                    <a:pt x="298" y="535"/>
                  </a:lnTo>
                  <a:lnTo>
                    <a:pt x="299" y="534"/>
                  </a:lnTo>
                  <a:lnTo>
                    <a:pt x="299" y="533"/>
                  </a:lnTo>
                  <a:lnTo>
                    <a:pt x="300" y="531"/>
                  </a:lnTo>
                  <a:lnTo>
                    <a:pt x="300" y="530"/>
                  </a:lnTo>
                  <a:lnTo>
                    <a:pt x="300" y="529"/>
                  </a:lnTo>
                  <a:lnTo>
                    <a:pt x="301" y="527"/>
                  </a:lnTo>
                  <a:lnTo>
                    <a:pt x="301" y="526"/>
                  </a:lnTo>
                  <a:lnTo>
                    <a:pt x="301" y="525"/>
                  </a:lnTo>
                  <a:lnTo>
                    <a:pt x="302" y="524"/>
                  </a:lnTo>
                  <a:lnTo>
                    <a:pt x="302" y="523"/>
                  </a:lnTo>
                  <a:lnTo>
                    <a:pt x="303" y="521"/>
                  </a:lnTo>
                  <a:lnTo>
                    <a:pt x="303" y="520"/>
                  </a:lnTo>
                  <a:lnTo>
                    <a:pt x="303" y="519"/>
                  </a:lnTo>
                  <a:lnTo>
                    <a:pt x="304" y="518"/>
                  </a:lnTo>
                  <a:lnTo>
                    <a:pt x="304" y="517"/>
                  </a:lnTo>
                  <a:lnTo>
                    <a:pt x="305" y="516"/>
                  </a:lnTo>
                  <a:lnTo>
                    <a:pt x="305" y="515"/>
                  </a:lnTo>
                  <a:lnTo>
                    <a:pt x="305" y="514"/>
                  </a:lnTo>
                  <a:lnTo>
                    <a:pt x="306" y="513"/>
                  </a:lnTo>
                  <a:lnTo>
                    <a:pt x="306" y="512"/>
                  </a:lnTo>
                  <a:lnTo>
                    <a:pt x="307" y="511"/>
                  </a:lnTo>
                  <a:lnTo>
                    <a:pt x="307" y="510"/>
                  </a:lnTo>
                  <a:lnTo>
                    <a:pt x="308" y="509"/>
                  </a:lnTo>
                  <a:lnTo>
                    <a:pt x="308" y="508"/>
                  </a:lnTo>
                  <a:lnTo>
                    <a:pt x="309" y="507"/>
                  </a:lnTo>
                  <a:lnTo>
                    <a:pt x="310" y="506"/>
                  </a:lnTo>
                  <a:lnTo>
                    <a:pt x="310" y="505"/>
                  </a:lnTo>
                  <a:lnTo>
                    <a:pt x="311" y="504"/>
                  </a:lnTo>
                  <a:lnTo>
                    <a:pt x="311" y="503"/>
                  </a:lnTo>
                  <a:lnTo>
                    <a:pt x="312" y="502"/>
                  </a:lnTo>
                  <a:lnTo>
                    <a:pt x="313" y="501"/>
                  </a:lnTo>
                  <a:lnTo>
                    <a:pt x="314" y="500"/>
                  </a:lnTo>
                  <a:lnTo>
                    <a:pt x="314" y="499"/>
                  </a:lnTo>
                  <a:lnTo>
                    <a:pt x="315" y="498"/>
                  </a:lnTo>
                  <a:lnTo>
                    <a:pt x="316" y="497"/>
                  </a:lnTo>
                  <a:lnTo>
                    <a:pt x="316" y="496"/>
                  </a:lnTo>
                  <a:lnTo>
                    <a:pt x="317" y="495"/>
                  </a:lnTo>
                  <a:lnTo>
                    <a:pt x="318" y="495"/>
                  </a:lnTo>
                  <a:lnTo>
                    <a:pt x="319" y="494"/>
                  </a:lnTo>
                  <a:lnTo>
                    <a:pt x="319" y="493"/>
                  </a:lnTo>
                  <a:lnTo>
                    <a:pt x="320" y="492"/>
                  </a:lnTo>
                  <a:lnTo>
                    <a:pt x="321" y="491"/>
                  </a:lnTo>
                  <a:lnTo>
                    <a:pt x="322" y="490"/>
                  </a:lnTo>
                  <a:lnTo>
                    <a:pt x="323" y="489"/>
                  </a:lnTo>
                  <a:lnTo>
                    <a:pt x="324" y="488"/>
                  </a:lnTo>
                  <a:lnTo>
                    <a:pt x="325" y="487"/>
                  </a:lnTo>
                  <a:lnTo>
                    <a:pt x="326" y="486"/>
                  </a:lnTo>
                  <a:lnTo>
                    <a:pt x="327" y="485"/>
                  </a:lnTo>
                  <a:lnTo>
                    <a:pt x="328" y="485"/>
                  </a:lnTo>
                  <a:lnTo>
                    <a:pt x="329" y="484"/>
                  </a:lnTo>
                  <a:lnTo>
                    <a:pt x="329" y="483"/>
                  </a:lnTo>
                  <a:lnTo>
                    <a:pt x="330" y="482"/>
                  </a:lnTo>
                  <a:lnTo>
                    <a:pt x="331" y="482"/>
                  </a:lnTo>
                  <a:lnTo>
                    <a:pt x="332" y="481"/>
                  </a:lnTo>
                  <a:lnTo>
                    <a:pt x="333" y="480"/>
                  </a:lnTo>
                  <a:lnTo>
                    <a:pt x="334" y="479"/>
                  </a:lnTo>
                  <a:lnTo>
                    <a:pt x="335" y="479"/>
                  </a:lnTo>
                  <a:lnTo>
                    <a:pt x="336" y="478"/>
                  </a:lnTo>
                  <a:lnTo>
                    <a:pt x="337" y="477"/>
                  </a:lnTo>
                  <a:lnTo>
                    <a:pt x="338" y="476"/>
                  </a:lnTo>
                  <a:lnTo>
                    <a:pt x="339" y="476"/>
                  </a:lnTo>
                  <a:lnTo>
                    <a:pt x="340" y="475"/>
                  </a:lnTo>
                  <a:lnTo>
                    <a:pt x="341" y="474"/>
                  </a:lnTo>
                  <a:lnTo>
                    <a:pt x="342" y="473"/>
                  </a:lnTo>
                  <a:lnTo>
                    <a:pt x="343" y="472"/>
                  </a:lnTo>
                  <a:lnTo>
                    <a:pt x="344" y="472"/>
                  </a:lnTo>
                  <a:lnTo>
                    <a:pt x="346" y="471"/>
                  </a:lnTo>
                  <a:lnTo>
                    <a:pt x="347" y="470"/>
                  </a:lnTo>
                  <a:lnTo>
                    <a:pt x="348" y="469"/>
                  </a:lnTo>
                  <a:lnTo>
                    <a:pt x="350" y="468"/>
                  </a:lnTo>
                  <a:lnTo>
                    <a:pt x="351" y="467"/>
                  </a:lnTo>
                  <a:lnTo>
                    <a:pt x="353" y="466"/>
                  </a:lnTo>
                  <a:lnTo>
                    <a:pt x="354" y="465"/>
                  </a:lnTo>
                  <a:lnTo>
                    <a:pt x="356" y="464"/>
                  </a:lnTo>
                  <a:lnTo>
                    <a:pt x="358" y="463"/>
                  </a:lnTo>
                  <a:lnTo>
                    <a:pt x="359" y="463"/>
                  </a:lnTo>
                  <a:lnTo>
                    <a:pt x="361" y="462"/>
                  </a:lnTo>
                  <a:lnTo>
                    <a:pt x="363" y="461"/>
                  </a:lnTo>
                  <a:lnTo>
                    <a:pt x="365" y="459"/>
                  </a:lnTo>
                  <a:lnTo>
                    <a:pt x="367" y="458"/>
                  </a:lnTo>
                  <a:lnTo>
                    <a:pt x="369" y="457"/>
                  </a:lnTo>
                  <a:lnTo>
                    <a:pt x="371" y="456"/>
                  </a:lnTo>
                  <a:lnTo>
                    <a:pt x="373" y="455"/>
                  </a:lnTo>
                  <a:lnTo>
                    <a:pt x="375" y="454"/>
                  </a:lnTo>
                  <a:lnTo>
                    <a:pt x="377" y="453"/>
                  </a:lnTo>
                  <a:lnTo>
                    <a:pt x="379" y="451"/>
                  </a:lnTo>
                  <a:lnTo>
                    <a:pt x="382" y="450"/>
                  </a:lnTo>
                  <a:lnTo>
                    <a:pt x="384" y="449"/>
                  </a:lnTo>
                  <a:lnTo>
                    <a:pt x="386" y="447"/>
                  </a:lnTo>
                  <a:lnTo>
                    <a:pt x="389" y="446"/>
                  </a:lnTo>
                  <a:lnTo>
                    <a:pt x="391" y="445"/>
                  </a:lnTo>
                  <a:lnTo>
                    <a:pt x="394" y="443"/>
                  </a:lnTo>
                  <a:lnTo>
                    <a:pt x="397" y="442"/>
                  </a:lnTo>
                  <a:lnTo>
                    <a:pt x="399" y="440"/>
                  </a:lnTo>
                  <a:lnTo>
                    <a:pt x="402" y="439"/>
                  </a:lnTo>
                  <a:lnTo>
                    <a:pt x="405" y="437"/>
                  </a:lnTo>
                  <a:lnTo>
                    <a:pt x="407" y="435"/>
                  </a:lnTo>
                  <a:lnTo>
                    <a:pt x="410" y="434"/>
                  </a:lnTo>
                  <a:lnTo>
                    <a:pt x="412" y="432"/>
                  </a:lnTo>
                  <a:lnTo>
                    <a:pt x="415" y="431"/>
                  </a:lnTo>
                  <a:lnTo>
                    <a:pt x="418" y="429"/>
                  </a:lnTo>
                  <a:lnTo>
                    <a:pt x="420" y="428"/>
                  </a:lnTo>
                  <a:lnTo>
                    <a:pt x="423" y="426"/>
                  </a:lnTo>
                  <a:lnTo>
                    <a:pt x="426" y="425"/>
                  </a:lnTo>
                  <a:lnTo>
                    <a:pt x="428" y="423"/>
                  </a:lnTo>
                  <a:lnTo>
                    <a:pt x="431" y="422"/>
                  </a:lnTo>
                  <a:lnTo>
                    <a:pt x="433" y="420"/>
                  </a:lnTo>
                  <a:lnTo>
                    <a:pt x="436" y="419"/>
                  </a:lnTo>
                  <a:lnTo>
                    <a:pt x="438" y="418"/>
                  </a:lnTo>
                  <a:lnTo>
                    <a:pt x="441" y="416"/>
                  </a:lnTo>
                  <a:lnTo>
                    <a:pt x="443" y="415"/>
                  </a:lnTo>
                  <a:lnTo>
                    <a:pt x="446" y="413"/>
                  </a:lnTo>
                  <a:lnTo>
                    <a:pt x="448" y="412"/>
                  </a:lnTo>
                  <a:lnTo>
                    <a:pt x="451" y="410"/>
                  </a:lnTo>
                  <a:lnTo>
                    <a:pt x="453" y="409"/>
                  </a:lnTo>
                  <a:lnTo>
                    <a:pt x="455" y="407"/>
                  </a:lnTo>
                  <a:lnTo>
                    <a:pt x="457" y="406"/>
                  </a:lnTo>
                  <a:lnTo>
                    <a:pt x="460" y="405"/>
                  </a:lnTo>
                  <a:lnTo>
                    <a:pt x="462" y="403"/>
                  </a:lnTo>
                  <a:lnTo>
                    <a:pt x="464" y="402"/>
                  </a:lnTo>
                  <a:lnTo>
                    <a:pt x="466" y="401"/>
                  </a:lnTo>
                  <a:lnTo>
                    <a:pt x="468" y="399"/>
                  </a:lnTo>
                  <a:lnTo>
                    <a:pt x="470" y="398"/>
                  </a:lnTo>
                  <a:lnTo>
                    <a:pt x="472" y="396"/>
                  </a:lnTo>
                  <a:lnTo>
                    <a:pt x="474" y="395"/>
                  </a:lnTo>
                  <a:lnTo>
                    <a:pt x="476" y="394"/>
                  </a:lnTo>
                  <a:lnTo>
                    <a:pt x="478" y="392"/>
                  </a:lnTo>
                  <a:lnTo>
                    <a:pt x="479" y="391"/>
                  </a:lnTo>
                  <a:lnTo>
                    <a:pt x="481" y="390"/>
                  </a:lnTo>
                  <a:lnTo>
                    <a:pt x="483" y="389"/>
                  </a:lnTo>
                  <a:lnTo>
                    <a:pt x="484" y="387"/>
                  </a:lnTo>
                  <a:lnTo>
                    <a:pt x="486" y="386"/>
                  </a:lnTo>
                  <a:lnTo>
                    <a:pt x="488" y="385"/>
                  </a:lnTo>
                  <a:lnTo>
                    <a:pt x="489" y="384"/>
                  </a:lnTo>
                  <a:lnTo>
                    <a:pt x="490" y="383"/>
                  </a:lnTo>
                  <a:lnTo>
                    <a:pt x="492" y="382"/>
                  </a:lnTo>
                  <a:lnTo>
                    <a:pt x="493" y="381"/>
                  </a:lnTo>
                  <a:lnTo>
                    <a:pt x="494" y="380"/>
                  </a:lnTo>
                  <a:lnTo>
                    <a:pt x="496" y="379"/>
                  </a:lnTo>
                  <a:lnTo>
                    <a:pt x="497" y="378"/>
                  </a:lnTo>
                  <a:lnTo>
                    <a:pt x="498" y="377"/>
                  </a:lnTo>
                  <a:lnTo>
                    <a:pt x="499" y="376"/>
                  </a:lnTo>
                  <a:lnTo>
                    <a:pt x="500" y="375"/>
                  </a:lnTo>
                  <a:lnTo>
                    <a:pt x="501" y="374"/>
                  </a:lnTo>
                  <a:lnTo>
                    <a:pt x="502" y="373"/>
                  </a:lnTo>
                  <a:lnTo>
                    <a:pt x="503" y="372"/>
                  </a:lnTo>
                  <a:lnTo>
                    <a:pt x="504" y="371"/>
                  </a:lnTo>
                  <a:lnTo>
                    <a:pt x="505" y="370"/>
                  </a:lnTo>
                  <a:lnTo>
                    <a:pt x="507" y="369"/>
                  </a:lnTo>
                  <a:lnTo>
                    <a:pt x="508" y="368"/>
                  </a:lnTo>
                  <a:lnTo>
                    <a:pt x="509" y="367"/>
                  </a:lnTo>
                  <a:lnTo>
                    <a:pt x="510" y="366"/>
                  </a:lnTo>
                  <a:lnTo>
                    <a:pt x="512" y="364"/>
                  </a:lnTo>
                  <a:lnTo>
                    <a:pt x="513" y="363"/>
                  </a:lnTo>
                  <a:lnTo>
                    <a:pt x="514" y="362"/>
                  </a:lnTo>
                  <a:lnTo>
                    <a:pt x="516" y="360"/>
                  </a:lnTo>
                  <a:lnTo>
                    <a:pt x="517" y="359"/>
                  </a:lnTo>
                  <a:lnTo>
                    <a:pt x="518" y="357"/>
                  </a:lnTo>
                  <a:lnTo>
                    <a:pt x="520" y="356"/>
                  </a:lnTo>
                  <a:lnTo>
                    <a:pt x="521" y="354"/>
                  </a:lnTo>
                  <a:lnTo>
                    <a:pt x="522" y="353"/>
                  </a:lnTo>
                  <a:lnTo>
                    <a:pt x="524" y="351"/>
                  </a:lnTo>
                  <a:lnTo>
                    <a:pt x="525" y="350"/>
                  </a:lnTo>
                  <a:lnTo>
                    <a:pt x="526" y="348"/>
                  </a:lnTo>
                  <a:lnTo>
                    <a:pt x="528" y="347"/>
                  </a:lnTo>
                  <a:lnTo>
                    <a:pt x="529" y="345"/>
                  </a:lnTo>
                  <a:lnTo>
                    <a:pt x="531" y="343"/>
                  </a:lnTo>
                  <a:lnTo>
                    <a:pt x="532" y="342"/>
                  </a:lnTo>
                  <a:lnTo>
                    <a:pt x="533" y="340"/>
                  </a:lnTo>
                  <a:lnTo>
                    <a:pt x="535" y="338"/>
                  </a:lnTo>
                  <a:lnTo>
                    <a:pt x="536" y="337"/>
                  </a:lnTo>
                  <a:lnTo>
                    <a:pt x="537" y="335"/>
                  </a:lnTo>
                  <a:lnTo>
                    <a:pt x="538" y="333"/>
                  </a:lnTo>
                  <a:lnTo>
                    <a:pt x="540" y="331"/>
                  </a:lnTo>
                  <a:lnTo>
                    <a:pt x="541" y="329"/>
                  </a:lnTo>
                  <a:lnTo>
                    <a:pt x="542" y="328"/>
                  </a:lnTo>
                  <a:lnTo>
                    <a:pt x="543" y="326"/>
                  </a:lnTo>
                  <a:lnTo>
                    <a:pt x="545" y="324"/>
                  </a:lnTo>
                  <a:lnTo>
                    <a:pt x="546" y="322"/>
                  </a:lnTo>
                  <a:lnTo>
                    <a:pt x="547" y="321"/>
                  </a:lnTo>
                  <a:lnTo>
                    <a:pt x="548" y="319"/>
                  </a:lnTo>
                  <a:lnTo>
                    <a:pt x="549" y="317"/>
                  </a:lnTo>
                  <a:lnTo>
                    <a:pt x="550" y="315"/>
                  </a:lnTo>
                  <a:lnTo>
                    <a:pt x="551" y="313"/>
                  </a:lnTo>
                  <a:lnTo>
                    <a:pt x="552" y="312"/>
                  </a:lnTo>
                  <a:lnTo>
                    <a:pt x="553" y="310"/>
                  </a:lnTo>
                  <a:lnTo>
                    <a:pt x="554" y="308"/>
                  </a:lnTo>
                  <a:lnTo>
                    <a:pt x="555" y="306"/>
                  </a:lnTo>
                  <a:lnTo>
                    <a:pt x="556" y="305"/>
                  </a:lnTo>
                  <a:lnTo>
                    <a:pt x="557" y="303"/>
                  </a:lnTo>
                  <a:lnTo>
                    <a:pt x="558" y="301"/>
                  </a:lnTo>
                  <a:lnTo>
                    <a:pt x="558" y="299"/>
                  </a:lnTo>
                  <a:lnTo>
                    <a:pt x="559" y="297"/>
                  </a:lnTo>
                  <a:lnTo>
                    <a:pt x="560" y="295"/>
                  </a:lnTo>
                  <a:lnTo>
                    <a:pt x="561" y="294"/>
                  </a:lnTo>
                  <a:lnTo>
                    <a:pt x="561" y="292"/>
                  </a:lnTo>
                  <a:lnTo>
                    <a:pt x="562" y="290"/>
                  </a:lnTo>
                  <a:lnTo>
                    <a:pt x="563" y="288"/>
                  </a:lnTo>
                  <a:lnTo>
                    <a:pt x="563" y="286"/>
                  </a:lnTo>
                  <a:lnTo>
                    <a:pt x="564" y="284"/>
                  </a:lnTo>
                  <a:lnTo>
                    <a:pt x="565" y="282"/>
                  </a:lnTo>
                  <a:lnTo>
                    <a:pt x="565" y="280"/>
                  </a:lnTo>
                  <a:lnTo>
                    <a:pt x="566" y="278"/>
                  </a:lnTo>
                  <a:lnTo>
                    <a:pt x="566" y="276"/>
                  </a:lnTo>
                  <a:lnTo>
                    <a:pt x="567" y="274"/>
                  </a:lnTo>
                  <a:lnTo>
                    <a:pt x="568" y="272"/>
                  </a:lnTo>
                  <a:lnTo>
                    <a:pt x="568" y="270"/>
                  </a:lnTo>
                  <a:lnTo>
                    <a:pt x="569" y="268"/>
                  </a:lnTo>
                  <a:lnTo>
                    <a:pt x="569" y="265"/>
                  </a:lnTo>
                  <a:lnTo>
                    <a:pt x="570" y="263"/>
                  </a:lnTo>
                  <a:lnTo>
                    <a:pt x="570" y="261"/>
                  </a:lnTo>
                  <a:lnTo>
                    <a:pt x="570" y="258"/>
                  </a:lnTo>
                  <a:lnTo>
                    <a:pt x="571" y="256"/>
                  </a:lnTo>
                  <a:lnTo>
                    <a:pt x="571" y="254"/>
                  </a:lnTo>
                  <a:lnTo>
                    <a:pt x="572" y="251"/>
                  </a:lnTo>
                  <a:lnTo>
                    <a:pt x="572" y="248"/>
                  </a:lnTo>
                  <a:lnTo>
                    <a:pt x="572" y="246"/>
                  </a:lnTo>
                  <a:lnTo>
                    <a:pt x="572" y="243"/>
                  </a:lnTo>
                  <a:lnTo>
                    <a:pt x="573" y="240"/>
                  </a:lnTo>
                  <a:lnTo>
                    <a:pt x="573" y="238"/>
                  </a:lnTo>
                  <a:lnTo>
                    <a:pt x="573" y="235"/>
                  </a:lnTo>
                  <a:lnTo>
                    <a:pt x="573" y="232"/>
                  </a:lnTo>
                  <a:lnTo>
                    <a:pt x="574" y="229"/>
                  </a:lnTo>
                  <a:lnTo>
                    <a:pt x="574" y="226"/>
                  </a:lnTo>
                  <a:lnTo>
                    <a:pt x="574" y="223"/>
                  </a:lnTo>
                  <a:lnTo>
                    <a:pt x="574" y="220"/>
                  </a:lnTo>
                  <a:lnTo>
                    <a:pt x="574" y="218"/>
                  </a:lnTo>
                  <a:lnTo>
                    <a:pt x="574" y="215"/>
                  </a:lnTo>
                  <a:lnTo>
                    <a:pt x="574" y="212"/>
                  </a:lnTo>
                  <a:lnTo>
                    <a:pt x="574" y="209"/>
                  </a:lnTo>
                  <a:lnTo>
                    <a:pt x="574" y="206"/>
                  </a:lnTo>
                  <a:lnTo>
                    <a:pt x="573" y="204"/>
                  </a:lnTo>
                  <a:lnTo>
                    <a:pt x="573" y="201"/>
                  </a:lnTo>
                  <a:lnTo>
                    <a:pt x="573" y="198"/>
                  </a:lnTo>
                  <a:lnTo>
                    <a:pt x="573" y="195"/>
                  </a:lnTo>
                  <a:lnTo>
                    <a:pt x="572" y="193"/>
                  </a:lnTo>
                  <a:lnTo>
                    <a:pt x="572" y="190"/>
                  </a:lnTo>
                  <a:lnTo>
                    <a:pt x="572" y="187"/>
                  </a:lnTo>
                  <a:lnTo>
                    <a:pt x="571" y="185"/>
                  </a:lnTo>
                  <a:lnTo>
                    <a:pt x="571" y="182"/>
                  </a:lnTo>
                  <a:lnTo>
                    <a:pt x="570" y="180"/>
                  </a:lnTo>
                  <a:lnTo>
                    <a:pt x="570" y="177"/>
                  </a:lnTo>
                  <a:lnTo>
                    <a:pt x="569" y="174"/>
                  </a:lnTo>
                  <a:lnTo>
                    <a:pt x="568" y="172"/>
                  </a:lnTo>
                  <a:lnTo>
                    <a:pt x="568" y="169"/>
                  </a:lnTo>
                  <a:lnTo>
                    <a:pt x="567" y="167"/>
                  </a:lnTo>
                  <a:lnTo>
                    <a:pt x="567" y="164"/>
                  </a:lnTo>
                  <a:lnTo>
                    <a:pt x="566" y="162"/>
                  </a:lnTo>
                  <a:lnTo>
                    <a:pt x="565" y="159"/>
                  </a:lnTo>
                  <a:lnTo>
                    <a:pt x="564" y="157"/>
                  </a:lnTo>
                  <a:lnTo>
                    <a:pt x="564" y="155"/>
                  </a:lnTo>
                  <a:lnTo>
                    <a:pt x="563" y="152"/>
                  </a:lnTo>
                  <a:lnTo>
                    <a:pt x="562" y="150"/>
                  </a:lnTo>
                  <a:lnTo>
                    <a:pt x="561" y="147"/>
                  </a:lnTo>
                  <a:lnTo>
                    <a:pt x="560" y="145"/>
                  </a:lnTo>
                  <a:lnTo>
                    <a:pt x="559" y="143"/>
                  </a:lnTo>
                  <a:lnTo>
                    <a:pt x="558" y="140"/>
                  </a:lnTo>
                  <a:lnTo>
                    <a:pt x="557" y="138"/>
                  </a:lnTo>
                  <a:lnTo>
                    <a:pt x="556" y="136"/>
                  </a:lnTo>
                  <a:lnTo>
                    <a:pt x="555" y="133"/>
                  </a:lnTo>
                  <a:lnTo>
                    <a:pt x="554" y="131"/>
                  </a:lnTo>
                  <a:lnTo>
                    <a:pt x="552" y="129"/>
                  </a:lnTo>
                  <a:lnTo>
                    <a:pt x="551" y="126"/>
                  </a:lnTo>
                  <a:lnTo>
                    <a:pt x="550" y="124"/>
                  </a:lnTo>
                  <a:lnTo>
                    <a:pt x="549" y="122"/>
                  </a:lnTo>
                  <a:lnTo>
                    <a:pt x="547" y="119"/>
                  </a:lnTo>
                  <a:lnTo>
                    <a:pt x="546" y="117"/>
                  </a:lnTo>
                  <a:lnTo>
                    <a:pt x="544" y="115"/>
                  </a:lnTo>
                  <a:lnTo>
                    <a:pt x="543" y="113"/>
                  </a:lnTo>
                  <a:lnTo>
                    <a:pt x="541" y="110"/>
                  </a:lnTo>
                  <a:lnTo>
                    <a:pt x="540" y="108"/>
                  </a:lnTo>
                  <a:lnTo>
                    <a:pt x="538" y="106"/>
                  </a:lnTo>
                  <a:lnTo>
                    <a:pt x="537" y="104"/>
                  </a:lnTo>
                  <a:lnTo>
                    <a:pt x="535" y="101"/>
                  </a:lnTo>
                  <a:lnTo>
                    <a:pt x="533" y="99"/>
                  </a:lnTo>
                  <a:lnTo>
                    <a:pt x="532" y="97"/>
                  </a:lnTo>
                  <a:lnTo>
                    <a:pt x="530" y="95"/>
                  </a:lnTo>
                  <a:lnTo>
                    <a:pt x="528" y="93"/>
                  </a:lnTo>
                  <a:lnTo>
                    <a:pt x="526" y="91"/>
                  </a:lnTo>
                  <a:lnTo>
                    <a:pt x="525" y="89"/>
                  </a:lnTo>
                  <a:lnTo>
                    <a:pt x="523" y="87"/>
                  </a:lnTo>
                  <a:lnTo>
                    <a:pt x="521" y="85"/>
                  </a:lnTo>
                  <a:lnTo>
                    <a:pt x="519" y="83"/>
                  </a:lnTo>
                  <a:lnTo>
                    <a:pt x="517" y="81"/>
                  </a:lnTo>
                  <a:lnTo>
                    <a:pt x="515" y="80"/>
                  </a:lnTo>
                  <a:lnTo>
                    <a:pt x="513" y="78"/>
                  </a:lnTo>
                  <a:lnTo>
                    <a:pt x="512" y="76"/>
                  </a:lnTo>
                  <a:lnTo>
                    <a:pt x="510" y="74"/>
                  </a:lnTo>
                  <a:lnTo>
                    <a:pt x="508" y="72"/>
                  </a:lnTo>
                  <a:lnTo>
                    <a:pt x="506" y="71"/>
                  </a:lnTo>
                  <a:lnTo>
                    <a:pt x="504" y="69"/>
                  </a:lnTo>
                  <a:lnTo>
                    <a:pt x="502" y="67"/>
                  </a:lnTo>
                  <a:lnTo>
                    <a:pt x="500" y="66"/>
                  </a:lnTo>
                  <a:lnTo>
                    <a:pt x="498" y="64"/>
                  </a:lnTo>
                  <a:lnTo>
                    <a:pt x="496" y="62"/>
                  </a:lnTo>
                  <a:lnTo>
                    <a:pt x="494" y="61"/>
                  </a:lnTo>
                  <a:lnTo>
                    <a:pt x="492" y="59"/>
                  </a:lnTo>
                  <a:lnTo>
                    <a:pt x="490" y="58"/>
                  </a:lnTo>
                  <a:lnTo>
                    <a:pt x="488" y="56"/>
                  </a:lnTo>
                  <a:lnTo>
                    <a:pt x="486" y="55"/>
                  </a:lnTo>
                  <a:lnTo>
                    <a:pt x="483" y="53"/>
                  </a:lnTo>
                  <a:lnTo>
                    <a:pt x="481" y="52"/>
                  </a:lnTo>
                  <a:lnTo>
                    <a:pt x="479" y="51"/>
                  </a:lnTo>
                  <a:lnTo>
                    <a:pt x="477" y="49"/>
                  </a:lnTo>
                  <a:lnTo>
                    <a:pt x="475" y="48"/>
                  </a:lnTo>
                  <a:lnTo>
                    <a:pt x="473" y="47"/>
                  </a:lnTo>
                  <a:lnTo>
                    <a:pt x="471" y="45"/>
                  </a:lnTo>
                  <a:lnTo>
                    <a:pt x="469" y="44"/>
                  </a:lnTo>
                  <a:lnTo>
                    <a:pt x="467" y="43"/>
                  </a:lnTo>
                  <a:lnTo>
                    <a:pt x="464" y="42"/>
                  </a:lnTo>
                  <a:lnTo>
                    <a:pt x="462" y="40"/>
                  </a:lnTo>
                  <a:lnTo>
                    <a:pt x="460" y="39"/>
                  </a:lnTo>
                  <a:lnTo>
                    <a:pt x="458" y="38"/>
                  </a:lnTo>
                  <a:lnTo>
                    <a:pt x="456" y="37"/>
                  </a:lnTo>
                  <a:lnTo>
                    <a:pt x="454" y="36"/>
                  </a:lnTo>
                  <a:lnTo>
                    <a:pt x="451" y="35"/>
                  </a:lnTo>
                  <a:lnTo>
                    <a:pt x="449" y="34"/>
                  </a:lnTo>
                  <a:lnTo>
                    <a:pt x="447" y="33"/>
                  </a:lnTo>
                  <a:lnTo>
                    <a:pt x="445" y="32"/>
                  </a:lnTo>
                  <a:lnTo>
                    <a:pt x="442" y="31"/>
                  </a:lnTo>
                  <a:lnTo>
                    <a:pt x="440" y="30"/>
                  </a:lnTo>
                  <a:lnTo>
                    <a:pt x="438" y="29"/>
                  </a:lnTo>
                  <a:lnTo>
                    <a:pt x="436" y="28"/>
                  </a:lnTo>
                  <a:lnTo>
                    <a:pt x="433" y="27"/>
                  </a:lnTo>
                  <a:lnTo>
                    <a:pt x="431" y="26"/>
                  </a:lnTo>
                  <a:lnTo>
                    <a:pt x="429" y="25"/>
                  </a:lnTo>
                  <a:lnTo>
                    <a:pt x="426" y="24"/>
                  </a:lnTo>
                  <a:lnTo>
                    <a:pt x="424" y="23"/>
                  </a:lnTo>
                  <a:lnTo>
                    <a:pt x="421" y="23"/>
                  </a:lnTo>
                  <a:lnTo>
                    <a:pt x="419" y="22"/>
                  </a:lnTo>
                  <a:lnTo>
                    <a:pt x="417" y="21"/>
                  </a:lnTo>
                  <a:lnTo>
                    <a:pt x="414" y="20"/>
                  </a:lnTo>
                  <a:lnTo>
                    <a:pt x="412" y="19"/>
                  </a:lnTo>
                  <a:lnTo>
                    <a:pt x="409" y="19"/>
                  </a:lnTo>
                  <a:lnTo>
                    <a:pt x="407" y="18"/>
                  </a:lnTo>
                  <a:lnTo>
                    <a:pt x="404" y="17"/>
                  </a:lnTo>
                  <a:lnTo>
                    <a:pt x="402" y="16"/>
                  </a:lnTo>
                  <a:lnTo>
                    <a:pt x="399" y="16"/>
                  </a:lnTo>
                  <a:lnTo>
                    <a:pt x="397" y="15"/>
                  </a:lnTo>
                  <a:lnTo>
                    <a:pt x="395" y="14"/>
                  </a:lnTo>
                  <a:lnTo>
                    <a:pt x="392" y="14"/>
                  </a:lnTo>
                  <a:lnTo>
                    <a:pt x="390" y="13"/>
                  </a:lnTo>
                  <a:lnTo>
                    <a:pt x="387" y="12"/>
                  </a:lnTo>
                  <a:lnTo>
                    <a:pt x="385" y="12"/>
                  </a:lnTo>
                  <a:lnTo>
                    <a:pt x="383" y="11"/>
                  </a:lnTo>
                  <a:lnTo>
                    <a:pt x="380" y="11"/>
                  </a:lnTo>
                  <a:lnTo>
                    <a:pt x="378" y="10"/>
                  </a:lnTo>
                  <a:lnTo>
                    <a:pt x="376" y="10"/>
                  </a:lnTo>
                  <a:lnTo>
                    <a:pt x="373" y="9"/>
                  </a:lnTo>
                  <a:lnTo>
                    <a:pt x="371" y="9"/>
                  </a:lnTo>
                  <a:lnTo>
                    <a:pt x="369" y="8"/>
                  </a:lnTo>
                  <a:lnTo>
                    <a:pt x="366" y="8"/>
                  </a:lnTo>
                  <a:lnTo>
                    <a:pt x="364" y="8"/>
                  </a:lnTo>
                  <a:lnTo>
                    <a:pt x="362" y="7"/>
                  </a:lnTo>
                  <a:lnTo>
                    <a:pt x="359" y="7"/>
                  </a:lnTo>
                  <a:lnTo>
                    <a:pt x="357" y="6"/>
                  </a:lnTo>
                  <a:lnTo>
                    <a:pt x="355" y="6"/>
                  </a:lnTo>
                  <a:lnTo>
                    <a:pt x="352" y="6"/>
                  </a:lnTo>
                  <a:lnTo>
                    <a:pt x="350" y="5"/>
                  </a:lnTo>
                  <a:lnTo>
                    <a:pt x="347" y="5"/>
                  </a:lnTo>
                  <a:lnTo>
                    <a:pt x="345" y="5"/>
                  </a:lnTo>
                  <a:lnTo>
                    <a:pt x="342" y="4"/>
                  </a:lnTo>
                  <a:lnTo>
                    <a:pt x="340" y="4"/>
                  </a:lnTo>
                  <a:lnTo>
                    <a:pt x="337" y="4"/>
                  </a:lnTo>
                  <a:lnTo>
                    <a:pt x="335" y="4"/>
                  </a:lnTo>
                  <a:lnTo>
                    <a:pt x="332" y="3"/>
                  </a:lnTo>
                  <a:lnTo>
                    <a:pt x="330" y="3"/>
                  </a:lnTo>
                  <a:lnTo>
                    <a:pt x="327" y="3"/>
                  </a:lnTo>
                  <a:lnTo>
                    <a:pt x="324" y="3"/>
                  </a:lnTo>
                  <a:lnTo>
                    <a:pt x="322" y="2"/>
                  </a:lnTo>
                  <a:lnTo>
                    <a:pt x="320" y="2"/>
                  </a:lnTo>
                  <a:lnTo>
                    <a:pt x="317" y="2"/>
                  </a:lnTo>
                  <a:lnTo>
                    <a:pt x="315" y="2"/>
                  </a:lnTo>
                  <a:lnTo>
                    <a:pt x="312" y="2"/>
                  </a:lnTo>
                  <a:lnTo>
                    <a:pt x="310" y="2"/>
                  </a:lnTo>
                  <a:lnTo>
                    <a:pt x="308" y="1"/>
                  </a:lnTo>
                  <a:lnTo>
                    <a:pt x="306" y="1"/>
                  </a:lnTo>
                  <a:lnTo>
                    <a:pt x="303" y="1"/>
                  </a:lnTo>
                  <a:lnTo>
                    <a:pt x="301" y="1"/>
                  </a:lnTo>
                  <a:lnTo>
                    <a:pt x="299" y="1"/>
                  </a:lnTo>
                  <a:lnTo>
                    <a:pt x="297" y="1"/>
                  </a:lnTo>
                  <a:lnTo>
                    <a:pt x="295" y="1"/>
                  </a:lnTo>
                  <a:lnTo>
                    <a:pt x="293" y="1"/>
                  </a:lnTo>
                  <a:lnTo>
                    <a:pt x="290" y="1"/>
                  </a:lnTo>
                  <a:lnTo>
                    <a:pt x="288" y="1"/>
                  </a:lnTo>
                  <a:lnTo>
                    <a:pt x="286" y="0"/>
                  </a:lnTo>
                  <a:lnTo>
                    <a:pt x="284" y="0"/>
                  </a:lnTo>
                  <a:lnTo>
                    <a:pt x="281" y="0"/>
                  </a:lnTo>
                  <a:lnTo>
                    <a:pt x="279" y="0"/>
                  </a:lnTo>
                  <a:lnTo>
                    <a:pt x="276" y="0"/>
                  </a:lnTo>
                  <a:lnTo>
                    <a:pt x="274" y="0"/>
                  </a:lnTo>
                  <a:lnTo>
                    <a:pt x="271" y="0"/>
                  </a:lnTo>
                  <a:lnTo>
                    <a:pt x="268" y="1"/>
                  </a:lnTo>
                  <a:lnTo>
                    <a:pt x="265" y="1"/>
                  </a:lnTo>
                  <a:lnTo>
                    <a:pt x="263" y="1"/>
                  </a:lnTo>
                  <a:lnTo>
                    <a:pt x="260" y="1"/>
                  </a:lnTo>
                  <a:lnTo>
                    <a:pt x="257" y="1"/>
                  </a:lnTo>
                  <a:lnTo>
                    <a:pt x="254" y="1"/>
                  </a:lnTo>
                  <a:lnTo>
                    <a:pt x="251" y="1"/>
                  </a:lnTo>
                  <a:lnTo>
                    <a:pt x="248" y="1"/>
                  </a:lnTo>
                  <a:lnTo>
                    <a:pt x="245" y="1"/>
                  </a:lnTo>
                  <a:lnTo>
                    <a:pt x="242" y="2"/>
                  </a:lnTo>
                  <a:lnTo>
                    <a:pt x="239" y="2"/>
                  </a:lnTo>
                  <a:lnTo>
                    <a:pt x="236" y="2"/>
                  </a:lnTo>
                  <a:lnTo>
                    <a:pt x="233" y="2"/>
                  </a:lnTo>
                  <a:lnTo>
                    <a:pt x="230" y="2"/>
                  </a:lnTo>
                  <a:lnTo>
                    <a:pt x="227" y="3"/>
                  </a:lnTo>
                  <a:lnTo>
                    <a:pt x="224" y="3"/>
                  </a:lnTo>
                  <a:lnTo>
                    <a:pt x="221" y="3"/>
                  </a:lnTo>
                  <a:lnTo>
                    <a:pt x="218" y="3"/>
                  </a:lnTo>
                  <a:lnTo>
                    <a:pt x="215" y="4"/>
                  </a:lnTo>
                  <a:lnTo>
                    <a:pt x="212" y="4"/>
                  </a:lnTo>
                  <a:lnTo>
                    <a:pt x="210" y="4"/>
                  </a:lnTo>
                  <a:lnTo>
                    <a:pt x="207" y="5"/>
                  </a:lnTo>
                  <a:lnTo>
                    <a:pt x="204" y="5"/>
                  </a:lnTo>
                  <a:lnTo>
                    <a:pt x="201" y="6"/>
                  </a:lnTo>
                  <a:lnTo>
                    <a:pt x="198" y="6"/>
                  </a:lnTo>
                  <a:lnTo>
                    <a:pt x="195" y="6"/>
                  </a:lnTo>
                  <a:lnTo>
                    <a:pt x="193" y="7"/>
                  </a:lnTo>
                  <a:lnTo>
                    <a:pt x="190" y="7"/>
                  </a:lnTo>
                  <a:lnTo>
                    <a:pt x="187" y="8"/>
                  </a:lnTo>
                  <a:lnTo>
                    <a:pt x="184" y="8"/>
                  </a:lnTo>
                  <a:lnTo>
                    <a:pt x="182" y="9"/>
                  </a:lnTo>
                  <a:lnTo>
                    <a:pt x="179" y="9"/>
                  </a:lnTo>
                  <a:lnTo>
                    <a:pt x="176" y="10"/>
                  </a:lnTo>
                  <a:lnTo>
                    <a:pt x="174" y="10"/>
                  </a:lnTo>
                  <a:lnTo>
                    <a:pt x="171" y="11"/>
                  </a:lnTo>
                  <a:lnTo>
                    <a:pt x="169" y="12"/>
                  </a:lnTo>
                  <a:lnTo>
                    <a:pt x="166" y="12"/>
                  </a:lnTo>
                  <a:lnTo>
                    <a:pt x="164" y="13"/>
                  </a:lnTo>
                  <a:lnTo>
                    <a:pt x="161" y="14"/>
                  </a:lnTo>
                  <a:lnTo>
                    <a:pt x="159" y="14"/>
                  </a:lnTo>
                  <a:lnTo>
                    <a:pt x="156" y="15"/>
                  </a:lnTo>
                  <a:lnTo>
                    <a:pt x="154" y="16"/>
                  </a:lnTo>
                  <a:lnTo>
                    <a:pt x="152" y="17"/>
                  </a:lnTo>
                  <a:lnTo>
                    <a:pt x="149" y="17"/>
                  </a:lnTo>
                  <a:lnTo>
                    <a:pt x="147" y="18"/>
                  </a:lnTo>
                  <a:lnTo>
                    <a:pt x="145" y="19"/>
                  </a:lnTo>
                  <a:lnTo>
                    <a:pt x="142" y="20"/>
                  </a:lnTo>
                  <a:lnTo>
                    <a:pt x="140" y="20"/>
                  </a:lnTo>
                  <a:lnTo>
                    <a:pt x="138" y="21"/>
                  </a:lnTo>
                  <a:lnTo>
                    <a:pt x="136" y="22"/>
                  </a:lnTo>
                  <a:lnTo>
                    <a:pt x="134" y="23"/>
                  </a:lnTo>
                  <a:lnTo>
                    <a:pt x="132" y="23"/>
                  </a:lnTo>
                  <a:lnTo>
                    <a:pt x="129" y="24"/>
                  </a:lnTo>
                  <a:lnTo>
                    <a:pt x="127" y="25"/>
                  </a:lnTo>
                  <a:lnTo>
                    <a:pt x="125" y="26"/>
                  </a:lnTo>
                  <a:lnTo>
                    <a:pt x="123" y="27"/>
                  </a:lnTo>
                  <a:lnTo>
                    <a:pt x="121" y="27"/>
                  </a:lnTo>
                  <a:lnTo>
                    <a:pt x="119" y="28"/>
                  </a:lnTo>
                  <a:lnTo>
                    <a:pt x="117" y="29"/>
                  </a:lnTo>
                  <a:lnTo>
                    <a:pt x="115" y="30"/>
                  </a:lnTo>
                  <a:lnTo>
                    <a:pt x="113" y="31"/>
                  </a:lnTo>
                  <a:lnTo>
                    <a:pt x="111" y="32"/>
                  </a:lnTo>
                  <a:lnTo>
                    <a:pt x="109" y="33"/>
                  </a:lnTo>
                  <a:lnTo>
                    <a:pt x="107" y="34"/>
                  </a:lnTo>
                  <a:lnTo>
                    <a:pt x="105" y="35"/>
                  </a:lnTo>
                  <a:lnTo>
                    <a:pt x="104" y="36"/>
                  </a:lnTo>
                  <a:lnTo>
                    <a:pt x="102" y="37"/>
                  </a:lnTo>
                  <a:lnTo>
                    <a:pt x="100" y="38"/>
                  </a:lnTo>
                  <a:lnTo>
                    <a:pt x="98" y="39"/>
                  </a:lnTo>
                  <a:lnTo>
                    <a:pt x="96" y="40"/>
                  </a:lnTo>
                  <a:lnTo>
                    <a:pt x="94" y="41"/>
                  </a:lnTo>
                  <a:lnTo>
                    <a:pt x="92" y="42"/>
                  </a:lnTo>
                  <a:lnTo>
                    <a:pt x="91" y="44"/>
                  </a:lnTo>
                  <a:lnTo>
                    <a:pt x="89" y="45"/>
                  </a:lnTo>
                  <a:lnTo>
                    <a:pt x="87" y="46"/>
                  </a:lnTo>
                  <a:lnTo>
                    <a:pt x="85" y="47"/>
                  </a:lnTo>
                  <a:lnTo>
                    <a:pt x="83" y="48"/>
                  </a:lnTo>
                  <a:lnTo>
                    <a:pt x="82" y="50"/>
                  </a:lnTo>
                  <a:lnTo>
                    <a:pt x="80" y="51"/>
                  </a:lnTo>
                  <a:lnTo>
                    <a:pt x="78" y="52"/>
                  </a:lnTo>
                  <a:lnTo>
                    <a:pt x="76" y="54"/>
                  </a:lnTo>
                  <a:lnTo>
                    <a:pt x="75" y="55"/>
                  </a:lnTo>
                  <a:lnTo>
                    <a:pt x="73" y="56"/>
                  </a:lnTo>
                  <a:lnTo>
                    <a:pt x="71" y="58"/>
                  </a:lnTo>
                  <a:lnTo>
                    <a:pt x="69" y="59"/>
                  </a:lnTo>
                  <a:lnTo>
                    <a:pt x="68" y="61"/>
                  </a:lnTo>
                  <a:lnTo>
                    <a:pt x="66" y="62"/>
                  </a:lnTo>
                  <a:lnTo>
                    <a:pt x="64" y="64"/>
                  </a:lnTo>
                  <a:lnTo>
                    <a:pt x="63" y="65"/>
                  </a:lnTo>
                  <a:lnTo>
                    <a:pt x="61" y="66"/>
                  </a:lnTo>
                  <a:lnTo>
                    <a:pt x="60" y="68"/>
                  </a:lnTo>
                  <a:lnTo>
                    <a:pt x="58" y="69"/>
                  </a:lnTo>
                  <a:lnTo>
                    <a:pt x="56" y="71"/>
                  </a:lnTo>
                  <a:lnTo>
                    <a:pt x="55" y="72"/>
                  </a:lnTo>
                  <a:lnTo>
                    <a:pt x="53" y="74"/>
                  </a:lnTo>
                  <a:lnTo>
                    <a:pt x="52" y="75"/>
                  </a:lnTo>
                  <a:lnTo>
                    <a:pt x="51" y="77"/>
                  </a:lnTo>
                  <a:lnTo>
                    <a:pt x="49" y="78"/>
                  </a:lnTo>
                  <a:lnTo>
                    <a:pt x="48" y="80"/>
                  </a:lnTo>
                  <a:lnTo>
                    <a:pt x="46" y="81"/>
                  </a:lnTo>
                  <a:lnTo>
                    <a:pt x="45" y="83"/>
                  </a:lnTo>
                  <a:lnTo>
                    <a:pt x="44" y="84"/>
                  </a:lnTo>
                  <a:lnTo>
                    <a:pt x="43" y="86"/>
                  </a:lnTo>
                  <a:lnTo>
                    <a:pt x="41" y="87"/>
                  </a:lnTo>
                  <a:lnTo>
                    <a:pt x="40" y="89"/>
                  </a:lnTo>
                  <a:lnTo>
                    <a:pt x="39" y="90"/>
                  </a:lnTo>
                  <a:lnTo>
                    <a:pt x="37" y="92"/>
                  </a:lnTo>
                  <a:lnTo>
                    <a:pt x="36" y="93"/>
                  </a:lnTo>
                  <a:lnTo>
                    <a:pt x="35" y="95"/>
                  </a:lnTo>
                  <a:lnTo>
                    <a:pt x="34" y="97"/>
                  </a:lnTo>
                  <a:lnTo>
                    <a:pt x="33" y="98"/>
                  </a:lnTo>
                  <a:lnTo>
                    <a:pt x="31" y="100"/>
                  </a:lnTo>
                  <a:lnTo>
                    <a:pt x="30" y="102"/>
                  </a:lnTo>
                  <a:lnTo>
                    <a:pt x="29" y="103"/>
                  </a:lnTo>
                  <a:lnTo>
                    <a:pt x="28" y="105"/>
                  </a:lnTo>
                  <a:lnTo>
                    <a:pt x="27" y="107"/>
                  </a:lnTo>
                  <a:lnTo>
                    <a:pt x="25" y="108"/>
                  </a:lnTo>
                  <a:lnTo>
                    <a:pt x="24" y="110"/>
                  </a:lnTo>
                  <a:lnTo>
                    <a:pt x="23" y="112"/>
                  </a:lnTo>
                  <a:lnTo>
                    <a:pt x="22" y="114"/>
                  </a:lnTo>
                  <a:lnTo>
                    <a:pt x="21" y="116"/>
                  </a:lnTo>
                  <a:lnTo>
                    <a:pt x="20" y="118"/>
                  </a:lnTo>
                  <a:lnTo>
                    <a:pt x="19" y="120"/>
                  </a:lnTo>
                  <a:lnTo>
                    <a:pt x="18" y="122"/>
                  </a:lnTo>
                  <a:lnTo>
                    <a:pt x="16" y="124"/>
                  </a:lnTo>
                  <a:lnTo>
                    <a:pt x="15" y="126"/>
                  </a:lnTo>
                  <a:lnTo>
                    <a:pt x="14" y="128"/>
                  </a:lnTo>
                  <a:lnTo>
                    <a:pt x="13" y="130"/>
                  </a:lnTo>
                  <a:lnTo>
                    <a:pt x="12" y="133"/>
                  </a:lnTo>
                  <a:lnTo>
                    <a:pt x="11" y="135"/>
                  </a:lnTo>
                  <a:lnTo>
                    <a:pt x="11" y="137"/>
                  </a:lnTo>
                  <a:lnTo>
                    <a:pt x="10" y="140"/>
                  </a:lnTo>
                  <a:lnTo>
                    <a:pt x="9" y="142"/>
                  </a:lnTo>
                  <a:lnTo>
                    <a:pt x="8" y="144"/>
                  </a:lnTo>
                  <a:lnTo>
                    <a:pt x="7" y="147"/>
                  </a:lnTo>
                  <a:lnTo>
                    <a:pt x="6" y="149"/>
                  </a:lnTo>
                  <a:lnTo>
                    <a:pt x="5" y="152"/>
                  </a:lnTo>
                  <a:lnTo>
                    <a:pt x="5" y="154"/>
                  </a:lnTo>
                  <a:lnTo>
                    <a:pt x="4" y="157"/>
                  </a:lnTo>
                  <a:lnTo>
                    <a:pt x="3" y="159"/>
                  </a:lnTo>
                  <a:lnTo>
                    <a:pt x="3" y="162"/>
                  </a:lnTo>
                  <a:lnTo>
                    <a:pt x="2" y="164"/>
                  </a:lnTo>
                  <a:lnTo>
                    <a:pt x="2" y="167"/>
                  </a:lnTo>
                  <a:lnTo>
                    <a:pt x="1" y="169"/>
                  </a:lnTo>
                  <a:lnTo>
                    <a:pt x="1" y="172"/>
                  </a:lnTo>
                  <a:lnTo>
                    <a:pt x="1" y="174"/>
                  </a:lnTo>
                  <a:lnTo>
                    <a:pt x="0" y="177"/>
                  </a:lnTo>
                  <a:lnTo>
                    <a:pt x="0" y="179"/>
                  </a:lnTo>
                  <a:lnTo>
                    <a:pt x="0" y="182"/>
                  </a:lnTo>
                  <a:lnTo>
                    <a:pt x="0" y="184"/>
                  </a:lnTo>
                  <a:lnTo>
                    <a:pt x="0" y="187"/>
                  </a:lnTo>
                  <a:lnTo>
                    <a:pt x="0" y="189"/>
                  </a:lnTo>
                  <a:lnTo>
                    <a:pt x="0" y="191"/>
                  </a:lnTo>
                  <a:lnTo>
                    <a:pt x="0" y="194"/>
                  </a:lnTo>
                  <a:lnTo>
                    <a:pt x="0" y="196"/>
                  </a:lnTo>
                  <a:lnTo>
                    <a:pt x="0" y="198"/>
                  </a:lnTo>
                  <a:lnTo>
                    <a:pt x="0" y="201"/>
                  </a:lnTo>
                  <a:lnTo>
                    <a:pt x="0" y="203"/>
                  </a:lnTo>
                  <a:lnTo>
                    <a:pt x="0" y="205"/>
                  </a:lnTo>
                  <a:lnTo>
                    <a:pt x="0" y="207"/>
                  </a:lnTo>
                  <a:lnTo>
                    <a:pt x="1" y="209"/>
                  </a:lnTo>
                  <a:lnTo>
                    <a:pt x="1" y="211"/>
                  </a:lnTo>
                  <a:lnTo>
                    <a:pt x="1" y="213"/>
                  </a:lnTo>
                  <a:lnTo>
                    <a:pt x="2" y="215"/>
                  </a:lnTo>
                  <a:lnTo>
                    <a:pt x="2" y="217"/>
                  </a:lnTo>
                  <a:lnTo>
                    <a:pt x="2" y="219"/>
                  </a:lnTo>
                  <a:lnTo>
                    <a:pt x="3" y="221"/>
                  </a:lnTo>
                  <a:lnTo>
                    <a:pt x="3" y="223"/>
                  </a:lnTo>
                  <a:lnTo>
                    <a:pt x="4" y="225"/>
                  </a:lnTo>
                  <a:lnTo>
                    <a:pt x="4" y="226"/>
                  </a:lnTo>
                  <a:lnTo>
                    <a:pt x="5" y="228"/>
                  </a:lnTo>
                  <a:lnTo>
                    <a:pt x="5" y="230"/>
                  </a:lnTo>
                  <a:lnTo>
                    <a:pt x="6" y="232"/>
                  </a:lnTo>
                  <a:lnTo>
                    <a:pt x="6" y="233"/>
                  </a:lnTo>
                  <a:lnTo>
                    <a:pt x="7" y="235"/>
                  </a:lnTo>
                  <a:lnTo>
                    <a:pt x="8" y="236"/>
                  </a:lnTo>
                  <a:lnTo>
                    <a:pt x="8" y="238"/>
                  </a:lnTo>
                  <a:lnTo>
                    <a:pt x="9" y="239"/>
                  </a:lnTo>
                  <a:lnTo>
                    <a:pt x="9" y="241"/>
                  </a:lnTo>
                  <a:lnTo>
                    <a:pt x="10" y="242"/>
                  </a:lnTo>
                  <a:lnTo>
                    <a:pt x="11" y="244"/>
                  </a:lnTo>
                  <a:lnTo>
                    <a:pt x="11" y="245"/>
                  </a:lnTo>
                  <a:lnTo>
                    <a:pt x="12" y="246"/>
                  </a:lnTo>
                  <a:lnTo>
                    <a:pt x="13" y="248"/>
                  </a:lnTo>
                  <a:lnTo>
                    <a:pt x="14" y="249"/>
                  </a:lnTo>
                  <a:lnTo>
                    <a:pt x="15" y="250"/>
                  </a:lnTo>
                  <a:lnTo>
                    <a:pt x="16" y="252"/>
                  </a:lnTo>
                  <a:lnTo>
                    <a:pt x="16" y="253"/>
                  </a:lnTo>
                  <a:lnTo>
                    <a:pt x="17" y="254"/>
                  </a:lnTo>
                  <a:lnTo>
                    <a:pt x="18" y="256"/>
                  </a:lnTo>
                  <a:lnTo>
                    <a:pt x="20" y="257"/>
                  </a:lnTo>
                  <a:lnTo>
                    <a:pt x="21" y="258"/>
                  </a:lnTo>
                  <a:lnTo>
                    <a:pt x="22" y="259"/>
                  </a:lnTo>
                  <a:lnTo>
                    <a:pt x="23" y="261"/>
                  </a:lnTo>
                  <a:lnTo>
                    <a:pt x="24" y="262"/>
                  </a:lnTo>
                  <a:lnTo>
                    <a:pt x="26" y="263"/>
                  </a:lnTo>
                  <a:lnTo>
                    <a:pt x="27" y="265"/>
                  </a:lnTo>
                  <a:lnTo>
                    <a:pt x="28" y="266"/>
                  </a:lnTo>
                  <a:lnTo>
                    <a:pt x="30" y="267"/>
                  </a:lnTo>
                  <a:lnTo>
                    <a:pt x="31" y="268"/>
                  </a:lnTo>
                  <a:lnTo>
                    <a:pt x="33" y="270"/>
                  </a:lnTo>
                  <a:lnTo>
                    <a:pt x="34" y="271"/>
                  </a:lnTo>
                  <a:lnTo>
                    <a:pt x="36" y="272"/>
                  </a:lnTo>
                  <a:lnTo>
                    <a:pt x="37" y="273"/>
                  </a:lnTo>
                  <a:lnTo>
                    <a:pt x="39" y="274"/>
                  </a:lnTo>
                  <a:lnTo>
                    <a:pt x="40" y="275"/>
                  </a:lnTo>
                  <a:lnTo>
                    <a:pt x="42" y="276"/>
                  </a:lnTo>
                  <a:lnTo>
                    <a:pt x="43" y="277"/>
                  </a:lnTo>
                  <a:lnTo>
                    <a:pt x="45" y="278"/>
                  </a:lnTo>
                  <a:lnTo>
                    <a:pt x="46" y="279"/>
                  </a:lnTo>
                  <a:lnTo>
                    <a:pt x="48" y="280"/>
                  </a:lnTo>
                  <a:lnTo>
                    <a:pt x="50" y="281"/>
                  </a:lnTo>
                  <a:lnTo>
                    <a:pt x="51" y="282"/>
                  </a:lnTo>
                  <a:lnTo>
                    <a:pt x="53" y="282"/>
                  </a:lnTo>
                  <a:lnTo>
                    <a:pt x="54" y="283"/>
                  </a:lnTo>
                  <a:lnTo>
                    <a:pt x="56" y="284"/>
                  </a:lnTo>
                  <a:lnTo>
                    <a:pt x="58" y="284"/>
                  </a:lnTo>
                  <a:lnTo>
                    <a:pt x="59" y="285"/>
                  </a:lnTo>
                  <a:lnTo>
                    <a:pt x="61" y="286"/>
                  </a:lnTo>
                  <a:lnTo>
                    <a:pt x="63" y="286"/>
                  </a:lnTo>
                  <a:lnTo>
                    <a:pt x="65" y="287"/>
                  </a:lnTo>
                  <a:lnTo>
                    <a:pt x="66" y="288"/>
                  </a:lnTo>
                  <a:lnTo>
                    <a:pt x="68" y="288"/>
                  </a:lnTo>
                  <a:lnTo>
                    <a:pt x="70" y="289"/>
                  </a:lnTo>
                  <a:lnTo>
                    <a:pt x="72" y="289"/>
                  </a:lnTo>
                  <a:lnTo>
                    <a:pt x="74" y="290"/>
                  </a:lnTo>
                  <a:lnTo>
                    <a:pt x="76" y="290"/>
                  </a:lnTo>
                  <a:lnTo>
                    <a:pt x="78" y="290"/>
                  </a:lnTo>
                  <a:lnTo>
                    <a:pt x="80" y="291"/>
                  </a:lnTo>
                  <a:lnTo>
                    <a:pt x="81" y="291"/>
                  </a:lnTo>
                  <a:lnTo>
                    <a:pt x="83" y="291"/>
                  </a:lnTo>
                  <a:lnTo>
                    <a:pt x="85" y="292"/>
                  </a:lnTo>
                  <a:lnTo>
                    <a:pt x="87" y="292"/>
                  </a:lnTo>
                  <a:lnTo>
                    <a:pt x="89" y="292"/>
                  </a:lnTo>
                  <a:lnTo>
                    <a:pt x="91" y="292"/>
                  </a:lnTo>
                  <a:lnTo>
                    <a:pt x="93" y="292"/>
                  </a:lnTo>
                  <a:lnTo>
                    <a:pt x="95" y="293"/>
                  </a:lnTo>
                  <a:lnTo>
                    <a:pt x="97" y="293"/>
                  </a:lnTo>
                  <a:lnTo>
                    <a:pt x="99" y="293"/>
                  </a:lnTo>
                  <a:lnTo>
                    <a:pt x="101" y="293"/>
                  </a:lnTo>
                  <a:lnTo>
                    <a:pt x="103" y="293"/>
                  </a:lnTo>
                  <a:lnTo>
                    <a:pt x="105" y="293"/>
                  </a:lnTo>
                  <a:lnTo>
                    <a:pt x="107" y="293"/>
                  </a:lnTo>
                  <a:lnTo>
                    <a:pt x="109" y="292"/>
                  </a:lnTo>
                  <a:lnTo>
                    <a:pt x="111" y="292"/>
                  </a:lnTo>
                  <a:lnTo>
                    <a:pt x="113" y="292"/>
                  </a:lnTo>
                  <a:lnTo>
                    <a:pt x="115" y="292"/>
                  </a:lnTo>
                  <a:lnTo>
                    <a:pt x="117" y="292"/>
                  </a:lnTo>
                  <a:lnTo>
                    <a:pt x="119" y="291"/>
                  </a:lnTo>
                  <a:lnTo>
                    <a:pt x="121" y="291"/>
                  </a:lnTo>
                  <a:lnTo>
                    <a:pt x="123" y="291"/>
                  </a:lnTo>
                  <a:lnTo>
                    <a:pt x="125" y="290"/>
                  </a:lnTo>
                  <a:lnTo>
                    <a:pt x="127" y="290"/>
                  </a:lnTo>
                  <a:lnTo>
                    <a:pt x="129" y="289"/>
                  </a:lnTo>
                  <a:lnTo>
                    <a:pt x="131" y="289"/>
                  </a:lnTo>
                  <a:lnTo>
                    <a:pt x="132" y="288"/>
                  </a:lnTo>
                  <a:lnTo>
                    <a:pt x="134" y="288"/>
                  </a:lnTo>
                  <a:lnTo>
                    <a:pt x="136" y="287"/>
                  </a:lnTo>
                  <a:lnTo>
                    <a:pt x="138" y="286"/>
                  </a:lnTo>
                  <a:lnTo>
                    <a:pt x="140" y="286"/>
                  </a:lnTo>
                  <a:lnTo>
                    <a:pt x="141" y="285"/>
                  </a:lnTo>
                  <a:lnTo>
                    <a:pt x="143" y="284"/>
                  </a:lnTo>
                  <a:lnTo>
                    <a:pt x="145" y="283"/>
                  </a:lnTo>
                  <a:lnTo>
                    <a:pt x="146" y="283"/>
                  </a:lnTo>
                  <a:lnTo>
                    <a:pt x="148" y="282"/>
                  </a:lnTo>
                  <a:lnTo>
                    <a:pt x="150" y="281"/>
                  </a:lnTo>
                  <a:lnTo>
                    <a:pt x="151" y="280"/>
                  </a:lnTo>
                  <a:lnTo>
                    <a:pt x="153" y="279"/>
                  </a:lnTo>
                  <a:lnTo>
                    <a:pt x="154" y="278"/>
                  </a:lnTo>
                  <a:lnTo>
                    <a:pt x="156" y="277"/>
                  </a:lnTo>
                  <a:lnTo>
                    <a:pt x="157" y="276"/>
                  </a:lnTo>
                  <a:lnTo>
                    <a:pt x="159" y="276"/>
                  </a:lnTo>
                  <a:lnTo>
                    <a:pt x="160" y="275"/>
                  </a:lnTo>
                  <a:lnTo>
                    <a:pt x="161" y="274"/>
                  </a:lnTo>
                  <a:lnTo>
                    <a:pt x="163" y="273"/>
                  </a:lnTo>
                  <a:lnTo>
                    <a:pt x="164" y="272"/>
                  </a:lnTo>
                  <a:lnTo>
                    <a:pt x="165" y="271"/>
                  </a:lnTo>
                  <a:lnTo>
                    <a:pt x="167" y="269"/>
                  </a:lnTo>
                  <a:lnTo>
                    <a:pt x="168" y="268"/>
                  </a:lnTo>
                  <a:lnTo>
                    <a:pt x="169" y="267"/>
                  </a:lnTo>
                  <a:lnTo>
                    <a:pt x="170" y="266"/>
                  </a:lnTo>
                  <a:lnTo>
                    <a:pt x="171" y="265"/>
                  </a:lnTo>
                  <a:lnTo>
                    <a:pt x="173" y="264"/>
                  </a:lnTo>
                  <a:lnTo>
                    <a:pt x="174" y="263"/>
                  </a:lnTo>
                  <a:lnTo>
                    <a:pt x="175" y="261"/>
                  </a:lnTo>
                  <a:lnTo>
                    <a:pt x="176" y="260"/>
                  </a:lnTo>
                  <a:lnTo>
                    <a:pt x="177" y="259"/>
                  </a:lnTo>
                  <a:lnTo>
                    <a:pt x="178" y="258"/>
                  </a:lnTo>
                  <a:lnTo>
                    <a:pt x="179" y="256"/>
                  </a:lnTo>
                  <a:lnTo>
                    <a:pt x="180" y="255"/>
                  </a:lnTo>
                  <a:lnTo>
                    <a:pt x="181" y="254"/>
                  </a:lnTo>
                  <a:lnTo>
                    <a:pt x="182" y="252"/>
                  </a:lnTo>
                  <a:lnTo>
                    <a:pt x="182" y="251"/>
                  </a:lnTo>
                  <a:lnTo>
                    <a:pt x="183" y="250"/>
                  </a:lnTo>
                  <a:lnTo>
                    <a:pt x="184" y="248"/>
                  </a:lnTo>
                  <a:lnTo>
                    <a:pt x="185" y="247"/>
                  </a:lnTo>
                  <a:lnTo>
                    <a:pt x="186" y="245"/>
                  </a:lnTo>
                  <a:lnTo>
                    <a:pt x="186" y="244"/>
                  </a:lnTo>
                  <a:lnTo>
                    <a:pt x="187" y="242"/>
                  </a:lnTo>
                  <a:lnTo>
                    <a:pt x="188" y="241"/>
                  </a:lnTo>
                  <a:lnTo>
                    <a:pt x="188" y="239"/>
                  </a:lnTo>
                  <a:lnTo>
                    <a:pt x="189" y="238"/>
                  </a:lnTo>
                  <a:lnTo>
                    <a:pt x="189" y="236"/>
                  </a:lnTo>
                  <a:lnTo>
                    <a:pt x="190" y="234"/>
                  </a:lnTo>
                  <a:lnTo>
                    <a:pt x="190" y="233"/>
                  </a:lnTo>
                  <a:lnTo>
                    <a:pt x="191" y="231"/>
                  </a:lnTo>
                  <a:lnTo>
                    <a:pt x="191" y="229"/>
                  </a:lnTo>
                  <a:lnTo>
                    <a:pt x="191" y="228"/>
                  </a:lnTo>
                  <a:lnTo>
                    <a:pt x="192" y="226"/>
                  </a:lnTo>
                  <a:lnTo>
                    <a:pt x="192" y="224"/>
                  </a:lnTo>
                  <a:lnTo>
                    <a:pt x="192" y="223"/>
                  </a:lnTo>
                  <a:lnTo>
                    <a:pt x="192" y="221"/>
                  </a:lnTo>
                  <a:lnTo>
                    <a:pt x="192" y="219"/>
                  </a:lnTo>
                  <a:lnTo>
                    <a:pt x="192" y="217"/>
                  </a:lnTo>
                  <a:lnTo>
                    <a:pt x="193" y="216"/>
                  </a:lnTo>
                  <a:lnTo>
                    <a:pt x="193" y="214"/>
                  </a:lnTo>
                  <a:lnTo>
                    <a:pt x="193" y="212"/>
                  </a:lnTo>
                  <a:lnTo>
                    <a:pt x="193" y="210"/>
                  </a:lnTo>
                  <a:lnTo>
                    <a:pt x="193" y="209"/>
                  </a:lnTo>
                  <a:lnTo>
                    <a:pt x="193" y="207"/>
                  </a:lnTo>
                  <a:lnTo>
                    <a:pt x="193" y="205"/>
                  </a:lnTo>
                  <a:lnTo>
                    <a:pt x="192" y="203"/>
                  </a:lnTo>
                  <a:lnTo>
                    <a:pt x="192" y="201"/>
                  </a:lnTo>
                  <a:lnTo>
                    <a:pt x="192" y="200"/>
                  </a:lnTo>
                  <a:lnTo>
                    <a:pt x="192" y="198"/>
                  </a:lnTo>
                  <a:lnTo>
                    <a:pt x="192" y="196"/>
                  </a:lnTo>
                  <a:lnTo>
                    <a:pt x="192" y="194"/>
                  </a:lnTo>
                  <a:lnTo>
                    <a:pt x="191" y="192"/>
                  </a:lnTo>
                  <a:lnTo>
                    <a:pt x="191" y="191"/>
                  </a:lnTo>
                  <a:lnTo>
                    <a:pt x="191" y="189"/>
                  </a:lnTo>
                  <a:lnTo>
                    <a:pt x="190" y="187"/>
                  </a:lnTo>
                  <a:lnTo>
                    <a:pt x="190" y="186"/>
                  </a:lnTo>
                  <a:lnTo>
                    <a:pt x="189" y="184"/>
                  </a:lnTo>
                  <a:lnTo>
                    <a:pt x="189" y="182"/>
                  </a:lnTo>
                  <a:lnTo>
                    <a:pt x="188" y="181"/>
                  </a:lnTo>
                  <a:lnTo>
                    <a:pt x="188" y="179"/>
                  </a:lnTo>
                  <a:lnTo>
                    <a:pt x="187" y="178"/>
                  </a:lnTo>
                  <a:lnTo>
                    <a:pt x="187" y="176"/>
                  </a:lnTo>
                  <a:lnTo>
                    <a:pt x="186" y="175"/>
                  </a:lnTo>
                  <a:lnTo>
                    <a:pt x="186" y="173"/>
                  </a:lnTo>
                  <a:lnTo>
                    <a:pt x="185" y="172"/>
                  </a:lnTo>
                  <a:lnTo>
                    <a:pt x="184" y="170"/>
                  </a:lnTo>
                  <a:lnTo>
                    <a:pt x="183" y="169"/>
                  </a:lnTo>
                  <a:lnTo>
                    <a:pt x="183" y="167"/>
                  </a:lnTo>
                  <a:lnTo>
                    <a:pt x="182" y="166"/>
                  </a:lnTo>
                  <a:lnTo>
                    <a:pt x="181" y="165"/>
                  </a:lnTo>
                  <a:lnTo>
                    <a:pt x="180" y="163"/>
                  </a:lnTo>
                  <a:lnTo>
                    <a:pt x="180" y="162"/>
                  </a:lnTo>
                  <a:lnTo>
                    <a:pt x="179" y="161"/>
                  </a:lnTo>
                  <a:lnTo>
                    <a:pt x="178" y="160"/>
                  </a:lnTo>
                  <a:lnTo>
                    <a:pt x="177" y="158"/>
                  </a:lnTo>
                  <a:lnTo>
                    <a:pt x="176" y="157"/>
                  </a:lnTo>
                  <a:lnTo>
                    <a:pt x="176" y="156"/>
                  </a:lnTo>
                  <a:lnTo>
                    <a:pt x="175" y="155"/>
                  </a:lnTo>
                  <a:lnTo>
                    <a:pt x="174" y="154"/>
                  </a:lnTo>
                  <a:lnTo>
                    <a:pt x="173" y="153"/>
                  </a:lnTo>
                  <a:lnTo>
                    <a:pt x="172" y="152"/>
                  </a:lnTo>
                  <a:lnTo>
                    <a:pt x="171" y="151"/>
                  </a:lnTo>
                  <a:lnTo>
                    <a:pt x="171" y="150"/>
                  </a:lnTo>
                  <a:lnTo>
                    <a:pt x="170" y="149"/>
                  </a:lnTo>
                  <a:lnTo>
                    <a:pt x="169" y="148"/>
                  </a:lnTo>
                  <a:lnTo>
                    <a:pt x="168" y="146"/>
                  </a:lnTo>
                  <a:lnTo>
                    <a:pt x="167" y="145"/>
                  </a:lnTo>
                  <a:lnTo>
                    <a:pt x="166" y="144"/>
                  </a:lnTo>
                  <a:lnTo>
                    <a:pt x="165" y="143"/>
                  </a:lnTo>
                  <a:lnTo>
                    <a:pt x="164" y="142"/>
                  </a:lnTo>
                  <a:lnTo>
                    <a:pt x="163" y="141"/>
                  </a:lnTo>
                  <a:lnTo>
                    <a:pt x="162" y="140"/>
                  </a:lnTo>
                  <a:lnTo>
                    <a:pt x="160" y="138"/>
                  </a:lnTo>
                  <a:lnTo>
                    <a:pt x="159" y="137"/>
                  </a:lnTo>
                  <a:lnTo>
                    <a:pt x="158" y="136"/>
                  </a:lnTo>
                  <a:lnTo>
                    <a:pt x="157" y="135"/>
                  </a:lnTo>
                  <a:lnTo>
                    <a:pt x="156" y="133"/>
                  </a:lnTo>
                  <a:lnTo>
                    <a:pt x="154" y="132"/>
                  </a:lnTo>
                  <a:lnTo>
                    <a:pt x="153" y="131"/>
                  </a:lnTo>
                  <a:lnTo>
                    <a:pt x="152" y="130"/>
                  </a:lnTo>
                  <a:lnTo>
                    <a:pt x="151" y="128"/>
                  </a:lnTo>
                  <a:lnTo>
                    <a:pt x="150" y="127"/>
                  </a:lnTo>
                  <a:lnTo>
                    <a:pt x="149" y="126"/>
                  </a:lnTo>
                  <a:lnTo>
                    <a:pt x="148" y="125"/>
                  </a:lnTo>
                  <a:lnTo>
                    <a:pt x="147" y="124"/>
                  </a:lnTo>
                  <a:lnTo>
                    <a:pt x="146" y="123"/>
                  </a:lnTo>
                  <a:lnTo>
                    <a:pt x="145" y="121"/>
                  </a:lnTo>
                  <a:lnTo>
                    <a:pt x="145" y="120"/>
                  </a:lnTo>
                  <a:lnTo>
                    <a:pt x="144" y="119"/>
                  </a:lnTo>
                  <a:lnTo>
                    <a:pt x="143" y="118"/>
                  </a:lnTo>
                  <a:lnTo>
                    <a:pt x="143" y="117"/>
                  </a:lnTo>
                  <a:lnTo>
                    <a:pt x="142" y="117"/>
                  </a:lnTo>
                  <a:lnTo>
                    <a:pt x="142" y="116"/>
                  </a:lnTo>
                  <a:lnTo>
                    <a:pt x="142" y="115"/>
                  </a:lnTo>
                  <a:lnTo>
                    <a:pt x="141" y="114"/>
                  </a:lnTo>
                  <a:lnTo>
                    <a:pt x="141" y="113"/>
                  </a:lnTo>
                  <a:lnTo>
                    <a:pt x="141" y="112"/>
                  </a:lnTo>
                  <a:lnTo>
                    <a:pt x="141" y="111"/>
                  </a:lnTo>
                  <a:lnTo>
                    <a:pt x="140" y="110"/>
                  </a:lnTo>
                  <a:lnTo>
                    <a:pt x="140" y="109"/>
                  </a:lnTo>
                  <a:lnTo>
                    <a:pt x="140" y="108"/>
                  </a:lnTo>
                  <a:lnTo>
                    <a:pt x="140" y="107"/>
                  </a:lnTo>
                  <a:lnTo>
                    <a:pt x="139" y="106"/>
                  </a:lnTo>
                  <a:lnTo>
                    <a:pt x="139" y="105"/>
                  </a:lnTo>
                  <a:lnTo>
                    <a:pt x="139" y="104"/>
                  </a:lnTo>
                  <a:lnTo>
                    <a:pt x="139" y="103"/>
                  </a:lnTo>
                  <a:lnTo>
                    <a:pt x="139" y="102"/>
                  </a:lnTo>
                  <a:lnTo>
                    <a:pt x="139" y="101"/>
                  </a:lnTo>
                  <a:lnTo>
                    <a:pt x="139" y="100"/>
                  </a:lnTo>
                  <a:lnTo>
                    <a:pt x="139" y="99"/>
                  </a:lnTo>
                  <a:lnTo>
                    <a:pt x="140" y="98"/>
                  </a:lnTo>
                  <a:lnTo>
                    <a:pt x="140" y="97"/>
                  </a:lnTo>
                  <a:lnTo>
                    <a:pt x="140" y="96"/>
                  </a:lnTo>
                  <a:lnTo>
                    <a:pt x="140" y="95"/>
                  </a:lnTo>
                  <a:lnTo>
                    <a:pt x="141" y="94"/>
                  </a:lnTo>
                  <a:lnTo>
                    <a:pt x="141" y="93"/>
                  </a:lnTo>
                  <a:lnTo>
                    <a:pt x="141" y="92"/>
                  </a:lnTo>
                  <a:lnTo>
                    <a:pt x="142" y="91"/>
                  </a:lnTo>
                  <a:lnTo>
                    <a:pt x="142" y="89"/>
                  </a:lnTo>
                  <a:lnTo>
                    <a:pt x="142" y="88"/>
                  </a:lnTo>
                  <a:lnTo>
                    <a:pt x="143" y="87"/>
                  </a:lnTo>
                  <a:lnTo>
                    <a:pt x="143" y="86"/>
                  </a:lnTo>
                  <a:lnTo>
                    <a:pt x="144" y="85"/>
                  </a:lnTo>
                  <a:lnTo>
                    <a:pt x="144" y="84"/>
                  </a:lnTo>
                  <a:lnTo>
                    <a:pt x="145" y="83"/>
                  </a:lnTo>
                  <a:lnTo>
                    <a:pt x="145" y="82"/>
                  </a:lnTo>
                  <a:lnTo>
                    <a:pt x="146" y="81"/>
                  </a:lnTo>
                  <a:lnTo>
                    <a:pt x="147" y="80"/>
                  </a:lnTo>
                  <a:lnTo>
                    <a:pt x="147" y="79"/>
                  </a:lnTo>
                  <a:lnTo>
                    <a:pt x="148" y="78"/>
                  </a:lnTo>
                  <a:lnTo>
                    <a:pt x="149" y="77"/>
                  </a:lnTo>
                  <a:lnTo>
                    <a:pt x="150" y="76"/>
                  </a:lnTo>
                  <a:lnTo>
                    <a:pt x="150" y="75"/>
                  </a:lnTo>
                  <a:lnTo>
                    <a:pt x="151" y="74"/>
                  </a:lnTo>
                  <a:lnTo>
                    <a:pt x="152" y="73"/>
                  </a:lnTo>
                  <a:lnTo>
                    <a:pt x="153" y="72"/>
                  </a:lnTo>
                  <a:lnTo>
                    <a:pt x="154" y="71"/>
                  </a:lnTo>
                  <a:lnTo>
                    <a:pt x="155" y="70"/>
                  </a:lnTo>
                  <a:lnTo>
                    <a:pt x="155" y="69"/>
                  </a:lnTo>
                  <a:lnTo>
                    <a:pt x="156" y="68"/>
                  </a:lnTo>
                  <a:lnTo>
                    <a:pt x="157" y="67"/>
                  </a:lnTo>
                  <a:lnTo>
                    <a:pt x="158" y="67"/>
                  </a:lnTo>
                  <a:lnTo>
                    <a:pt x="159" y="66"/>
                  </a:lnTo>
                  <a:lnTo>
                    <a:pt x="160" y="65"/>
                  </a:lnTo>
                  <a:lnTo>
                    <a:pt x="161" y="64"/>
                  </a:lnTo>
                  <a:lnTo>
                    <a:pt x="162" y="64"/>
                  </a:lnTo>
                  <a:lnTo>
                    <a:pt x="163" y="63"/>
                  </a:lnTo>
                  <a:lnTo>
                    <a:pt x="163" y="62"/>
                  </a:lnTo>
                  <a:lnTo>
                    <a:pt x="164" y="62"/>
                  </a:lnTo>
                  <a:lnTo>
                    <a:pt x="165" y="61"/>
                  </a:lnTo>
                  <a:lnTo>
                    <a:pt x="166" y="61"/>
                  </a:lnTo>
                  <a:lnTo>
                    <a:pt x="167" y="60"/>
                  </a:lnTo>
                  <a:lnTo>
                    <a:pt x="168" y="60"/>
                  </a:lnTo>
                  <a:lnTo>
                    <a:pt x="168" y="59"/>
                  </a:lnTo>
                  <a:lnTo>
                    <a:pt x="169" y="59"/>
                  </a:lnTo>
                  <a:lnTo>
                    <a:pt x="170" y="58"/>
                  </a:lnTo>
                  <a:lnTo>
                    <a:pt x="171" y="58"/>
                  </a:lnTo>
                  <a:lnTo>
                    <a:pt x="172" y="57"/>
                  </a:lnTo>
                  <a:lnTo>
                    <a:pt x="173" y="57"/>
                  </a:lnTo>
                  <a:lnTo>
                    <a:pt x="174" y="57"/>
                  </a:lnTo>
                  <a:lnTo>
                    <a:pt x="175" y="56"/>
                  </a:lnTo>
                  <a:lnTo>
                    <a:pt x="176" y="56"/>
                  </a:lnTo>
                  <a:lnTo>
                    <a:pt x="177" y="55"/>
                  </a:lnTo>
                  <a:lnTo>
                    <a:pt x="178" y="55"/>
                  </a:lnTo>
                  <a:lnTo>
                    <a:pt x="179" y="55"/>
                  </a:lnTo>
                  <a:lnTo>
                    <a:pt x="180" y="54"/>
                  </a:lnTo>
                  <a:lnTo>
                    <a:pt x="181" y="54"/>
                  </a:lnTo>
                  <a:lnTo>
                    <a:pt x="183" y="54"/>
                  </a:lnTo>
                  <a:lnTo>
                    <a:pt x="184" y="53"/>
                  </a:lnTo>
                  <a:lnTo>
                    <a:pt x="185" y="53"/>
                  </a:lnTo>
                  <a:lnTo>
                    <a:pt x="187" y="53"/>
                  </a:lnTo>
                  <a:lnTo>
                    <a:pt x="188" y="52"/>
                  </a:lnTo>
                  <a:lnTo>
                    <a:pt x="190" y="52"/>
                  </a:lnTo>
                  <a:lnTo>
                    <a:pt x="191" y="52"/>
                  </a:lnTo>
                  <a:lnTo>
                    <a:pt x="193" y="51"/>
                  </a:lnTo>
                  <a:lnTo>
                    <a:pt x="194" y="51"/>
                  </a:lnTo>
                  <a:lnTo>
                    <a:pt x="196" y="51"/>
                  </a:lnTo>
                  <a:lnTo>
                    <a:pt x="197" y="50"/>
                  </a:lnTo>
                  <a:lnTo>
                    <a:pt x="199" y="50"/>
                  </a:lnTo>
                  <a:lnTo>
                    <a:pt x="200" y="50"/>
                  </a:lnTo>
                  <a:lnTo>
                    <a:pt x="202" y="50"/>
                  </a:lnTo>
                  <a:lnTo>
                    <a:pt x="204" y="49"/>
                  </a:lnTo>
                  <a:lnTo>
                    <a:pt x="205" y="49"/>
                  </a:lnTo>
                  <a:lnTo>
                    <a:pt x="207" y="49"/>
                  </a:lnTo>
                  <a:lnTo>
                    <a:pt x="209" y="49"/>
                  </a:lnTo>
                  <a:lnTo>
                    <a:pt x="211" y="48"/>
                  </a:lnTo>
                  <a:lnTo>
                    <a:pt x="213" y="48"/>
                  </a:lnTo>
                  <a:lnTo>
                    <a:pt x="214" y="48"/>
                  </a:lnTo>
                  <a:lnTo>
                    <a:pt x="216" y="48"/>
                  </a:lnTo>
                  <a:lnTo>
                    <a:pt x="218" y="48"/>
                  </a:lnTo>
                  <a:lnTo>
                    <a:pt x="220" y="48"/>
                  </a:lnTo>
                  <a:lnTo>
                    <a:pt x="222" y="48"/>
                  </a:lnTo>
                  <a:lnTo>
                    <a:pt x="224" y="48"/>
                  </a:lnTo>
                  <a:lnTo>
                    <a:pt x="225" y="48"/>
                  </a:lnTo>
                  <a:lnTo>
                    <a:pt x="227" y="48"/>
                  </a:lnTo>
                  <a:lnTo>
                    <a:pt x="229" y="48"/>
                  </a:lnTo>
                  <a:lnTo>
                    <a:pt x="231" y="48"/>
                  </a:lnTo>
                  <a:lnTo>
                    <a:pt x="233" y="48"/>
                  </a:lnTo>
                  <a:lnTo>
                    <a:pt x="235" y="48"/>
                  </a:lnTo>
                  <a:lnTo>
                    <a:pt x="237" y="48"/>
                  </a:lnTo>
                  <a:lnTo>
                    <a:pt x="239" y="49"/>
                  </a:lnTo>
                  <a:lnTo>
                    <a:pt x="241" y="49"/>
                  </a:lnTo>
                  <a:lnTo>
                    <a:pt x="243" y="49"/>
                  </a:lnTo>
                  <a:lnTo>
                    <a:pt x="244" y="50"/>
                  </a:lnTo>
                  <a:lnTo>
                    <a:pt x="246" y="50"/>
                  </a:lnTo>
                  <a:lnTo>
                    <a:pt x="248" y="50"/>
                  </a:lnTo>
                  <a:lnTo>
                    <a:pt x="250" y="51"/>
                  </a:lnTo>
                  <a:lnTo>
                    <a:pt x="252" y="51"/>
                  </a:lnTo>
                  <a:lnTo>
                    <a:pt x="253" y="51"/>
                  </a:lnTo>
                  <a:lnTo>
                    <a:pt x="255" y="52"/>
                  </a:lnTo>
                  <a:lnTo>
                    <a:pt x="257" y="52"/>
                  </a:lnTo>
                  <a:lnTo>
                    <a:pt x="259" y="53"/>
                  </a:lnTo>
                  <a:lnTo>
                    <a:pt x="260" y="53"/>
                  </a:lnTo>
                  <a:lnTo>
                    <a:pt x="262" y="53"/>
                  </a:lnTo>
                  <a:lnTo>
                    <a:pt x="263" y="54"/>
                  </a:lnTo>
                  <a:lnTo>
                    <a:pt x="265" y="54"/>
                  </a:lnTo>
                  <a:lnTo>
                    <a:pt x="267" y="55"/>
                  </a:lnTo>
                  <a:lnTo>
                    <a:pt x="268" y="55"/>
                  </a:lnTo>
                  <a:lnTo>
                    <a:pt x="269" y="56"/>
                  </a:lnTo>
                  <a:lnTo>
                    <a:pt x="271" y="56"/>
                  </a:lnTo>
                  <a:lnTo>
                    <a:pt x="272" y="57"/>
                  </a:lnTo>
                  <a:lnTo>
                    <a:pt x="274" y="57"/>
                  </a:lnTo>
                  <a:lnTo>
                    <a:pt x="275" y="58"/>
                  </a:lnTo>
                  <a:lnTo>
                    <a:pt x="277" y="58"/>
                  </a:lnTo>
                  <a:lnTo>
                    <a:pt x="278" y="59"/>
                  </a:lnTo>
                  <a:lnTo>
                    <a:pt x="280" y="59"/>
                  </a:lnTo>
                  <a:lnTo>
                    <a:pt x="281" y="60"/>
                  </a:lnTo>
                  <a:lnTo>
                    <a:pt x="282" y="61"/>
                  </a:lnTo>
                  <a:lnTo>
                    <a:pt x="284" y="61"/>
                  </a:lnTo>
                  <a:lnTo>
                    <a:pt x="285" y="62"/>
                  </a:lnTo>
                  <a:lnTo>
                    <a:pt x="287" y="63"/>
                  </a:lnTo>
                  <a:lnTo>
                    <a:pt x="288" y="64"/>
                  </a:lnTo>
                  <a:lnTo>
                    <a:pt x="289" y="64"/>
                  </a:lnTo>
                  <a:lnTo>
                    <a:pt x="291" y="65"/>
                  </a:lnTo>
                  <a:lnTo>
                    <a:pt x="292" y="66"/>
                  </a:lnTo>
                  <a:lnTo>
                    <a:pt x="293" y="67"/>
                  </a:lnTo>
                  <a:lnTo>
                    <a:pt x="295" y="68"/>
                  </a:lnTo>
                  <a:lnTo>
                    <a:pt x="296" y="69"/>
                  </a:lnTo>
                  <a:lnTo>
                    <a:pt x="297" y="70"/>
                  </a:lnTo>
                  <a:lnTo>
                    <a:pt x="299" y="70"/>
                  </a:lnTo>
                  <a:lnTo>
                    <a:pt x="300" y="71"/>
                  </a:lnTo>
                  <a:lnTo>
                    <a:pt x="301" y="72"/>
                  </a:lnTo>
                  <a:lnTo>
                    <a:pt x="302" y="73"/>
                  </a:lnTo>
                  <a:lnTo>
                    <a:pt x="304" y="74"/>
                  </a:lnTo>
                  <a:lnTo>
                    <a:pt x="305" y="75"/>
                  </a:lnTo>
                  <a:lnTo>
                    <a:pt x="306" y="76"/>
                  </a:lnTo>
                  <a:lnTo>
                    <a:pt x="307" y="77"/>
                  </a:lnTo>
                  <a:lnTo>
                    <a:pt x="308" y="78"/>
                  </a:lnTo>
                  <a:lnTo>
                    <a:pt x="309" y="79"/>
                  </a:lnTo>
                  <a:lnTo>
                    <a:pt x="311" y="80"/>
                  </a:lnTo>
                  <a:lnTo>
                    <a:pt x="312" y="82"/>
                  </a:lnTo>
                  <a:lnTo>
                    <a:pt x="313" y="83"/>
                  </a:lnTo>
                  <a:lnTo>
                    <a:pt x="314" y="84"/>
                  </a:lnTo>
                  <a:lnTo>
                    <a:pt x="315" y="85"/>
                  </a:lnTo>
                  <a:lnTo>
                    <a:pt x="316" y="86"/>
                  </a:lnTo>
                  <a:lnTo>
                    <a:pt x="317" y="87"/>
                  </a:lnTo>
                  <a:lnTo>
                    <a:pt x="318" y="88"/>
                  </a:lnTo>
                  <a:lnTo>
                    <a:pt x="319" y="89"/>
                  </a:lnTo>
                  <a:lnTo>
                    <a:pt x="319" y="90"/>
                  </a:lnTo>
                  <a:lnTo>
                    <a:pt x="320" y="91"/>
                  </a:lnTo>
                  <a:lnTo>
                    <a:pt x="321" y="92"/>
                  </a:lnTo>
                  <a:lnTo>
                    <a:pt x="322" y="93"/>
                  </a:lnTo>
                  <a:lnTo>
                    <a:pt x="322" y="94"/>
                  </a:lnTo>
                  <a:lnTo>
                    <a:pt x="323" y="95"/>
                  </a:lnTo>
                  <a:lnTo>
                    <a:pt x="324" y="96"/>
                  </a:lnTo>
                  <a:lnTo>
                    <a:pt x="324" y="97"/>
                  </a:lnTo>
                  <a:lnTo>
                    <a:pt x="325" y="98"/>
                  </a:lnTo>
                  <a:lnTo>
                    <a:pt x="325" y="99"/>
                  </a:lnTo>
                  <a:lnTo>
                    <a:pt x="326" y="100"/>
                  </a:lnTo>
                  <a:lnTo>
                    <a:pt x="327" y="101"/>
                  </a:lnTo>
                  <a:lnTo>
                    <a:pt x="327" y="102"/>
                  </a:lnTo>
                  <a:lnTo>
                    <a:pt x="328" y="103"/>
                  </a:lnTo>
                  <a:lnTo>
                    <a:pt x="328" y="104"/>
                  </a:lnTo>
                  <a:lnTo>
                    <a:pt x="329" y="105"/>
                  </a:lnTo>
                  <a:lnTo>
                    <a:pt x="329" y="107"/>
                  </a:lnTo>
                  <a:lnTo>
                    <a:pt x="330" y="108"/>
                  </a:lnTo>
                  <a:lnTo>
                    <a:pt x="331" y="109"/>
                  </a:lnTo>
                  <a:lnTo>
                    <a:pt x="331" y="110"/>
                  </a:lnTo>
                  <a:lnTo>
                    <a:pt x="332" y="111"/>
                  </a:lnTo>
                  <a:lnTo>
                    <a:pt x="332" y="112"/>
                  </a:lnTo>
                  <a:lnTo>
                    <a:pt x="333" y="114"/>
                  </a:lnTo>
                  <a:lnTo>
                    <a:pt x="334" y="115"/>
                  </a:lnTo>
                  <a:lnTo>
                    <a:pt x="334" y="116"/>
                  </a:lnTo>
                  <a:lnTo>
                    <a:pt x="335" y="117"/>
                  </a:lnTo>
                  <a:lnTo>
                    <a:pt x="335" y="119"/>
                  </a:lnTo>
                  <a:lnTo>
                    <a:pt x="336" y="120"/>
                  </a:lnTo>
                  <a:lnTo>
                    <a:pt x="337" y="122"/>
                  </a:lnTo>
                  <a:lnTo>
                    <a:pt x="337" y="123"/>
                  </a:lnTo>
                  <a:lnTo>
                    <a:pt x="338" y="124"/>
                  </a:lnTo>
                  <a:lnTo>
                    <a:pt x="338" y="126"/>
                  </a:lnTo>
                  <a:lnTo>
                    <a:pt x="339" y="127"/>
                  </a:lnTo>
                  <a:lnTo>
                    <a:pt x="339" y="129"/>
                  </a:lnTo>
                  <a:lnTo>
                    <a:pt x="340" y="130"/>
                  </a:lnTo>
                  <a:lnTo>
                    <a:pt x="340" y="132"/>
                  </a:lnTo>
                  <a:lnTo>
                    <a:pt x="341" y="134"/>
                  </a:lnTo>
                  <a:lnTo>
                    <a:pt x="341" y="135"/>
                  </a:lnTo>
                  <a:lnTo>
                    <a:pt x="342" y="137"/>
                  </a:lnTo>
                  <a:lnTo>
                    <a:pt x="342" y="139"/>
                  </a:lnTo>
                  <a:lnTo>
                    <a:pt x="343" y="140"/>
                  </a:lnTo>
                  <a:lnTo>
                    <a:pt x="343" y="142"/>
                  </a:lnTo>
                  <a:lnTo>
                    <a:pt x="344" y="144"/>
                  </a:lnTo>
                  <a:lnTo>
                    <a:pt x="344" y="146"/>
                  </a:lnTo>
                  <a:lnTo>
                    <a:pt x="345" y="147"/>
                  </a:lnTo>
                  <a:lnTo>
                    <a:pt x="345" y="149"/>
                  </a:lnTo>
                  <a:lnTo>
                    <a:pt x="346" y="151"/>
                  </a:lnTo>
                  <a:lnTo>
                    <a:pt x="346" y="152"/>
                  </a:lnTo>
                  <a:lnTo>
                    <a:pt x="346" y="154"/>
                  </a:lnTo>
                  <a:lnTo>
                    <a:pt x="347" y="156"/>
                  </a:lnTo>
                  <a:lnTo>
                    <a:pt x="347" y="157"/>
                  </a:lnTo>
                  <a:lnTo>
                    <a:pt x="347" y="159"/>
                  </a:lnTo>
                  <a:lnTo>
                    <a:pt x="348" y="161"/>
                  </a:lnTo>
                  <a:lnTo>
                    <a:pt x="348" y="162"/>
                  </a:lnTo>
                  <a:lnTo>
                    <a:pt x="348" y="164"/>
                  </a:lnTo>
                  <a:lnTo>
                    <a:pt x="349" y="165"/>
                  </a:lnTo>
                  <a:lnTo>
                    <a:pt x="349" y="167"/>
                  </a:lnTo>
                  <a:lnTo>
                    <a:pt x="349" y="169"/>
                  </a:lnTo>
                  <a:lnTo>
                    <a:pt x="349" y="170"/>
                  </a:lnTo>
                  <a:lnTo>
                    <a:pt x="349" y="172"/>
                  </a:lnTo>
                  <a:lnTo>
                    <a:pt x="350" y="174"/>
                  </a:lnTo>
                  <a:lnTo>
                    <a:pt x="350" y="175"/>
                  </a:lnTo>
                  <a:lnTo>
                    <a:pt x="350" y="177"/>
                  </a:lnTo>
                  <a:lnTo>
                    <a:pt x="350" y="179"/>
                  </a:lnTo>
                  <a:lnTo>
                    <a:pt x="351" y="180"/>
                  </a:lnTo>
                  <a:lnTo>
                    <a:pt x="351" y="182"/>
                  </a:lnTo>
                  <a:lnTo>
                    <a:pt x="351" y="184"/>
                  </a:lnTo>
                  <a:lnTo>
                    <a:pt x="351" y="186"/>
                  </a:lnTo>
                  <a:lnTo>
                    <a:pt x="351" y="187"/>
                  </a:lnTo>
                  <a:lnTo>
                    <a:pt x="351" y="189"/>
                  </a:lnTo>
                  <a:lnTo>
                    <a:pt x="352" y="191"/>
                  </a:lnTo>
                  <a:lnTo>
                    <a:pt x="352" y="193"/>
                  </a:lnTo>
                  <a:lnTo>
                    <a:pt x="352" y="195"/>
                  </a:lnTo>
                  <a:lnTo>
                    <a:pt x="352" y="197"/>
                  </a:lnTo>
                  <a:lnTo>
                    <a:pt x="352" y="199"/>
                  </a:lnTo>
                  <a:lnTo>
                    <a:pt x="352" y="201"/>
                  </a:lnTo>
                  <a:lnTo>
                    <a:pt x="353" y="203"/>
                  </a:lnTo>
                  <a:lnTo>
                    <a:pt x="353" y="205"/>
                  </a:lnTo>
                  <a:lnTo>
                    <a:pt x="353" y="207"/>
                  </a:lnTo>
                  <a:lnTo>
                    <a:pt x="353" y="209"/>
                  </a:lnTo>
                  <a:lnTo>
                    <a:pt x="353" y="211"/>
                  </a:lnTo>
                  <a:lnTo>
                    <a:pt x="353" y="214"/>
                  </a:lnTo>
                  <a:lnTo>
                    <a:pt x="353" y="216"/>
                  </a:lnTo>
                  <a:lnTo>
                    <a:pt x="353" y="218"/>
                  </a:lnTo>
                  <a:lnTo>
                    <a:pt x="353" y="220"/>
                  </a:lnTo>
                  <a:lnTo>
                    <a:pt x="353" y="223"/>
                  </a:lnTo>
                  <a:lnTo>
                    <a:pt x="353" y="225"/>
                  </a:lnTo>
                  <a:lnTo>
                    <a:pt x="353" y="228"/>
                  </a:lnTo>
                  <a:lnTo>
                    <a:pt x="353" y="230"/>
                  </a:lnTo>
                  <a:lnTo>
                    <a:pt x="352" y="233"/>
                  </a:lnTo>
                  <a:lnTo>
                    <a:pt x="352" y="235"/>
                  </a:lnTo>
                  <a:lnTo>
                    <a:pt x="352" y="238"/>
                  </a:lnTo>
                  <a:lnTo>
                    <a:pt x="352" y="240"/>
                  </a:lnTo>
                  <a:lnTo>
                    <a:pt x="352" y="243"/>
                  </a:lnTo>
                  <a:lnTo>
                    <a:pt x="352" y="245"/>
                  </a:lnTo>
                  <a:lnTo>
                    <a:pt x="351" y="248"/>
                  </a:lnTo>
                  <a:lnTo>
                    <a:pt x="351" y="250"/>
                  </a:lnTo>
                  <a:lnTo>
                    <a:pt x="351" y="253"/>
                  </a:lnTo>
                  <a:lnTo>
                    <a:pt x="351" y="255"/>
                  </a:lnTo>
                  <a:lnTo>
                    <a:pt x="350" y="258"/>
                  </a:lnTo>
                  <a:lnTo>
                    <a:pt x="350" y="260"/>
                  </a:lnTo>
                  <a:lnTo>
                    <a:pt x="350" y="263"/>
                  </a:lnTo>
                  <a:lnTo>
                    <a:pt x="349" y="265"/>
                  </a:lnTo>
                  <a:lnTo>
                    <a:pt x="349" y="268"/>
                  </a:lnTo>
                  <a:lnTo>
                    <a:pt x="349" y="270"/>
                  </a:lnTo>
                  <a:lnTo>
                    <a:pt x="348" y="272"/>
                  </a:lnTo>
                  <a:lnTo>
                    <a:pt x="348" y="275"/>
                  </a:lnTo>
                  <a:lnTo>
                    <a:pt x="348" y="277"/>
                  </a:lnTo>
                  <a:lnTo>
                    <a:pt x="347" y="280"/>
                  </a:lnTo>
                  <a:lnTo>
                    <a:pt x="347" y="282"/>
                  </a:lnTo>
                  <a:lnTo>
                    <a:pt x="346" y="285"/>
                  </a:lnTo>
                  <a:lnTo>
                    <a:pt x="346" y="287"/>
                  </a:lnTo>
                  <a:lnTo>
                    <a:pt x="345" y="290"/>
                  </a:lnTo>
                  <a:lnTo>
                    <a:pt x="345" y="292"/>
                  </a:lnTo>
                  <a:lnTo>
                    <a:pt x="344" y="294"/>
                  </a:lnTo>
                  <a:lnTo>
                    <a:pt x="344" y="297"/>
                  </a:lnTo>
                  <a:lnTo>
                    <a:pt x="343" y="299"/>
                  </a:lnTo>
                  <a:lnTo>
                    <a:pt x="342" y="302"/>
                  </a:lnTo>
                  <a:lnTo>
                    <a:pt x="342" y="304"/>
                  </a:lnTo>
                  <a:lnTo>
                    <a:pt x="341" y="307"/>
                  </a:lnTo>
                  <a:lnTo>
                    <a:pt x="341" y="309"/>
                  </a:lnTo>
                  <a:lnTo>
                    <a:pt x="340" y="312"/>
                  </a:lnTo>
                  <a:lnTo>
                    <a:pt x="339" y="314"/>
                  </a:lnTo>
                  <a:lnTo>
                    <a:pt x="338" y="317"/>
                  </a:lnTo>
                  <a:lnTo>
                    <a:pt x="338" y="319"/>
                  </a:lnTo>
                  <a:lnTo>
                    <a:pt x="337" y="322"/>
                  </a:lnTo>
                  <a:lnTo>
                    <a:pt x="336" y="324"/>
                  </a:lnTo>
                  <a:lnTo>
                    <a:pt x="335" y="327"/>
                  </a:lnTo>
                  <a:lnTo>
                    <a:pt x="335" y="329"/>
                  </a:lnTo>
                  <a:lnTo>
                    <a:pt x="334" y="332"/>
                  </a:lnTo>
                  <a:lnTo>
                    <a:pt x="333" y="334"/>
                  </a:lnTo>
                  <a:lnTo>
                    <a:pt x="332" y="337"/>
                  </a:lnTo>
                  <a:lnTo>
                    <a:pt x="331" y="339"/>
                  </a:lnTo>
                  <a:lnTo>
                    <a:pt x="330" y="342"/>
                  </a:lnTo>
                  <a:lnTo>
                    <a:pt x="329" y="344"/>
                  </a:lnTo>
                  <a:lnTo>
                    <a:pt x="328" y="347"/>
                  </a:lnTo>
                  <a:lnTo>
                    <a:pt x="327" y="350"/>
                  </a:lnTo>
                  <a:lnTo>
                    <a:pt x="326" y="352"/>
                  </a:lnTo>
                  <a:lnTo>
                    <a:pt x="325" y="355"/>
                  </a:lnTo>
                  <a:lnTo>
                    <a:pt x="324" y="357"/>
                  </a:lnTo>
                  <a:lnTo>
                    <a:pt x="323" y="360"/>
                  </a:lnTo>
                  <a:lnTo>
                    <a:pt x="322" y="362"/>
                  </a:lnTo>
                  <a:lnTo>
                    <a:pt x="321" y="365"/>
                  </a:lnTo>
                  <a:lnTo>
                    <a:pt x="319" y="367"/>
                  </a:lnTo>
                  <a:lnTo>
                    <a:pt x="318" y="369"/>
                  </a:lnTo>
                  <a:lnTo>
                    <a:pt x="317" y="372"/>
                  </a:lnTo>
                  <a:lnTo>
                    <a:pt x="316" y="374"/>
                  </a:lnTo>
                  <a:lnTo>
                    <a:pt x="314" y="377"/>
                  </a:lnTo>
                  <a:lnTo>
                    <a:pt x="313" y="379"/>
                  </a:lnTo>
                  <a:lnTo>
                    <a:pt x="312" y="382"/>
                  </a:lnTo>
                  <a:lnTo>
                    <a:pt x="311" y="384"/>
                  </a:lnTo>
                  <a:lnTo>
                    <a:pt x="309" y="386"/>
                  </a:lnTo>
                  <a:lnTo>
                    <a:pt x="308" y="389"/>
                  </a:lnTo>
                  <a:lnTo>
                    <a:pt x="307" y="391"/>
                  </a:lnTo>
                  <a:lnTo>
                    <a:pt x="305" y="394"/>
                  </a:lnTo>
                  <a:lnTo>
                    <a:pt x="304" y="396"/>
                  </a:lnTo>
                  <a:lnTo>
                    <a:pt x="302" y="398"/>
                  </a:lnTo>
                  <a:lnTo>
                    <a:pt x="301" y="401"/>
                  </a:lnTo>
                  <a:lnTo>
                    <a:pt x="300" y="403"/>
                  </a:lnTo>
                  <a:lnTo>
                    <a:pt x="298" y="406"/>
                  </a:lnTo>
                  <a:lnTo>
                    <a:pt x="297" y="408"/>
                  </a:lnTo>
                  <a:lnTo>
                    <a:pt x="295" y="411"/>
                  </a:lnTo>
                  <a:lnTo>
                    <a:pt x="294" y="413"/>
                  </a:lnTo>
                  <a:lnTo>
                    <a:pt x="293" y="415"/>
                  </a:lnTo>
                  <a:lnTo>
                    <a:pt x="291" y="418"/>
                  </a:lnTo>
                  <a:lnTo>
                    <a:pt x="290" y="420"/>
                  </a:lnTo>
                  <a:lnTo>
                    <a:pt x="288" y="423"/>
                  </a:lnTo>
                  <a:lnTo>
                    <a:pt x="287" y="425"/>
                  </a:lnTo>
                  <a:lnTo>
                    <a:pt x="285" y="428"/>
                  </a:lnTo>
                  <a:lnTo>
                    <a:pt x="284" y="430"/>
                  </a:lnTo>
                  <a:lnTo>
                    <a:pt x="283" y="433"/>
                  </a:lnTo>
                  <a:lnTo>
                    <a:pt x="281" y="435"/>
                  </a:lnTo>
                  <a:lnTo>
                    <a:pt x="280" y="438"/>
                  </a:lnTo>
                  <a:lnTo>
                    <a:pt x="279" y="440"/>
                  </a:lnTo>
                  <a:lnTo>
                    <a:pt x="277" y="443"/>
                  </a:lnTo>
                  <a:lnTo>
                    <a:pt x="276" y="445"/>
                  </a:lnTo>
                  <a:lnTo>
                    <a:pt x="275" y="447"/>
                  </a:lnTo>
                  <a:lnTo>
                    <a:pt x="274" y="450"/>
                  </a:lnTo>
                  <a:lnTo>
                    <a:pt x="272" y="452"/>
                  </a:lnTo>
                  <a:lnTo>
                    <a:pt x="271" y="454"/>
                  </a:lnTo>
                  <a:lnTo>
                    <a:pt x="270" y="457"/>
                  </a:lnTo>
                  <a:lnTo>
                    <a:pt x="269" y="459"/>
                  </a:lnTo>
                  <a:lnTo>
                    <a:pt x="268" y="461"/>
                  </a:lnTo>
                  <a:lnTo>
                    <a:pt x="267" y="463"/>
                  </a:lnTo>
                  <a:lnTo>
                    <a:pt x="266" y="465"/>
                  </a:lnTo>
                  <a:lnTo>
                    <a:pt x="265" y="467"/>
                  </a:lnTo>
                  <a:lnTo>
                    <a:pt x="264" y="470"/>
                  </a:lnTo>
                  <a:lnTo>
                    <a:pt x="263" y="472"/>
                  </a:lnTo>
                  <a:lnTo>
                    <a:pt x="262" y="474"/>
                  </a:lnTo>
                  <a:lnTo>
                    <a:pt x="261" y="476"/>
                  </a:lnTo>
                  <a:lnTo>
                    <a:pt x="261" y="478"/>
                  </a:lnTo>
                  <a:lnTo>
                    <a:pt x="260" y="481"/>
                  </a:lnTo>
                  <a:lnTo>
                    <a:pt x="259" y="483"/>
                  </a:lnTo>
                  <a:lnTo>
                    <a:pt x="258" y="485"/>
                  </a:lnTo>
                  <a:lnTo>
                    <a:pt x="257" y="487"/>
                  </a:lnTo>
                  <a:lnTo>
                    <a:pt x="256" y="489"/>
                  </a:lnTo>
                  <a:lnTo>
                    <a:pt x="256" y="492"/>
                  </a:lnTo>
                  <a:lnTo>
                    <a:pt x="255" y="494"/>
                  </a:lnTo>
                  <a:lnTo>
                    <a:pt x="254" y="496"/>
                  </a:lnTo>
                  <a:lnTo>
                    <a:pt x="253" y="499"/>
                  </a:lnTo>
                  <a:lnTo>
                    <a:pt x="253" y="501"/>
                  </a:lnTo>
                  <a:lnTo>
                    <a:pt x="252" y="503"/>
                  </a:lnTo>
                  <a:lnTo>
                    <a:pt x="251" y="505"/>
                  </a:lnTo>
                  <a:lnTo>
                    <a:pt x="250" y="508"/>
                  </a:lnTo>
                  <a:lnTo>
                    <a:pt x="250" y="510"/>
                  </a:lnTo>
                  <a:lnTo>
                    <a:pt x="249" y="512"/>
                  </a:lnTo>
                  <a:lnTo>
                    <a:pt x="249" y="514"/>
                  </a:lnTo>
                  <a:lnTo>
                    <a:pt x="248" y="516"/>
                  </a:lnTo>
                  <a:lnTo>
                    <a:pt x="248" y="518"/>
                  </a:lnTo>
                  <a:lnTo>
                    <a:pt x="247" y="520"/>
                  </a:lnTo>
                  <a:lnTo>
                    <a:pt x="247" y="522"/>
                  </a:lnTo>
                  <a:lnTo>
                    <a:pt x="246" y="524"/>
                  </a:lnTo>
                  <a:lnTo>
                    <a:pt x="246" y="525"/>
                  </a:lnTo>
                  <a:lnTo>
                    <a:pt x="246" y="527"/>
                  </a:lnTo>
                  <a:lnTo>
                    <a:pt x="245" y="529"/>
                  </a:lnTo>
                  <a:lnTo>
                    <a:pt x="245" y="530"/>
                  </a:lnTo>
                  <a:lnTo>
                    <a:pt x="245" y="532"/>
                  </a:lnTo>
                  <a:lnTo>
                    <a:pt x="245" y="534"/>
                  </a:lnTo>
                  <a:lnTo>
                    <a:pt x="244" y="535"/>
                  </a:lnTo>
                  <a:lnTo>
                    <a:pt x="244" y="537"/>
                  </a:lnTo>
                  <a:lnTo>
                    <a:pt x="244" y="540"/>
                  </a:lnTo>
                  <a:lnTo>
                    <a:pt x="244" y="542"/>
                  </a:lnTo>
                  <a:lnTo>
                    <a:pt x="244" y="544"/>
                  </a:lnTo>
                  <a:lnTo>
                    <a:pt x="244" y="547"/>
                  </a:lnTo>
                  <a:lnTo>
                    <a:pt x="244" y="550"/>
                  </a:lnTo>
                  <a:lnTo>
                    <a:pt x="244" y="552"/>
                  </a:lnTo>
                  <a:lnTo>
                    <a:pt x="244" y="555"/>
                  </a:lnTo>
                  <a:lnTo>
                    <a:pt x="244" y="559"/>
                  </a:lnTo>
                  <a:lnTo>
                    <a:pt x="244" y="562"/>
                  </a:lnTo>
                  <a:lnTo>
                    <a:pt x="244" y="566"/>
                  </a:lnTo>
                  <a:lnTo>
                    <a:pt x="244" y="569"/>
                  </a:lnTo>
                  <a:lnTo>
                    <a:pt x="244" y="573"/>
                  </a:lnTo>
                  <a:lnTo>
                    <a:pt x="244" y="577"/>
                  </a:lnTo>
                  <a:close/>
                </a:path>
              </a:pathLst>
            </a:custGeom>
            <a:solidFill>
              <a:srgbClr val="FFFFFF"/>
            </a:solidFill>
            <a:ln w="6350" cap="flat">
              <a:solidFill>
                <a:srgbClr val="FFB329"/>
              </a:solidFill>
              <a:prstDash val="solid"/>
              <a:round/>
            </a:ln>
            <a:effectLst>
              <a:outerShdw dist="57150" dir="2700000" algn="ctr" rotWithShape="0">
                <a:srgbClr val="666666"/>
              </a:outerShdw>
            </a:effectLst>
          </p:spPr>
          <p:txBody>
            <a:bodyPr wrap="none" anchor="ctr">
              <a:spAutoFit/>
            </a:bodyPr>
            <a:lstStyle>
              <a:defPPr>
                <a:defRPr lang="zh-CN"/>
              </a:defPPr>
              <a:lvl1pPr marL="0" algn="l" defTabSz="1043940" rtl="0" eaLnBrk="1" latinLnBrk="0" hangingPunct="1">
                <a:defRPr sz="2100" kern="1200">
                  <a:solidFill>
                    <a:schemeClr val="tx1"/>
                  </a:solidFill>
                  <a:latin typeface="+mn-lt"/>
                  <a:ea typeface="+mn-ea"/>
                  <a:cs typeface="+mn-cs"/>
                </a:defRPr>
              </a:lvl1pPr>
              <a:lvl2pPr marL="521970" algn="l" defTabSz="1043940" rtl="0" eaLnBrk="1" latinLnBrk="0" hangingPunct="1">
                <a:defRPr sz="2100" kern="1200">
                  <a:solidFill>
                    <a:schemeClr val="tx1"/>
                  </a:solidFill>
                  <a:latin typeface="+mn-lt"/>
                  <a:ea typeface="+mn-ea"/>
                  <a:cs typeface="+mn-cs"/>
                </a:defRPr>
              </a:lvl2pPr>
              <a:lvl3pPr marL="1044575" algn="l" defTabSz="1043940" rtl="0" eaLnBrk="1" latinLnBrk="0" hangingPunct="1">
                <a:defRPr sz="2100" kern="1200">
                  <a:solidFill>
                    <a:schemeClr val="tx1"/>
                  </a:solidFill>
                  <a:latin typeface="+mn-lt"/>
                  <a:ea typeface="+mn-ea"/>
                  <a:cs typeface="+mn-cs"/>
                </a:defRPr>
              </a:lvl3pPr>
              <a:lvl4pPr marL="1566545" algn="l" defTabSz="1043940" rtl="0" eaLnBrk="1" latinLnBrk="0" hangingPunct="1">
                <a:defRPr sz="2100" kern="1200">
                  <a:solidFill>
                    <a:schemeClr val="tx1"/>
                  </a:solidFill>
                  <a:latin typeface="+mn-lt"/>
                  <a:ea typeface="+mn-ea"/>
                  <a:cs typeface="+mn-cs"/>
                </a:defRPr>
              </a:lvl4pPr>
              <a:lvl5pPr marL="2088515" algn="l" defTabSz="1043940" rtl="0" eaLnBrk="1" latinLnBrk="0" hangingPunct="1">
                <a:defRPr sz="2100" kern="1200">
                  <a:solidFill>
                    <a:schemeClr val="tx1"/>
                  </a:solidFill>
                  <a:latin typeface="+mn-lt"/>
                  <a:ea typeface="+mn-ea"/>
                  <a:cs typeface="+mn-cs"/>
                </a:defRPr>
              </a:lvl5pPr>
              <a:lvl6pPr marL="2611120" algn="l" defTabSz="1043940" rtl="0" eaLnBrk="1" latinLnBrk="0" hangingPunct="1">
                <a:defRPr sz="2100" kern="1200">
                  <a:solidFill>
                    <a:schemeClr val="tx1"/>
                  </a:solidFill>
                  <a:latin typeface="+mn-lt"/>
                  <a:ea typeface="+mn-ea"/>
                  <a:cs typeface="+mn-cs"/>
                </a:defRPr>
              </a:lvl6pPr>
              <a:lvl7pPr marL="3133090" algn="l" defTabSz="1043940" rtl="0" eaLnBrk="1" latinLnBrk="0" hangingPunct="1">
                <a:defRPr sz="2100" kern="1200">
                  <a:solidFill>
                    <a:schemeClr val="tx1"/>
                  </a:solidFill>
                  <a:latin typeface="+mn-lt"/>
                  <a:ea typeface="+mn-ea"/>
                  <a:cs typeface="+mn-cs"/>
                </a:defRPr>
              </a:lvl7pPr>
              <a:lvl8pPr marL="3655060" algn="l" defTabSz="1043940" rtl="0" eaLnBrk="1" latinLnBrk="0" hangingPunct="1">
                <a:defRPr sz="2100" kern="1200">
                  <a:solidFill>
                    <a:schemeClr val="tx1"/>
                  </a:solidFill>
                  <a:latin typeface="+mn-lt"/>
                  <a:ea typeface="+mn-ea"/>
                  <a:cs typeface="+mn-cs"/>
                </a:defRPr>
              </a:lvl8pPr>
              <a:lvl9pPr marL="4177030" algn="l" defTabSz="1043940" rtl="0" eaLnBrk="1" latinLnBrk="0" hangingPunct="1">
                <a:defRPr sz="2100" kern="1200">
                  <a:solidFill>
                    <a:schemeClr val="tx1"/>
                  </a:solidFill>
                  <a:latin typeface="+mn-lt"/>
                  <a:ea typeface="+mn-ea"/>
                  <a:cs typeface="+mn-cs"/>
                </a:defRPr>
              </a:lvl9pPr>
            </a:lstStyle>
            <a:p>
              <a:pPr marL="0" marR="0" lvl="0" indent="0" algn="l" defTabSz="1043940" rtl="0" eaLnBrk="1" fontAlgn="auto" latinLnBrk="0" hangingPunct="1">
                <a:lnSpc>
                  <a:spcPct val="100000"/>
                </a:lnSpc>
                <a:spcBef>
                  <a:spcPts val="0"/>
                </a:spcBef>
                <a:spcAft>
                  <a:spcPts val="0"/>
                </a:spcAft>
                <a:buClrTx/>
                <a:buSzTx/>
                <a:buFontTx/>
                <a:buNone/>
                <a:tabLst/>
                <a:defRPr/>
              </a:pPr>
              <a:endParaRPr kumimoji="0" lang="zh-CN" altLang="en-US" sz="2100" b="0" i="0" u="none" strike="noStrike" kern="1200" cap="none" spc="0" normalizeH="0" baseline="0" noProof="0">
                <a:ln>
                  <a:noFill/>
                </a:ln>
                <a:solidFill>
                  <a:prstClr val="black"/>
                </a:solidFill>
                <a:effectLst/>
                <a:uLnTx/>
                <a:uFillTx/>
                <a:latin typeface="Calibri"/>
                <a:ea typeface="微软雅黑"/>
                <a:cs typeface="+mn-cs"/>
              </a:endParaRPr>
            </a:p>
          </p:txBody>
        </p:sp>
      </p:grpSp>
    </p:spTree>
    <p:extLst>
      <p:ext uri="{BB962C8B-B14F-4D97-AF65-F5344CB8AC3E}">
        <p14:creationId xmlns:p14="http://schemas.microsoft.com/office/powerpoint/2010/main" val="419876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7"/>
          <p:cNvSpPr>
            <a:spLocks noChangeArrowheads="1"/>
          </p:cNvSpPr>
          <p:nvPr/>
        </p:nvSpPr>
        <p:spPr bwMode="auto">
          <a:xfrm>
            <a:off x="1993900" y="2038082"/>
            <a:ext cx="5356046" cy="992188"/>
          </a:xfrm>
          <a:prstGeom prst="roundRect">
            <a:avLst>
              <a:gd name="adj" fmla="val 16667"/>
            </a:avLst>
          </a:prstGeom>
          <a:noFill/>
          <a:ln>
            <a:solidFill>
              <a:schemeClr val="bg1"/>
            </a:solid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Spis</a:t>
            </a: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学术期刊指南</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1996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00572" y="1506420"/>
            <a:ext cx="2520000" cy="2520000"/>
          </a:xfrm>
          <a:prstGeom prst="ellipse">
            <a:avLst/>
          </a:prstGeom>
          <a:noFill/>
          <a:ln w="292100" cmpd="sng">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9万余本</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学术期刊</a:t>
            </a:r>
          </a:p>
        </p:txBody>
      </p:sp>
      <p:sp>
        <p:nvSpPr>
          <p:cNvPr id="13" name="椭圆 12"/>
          <p:cNvSpPr/>
          <p:nvPr/>
        </p:nvSpPr>
        <p:spPr>
          <a:xfrm>
            <a:off x="5095070" y="1776420"/>
            <a:ext cx="1980000" cy="1980000"/>
          </a:xfrm>
          <a:prstGeom prst="ellipse">
            <a:avLst/>
          </a:prstGeom>
          <a:noFill/>
          <a:ln w="190500" cmpd="sng">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近</a:t>
            </a:r>
            <a:r>
              <a:rPr kumimoji="0" lang="en-US" altLang="zh-CN" sz="24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3</a:t>
            </a:r>
            <a:r>
              <a:rPr kumimoji="0" lang="zh-CN" altLang="en-US" sz="24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万本</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核心期刊</a:t>
            </a:r>
          </a:p>
        </p:txBody>
      </p:sp>
      <p:sp>
        <p:nvSpPr>
          <p:cNvPr id="14" name="椭圆 13"/>
          <p:cNvSpPr/>
          <p:nvPr/>
        </p:nvSpPr>
        <p:spPr>
          <a:xfrm>
            <a:off x="7190105" y="1866420"/>
            <a:ext cx="1800000" cy="1800000"/>
          </a:xfrm>
          <a:prstGeom prst="ellipse">
            <a:avLst/>
          </a:prstGeom>
          <a:noFill/>
          <a:ln w="152400" cmpd="sng">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近</a:t>
            </a: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万本</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OA</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刊</a:t>
            </a:r>
          </a:p>
        </p:txBody>
      </p:sp>
      <p:sp>
        <p:nvSpPr>
          <p:cNvPr id="15" name="椭圆 14"/>
          <p:cNvSpPr/>
          <p:nvPr/>
        </p:nvSpPr>
        <p:spPr>
          <a:xfrm>
            <a:off x="2835607" y="1686420"/>
            <a:ext cx="2160000" cy="2160000"/>
          </a:xfrm>
          <a:prstGeom prst="ellipse">
            <a:avLst/>
          </a:prstGeom>
          <a:noFill/>
          <a:ln w="209550" cmpd="sng">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7</a:t>
            </a:r>
            <a:r>
              <a:rPr kumimoji="0" lang="zh-CN" altLang="en-US" sz="2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万余本</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15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rPr>
              <a:t>外文刊</a:t>
            </a:r>
          </a:p>
        </p:txBody>
      </p:sp>
    </p:spTree>
    <p:extLst>
      <p:ext uri="{BB962C8B-B14F-4D97-AF65-F5344CB8AC3E}">
        <p14:creationId xmlns:p14="http://schemas.microsoft.com/office/powerpoint/2010/main" val="31752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par>
                          <p:cTn id="17" fill="hold">
                            <p:stCondLst>
                              <p:cond delay="1500"/>
                            </p:stCondLst>
                            <p:childTnLst>
                              <p:par>
                                <p:cTn id="18" presetID="13" presetClass="entr" presetSubtype="16" fill="hold" grpId="1"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plus(i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animBg="1"/>
      <p:bldP spid="14" grpId="1" bldLvl="0" animBg="1"/>
      <p:bldP spid="1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p:nvPr/>
        </p:nvSpPr>
        <p:spPr>
          <a:xfrm>
            <a:off x="1417580" y="1904914"/>
            <a:ext cx="6479511" cy="1015663"/>
          </a:xfrm>
          <a:prstGeom prst="rect">
            <a:avLst/>
          </a:prstGeom>
          <a:noFill/>
          <a:ln w="9525">
            <a:noFill/>
          </a:ln>
        </p:spPr>
        <p:txBody>
          <a:bodyPr wrap="square">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怎么查找核心期刊</a:t>
            </a:r>
          </a:p>
        </p:txBody>
      </p:sp>
    </p:spTree>
    <p:extLst>
      <p:ext uri="{BB962C8B-B14F-4D97-AF65-F5344CB8AC3E}">
        <p14:creationId xmlns:p14="http://schemas.microsoft.com/office/powerpoint/2010/main" val="198684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12700"/>
            <a:ext cx="9144000" cy="5105190"/>
          </a:xfrm>
          <a:prstGeom prst="rect">
            <a:avLst/>
          </a:prstGeom>
        </p:spPr>
      </p:pic>
      <p:sp>
        <p:nvSpPr>
          <p:cNvPr id="8" name="长方形 312"/>
          <p:cNvSpPr>
            <a:spLocks noChangeArrowheads="1"/>
          </p:cNvSpPr>
          <p:nvPr/>
        </p:nvSpPr>
        <p:spPr bwMode="auto">
          <a:xfrm>
            <a:off x="2354196" y="101600"/>
            <a:ext cx="750888" cy="288925"/>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zh-CN" altLang="zh-CN" sz="135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长方形 312"/>
          <p:cNvSpPr>
            <a:spLocks noChangeArrowheads="1"/>
          </p:cNvSpPr>
          <p:nvPr/>
        </p:nvSpPr>
        <p:spPr bwMode="auto">
          <a:xfrm>
            <a:off x="568192" y="3614110"/>
            <a:ext cx="3572008" cy="138969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zh-CN" altLang="zh-CN" sz="135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长方形 312"/>
          <p:cNvSpPr>
            <a:spLocks noChangeArrowheads="1"/>
          </p:cNvSpPr>
          <p:nvPr/>
        </p:nvSpPr>
        <p:spPr bwMode="auto">
          <a:xfrm>
            <a:off x="5892800" y="2241437"/>
            <a:ext cx="1198451" cy="476363"/>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zh-CN" altLang="zh-CN" sz="135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220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7520" y="31645"/>
            <a:ext cx="9224220" cy="5099155"/>
          </a:xfrm>
          <a:prstGeom prst="rect">
            <a:avLst/>
          </a:prstGeom>
        </p:spPr>
      </p:pic>
      <p:sp>
        <p:nvSpPr>
          <p:cNvPr id="3" name="长方形 312"/>
          <p:cNvSpPr>
            <a:spLocks noChangeArrowheads="1"/>
          </p:cNvSpPr>
          <p:nvPr/>
        </p:nvSpPr>
        <p:spPr bwMode="auto">
          <a:xfrm>
            <a:off x="-105" y="1536837"/>
            <a:ext cx="1429490" cy="2323963"/>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圆角矩形标注 3"/>
          <p:cNvSpPr/>
          <p:nvPr/>
        </p:nvSpPr>
        <p:spPr>
          <a:xfrm>
            <a:off x="10160" y="4259013"/>
            <a:ext cx="1705820" cy="473573"/>
          </a:xfrm>
          <a:prstGeom prst="wedgeRoundRectCallout">
            <a:avLst>
              <a:gd name="adj1" fmla="val 2096"/>
              <a:gd name="adj2" fmla="val -127353"/>
              <a:gd name="adj3" fmla="val 16667"/>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学科门类</a:t>
            </a:r>
          </a:p>
        </p:txBody>
      </p:sp>
      <p:sp>
        <p:nvSpPr>
          <p:cNvPr id="5" name="长方形 312"/>
          <p:cNvSpPr>
            <a:spLocks noChangeArrowheads="1"/>
          </p:cNvSpPr>
          <p:nvPr/>
        </p:nvSpPr>
        <p:spPr bwMode="auto">
          <a:xfrm>
            <a:off x="1715980" y="1615508"/>
            <a:ext cx="7262920" cy="39116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圆角矩形标注 5"/>
          <p:cNvSpPr/>
          <p:nvPr/>
        </p:nvSpPr>
        <p:spPr>
          <a:xfrm>
            <a:off x="4713896" y="876617"/>
            <a:ext cx="1516545" cy="465455"/>
          </a:xfrm>
          <a:prstGeom prst="wedgeRoundRectCallout">
            <a:avLst>
              <a:gd name="adj1" fmla="val -53354"/>
              <a:gd name="adj2" fmla="val 87517"/>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收录体系</a:t>
            </a:r>
          </a:p>
        </p:txBody>
      </p:sp>
      <p:sp>
        <p:nvSpPr>
          <p:cNvPr id="7" name="长方形 312"/>
          <p:cNvSpPr>
            <a:spLocks noChangeArrowheads="1"/>
          </p:cNvSpPr>
          <p:nvPr/>
        </p:nvSpPr>
        <p:spPr bwMode="auto">
          <a:xfrm>
            <a:off x="1793660" y="2692399"/>
            <a:ext cx="7096340" cy="2235201"/>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圆角矩形标注 7"/>
          <p:cNvSpPr/>
          <p:nvPr/>
        </p:nvSpPr>
        <p:spPr>
          <a:xfrm>
            <a:off x="5141022" y="2086429"/>
            <a:ext cx="1610718" cy="488950"/>
          </a:xfrm>
          <a:prstGeom prst="wedgeRoundRectCallout">
            <a:avLst>
              <a:gd name="adj1" fmla="val -68323"/>
              <a:gd name="adj2" fmla="val 48608"/>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对应学科</a:t>
            </a:r>
          </a:p>
        </p:txBody>
      </p:sp>
      <p:graphicFrame>
        <p:nvGraphicFramePr>
          <p:cNvPr id="9" name="图示 8"/>
          <p:cNvGraphicFramePr/>
          <p:nvPr/>
        </p:nvGraphicFramePr>
        <p:xfrm>
          <a:off x="2198197" y="3897318"/>
          <a:ext cx="6552103" cy="835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3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表格 44032"/>
          <p:cNvGraphicFramePr/>
          <p:nvPr/>
        </p:nvGraphicFramePr>
        <p:xfrm>
          <a:off x="604462" y="1057455"/>
          <a:ext cx="7935595" cy="3865245"/>
        </p:xfrm>
        <a:graphic>
          <a:graphicData uri="http://schemas.openxmlformats.org/drawingml/2006/table">
            <a:tbl>
              <a:tblPr/>
              <a:tblGrid>
                <a:gridCol w="4213225">
                  <a:extLst>
                    <a:ext uri="{9D8B030D-6E8A-4147-A177-3AD203B41FA5}">
                      <a16:colId xmlns:a16="http://schemas.microsoft.com/office/drawing/2014/main" val="20000"/>
                    </a:ext>
                  </a:extLst>
                </a:gridCol>
                <a:gridCol w="3722370">
                  <a:extLst>
                    <a:ext uri="{9D8B030D-6E8A-4147-A177-3AD203B41FA5}">
                      <a16:colId xmlns:a16="http://schemas.microsoft.com/office/drawing/2014/main" val="20001"/>
                    </a:ext>
                  </a:extLst>
                </a:gridCol>
              </a:tblGrid>
              <a:tr h="725170">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26670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C000"/>
                          </a:solidFill>
                          <a:ea typeface="微软雅黑" panose="020B0503020204020204" pitchFamily="34" charset="-122"/>
                          <a:sym typeface="宋体" panose="02010600030101010101" pitchFamily="2" charset="-122"/>
                        </a:rPr>
                        <a:t>   国  际</a:t>
                      </a:r>
                      <a:endParaRPr lang="zh-CN" altLang="en-US" sz="1950" b="1" dirty="0">
                        <a:solidFill>
                          <a:srgbClr val="FFC000"/>
                        </a:solidFill>
                        <a:ea typeface="微软雅黑" panose="020B0503020204020204" pitchFamily="34" charset="-122"/>
                      </a:endParaRPr>
                    </a:p>
                  </a:txBody>
                  <a:tcPr marL="67627" marR="67627" marT="35223" marB="35223"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noFill/>
                  </a:tcPr>
                </a:tc>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C000"/>
                          </a:solidFill>
                          <a:ea typeface="微软雅黑" panose="020B0503020204020204" pitchFamily="34" charset="-122"/>
                          <a:sym typeface="宋体" panose="02010600030101010101" pitchFamily="2" charset="-122"/>
                        </a:rPr>
                        <a:t>国  内</a:t>
                      </a:r>
                      <a:endParaRPr lang="zh-CN" altLang="en-US" sz="1950" b="1" dirty="0">
                        <a:solidFill>
                          <a:srgbClr val="FFC000"/>
                        </a:solidFill>
                        <a:ea typeface="微软雅黑" panose="020B0503020204020204" pitchFamily="34" charset="-122"/>
                      </a:endParaRPr>
                    </a:p>
                  </a:txBody>
                  <a:tcPr marL="67627" marR="67627" marT="35964" marB="359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930">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26670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SCI-E</a:t>
                      </a:r>
                    </a:p>
                  </a:txBody>
                  <a:tcPr marL="67627" marR="67627" marT="35223" marB="35223"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26670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CSCD</a:t>
                      </a:r>
                    </a:p>
                  </a:txBody>
                  <a:tcPr marL="67627" marR="67627" marT="35964" marB="359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9765">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26670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SSCI </a:t>
                      </a:r>
                    </a:p>
                  </a:txBody>
                  <a:tcPr marL="67627" marR="67627" marT="35223" marB="35223"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26670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CSSCI </a:t>
                      </a:r>
                    </a:p>
                  </a:txBody>
                  <a:tcPr marL="67627" marR="67627" marT="35964" marB="359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6740">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26670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Scopus</a:t>
                      </a:r>
                    </a:p>
                  </a:txBody>
                  <a:tcPr marL="67627" marR="67627" marT="35223" marB="35223"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26670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北大核心</a:t>
                      </a:r>
                    </a:p>
                  </a:txBody>
                  <a:tcPr marL="67627" marR="67627" marT="35964" marB="359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1820">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0" algn="ctr" defTabSz="914400" eaLnBrk="1" hangingPunct="1">
                        <a:lnSpc>
                          <a:spcPct val="90000"/>
                        </a:lnSpc>
                        <a:spcBef>
                          <a:spcPts val="1350"/>
                        </a:spcBef>
                        <a:buClr>
                          <a:srgbClr val="79A5E0"/>
                        </a:buClr>
                        <a:buSzPct val="60000"/>
                        <a:buFont typeface="Wingdings 2" panose="05020102010507070707" pitchFamily="18" charset="2"/>
                        <a:buNone/>
                      </a:pPr>
                      <a:r>
                        <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CN"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EI</a:t>
                      </a:r>
                      <a:endPar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a:txBody>
                  <a:tcPr marL="67627" marR="67627" marT="35223" marB="35223"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457200" lvl="0" indent="-455930" algn="l" defTabSz="1219200" rtl="0" eaLnBrk="0" fontAlgn="base" hangingPunct="0">
                        <a:spcBef>
                          <a:spcPts val="125"/>
                        </a:spcBef>
                        <a:spcAft>
                          <a:spcPct val="0"/>
                        </a:spcAft>
                        <a:buChar char="•"/>
                        <a:defRPr sz="2800" kern="1200">
                          <a:solidFill>
                            <a:schemeClr val="tx1"/>
                          </a:solidFill>
                          <a:latin typeface="+mn-lt"/>
                          <a:ea typeface="+mn-ea"/>
                          <a:cs typeface="+mn-cs"/>
                        </a:defRPr>
                      </a:lvl1pPr>
                      <a:lvl2pPr marL="990600" lvl="1" indent="-379730" algn="l" defTabSz="1219200" rtl="0" eaLnBrk="0" fontAlgn="base" hangingPunct="0">
                        <a:spcBef>
                          <a:spcPts val="125"/>
                        </a:spcBef>
                        <a:spcAft>
                          <a:spcPct val="0"/>
                        </a:spcAft>
                        <a:buChar char="–"/>
                        <a:defRPr sz="2400" kern="1200">
                          <a:solidFill>
                            <a:schemeClr val="tx1"/>
                          </a:solidFill>
                          <a:latin typeface="+mn-lt"/>
                          <a:ea typeface="+mn-ea"/>
                          <a:cs typeface="+mn-cs"/>
                        </a:defRPr>
                      </a:lvl2pPr>
                      <a:lvl3pPr marL="1524000" lvl="2" indent="-303530" algn="l" defTabSz="1219200" rtl="0" eaLnBrk="0" fontAlgn="base" hangingPunct="0">
                        <a:spcBef>
                          <a:spcPts val="125"/>
                        </a:spcBef>
                        <a:spcAft>
                          <a:spcPct val="0"/>
                        </a:spcAft>
                        <a:buChar char="•"/>
                        <a:defRPr sz="2000" kern="1200">
                          <a:solidFill>
                            <a:schemeClr val="tx1"/>
                          </a:solidFill>
                          <a:latin typeface="+mn-lt"/>
                          <a:ea typeface="+mn-ea"/>
                          <a:cs typeface="+mn-cs"/>
                        </a:defRPr>
                      </a:lvl3pPr>
                      <a:lvl4pPr marL="2133600" lvl="3"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4pPr>
                      <a:lvl5pPr marL="2743200" lvl="4" indent="-303530" algn="l" defTabSz="1219200" rtl="0" eaLnBrk="0" fontAlgn="base" hangingPunct="0">
                        <a:spcBef>
                          <a:spcPts val="125"/>
                        </a:spcBef>
                        <a:spcAft>
                          <a:spcPct val="0"/>
                        </a:spcAft>
                        <a:buChar char="»"/>
                        <a:defRPr sz="1800" kern="1200">
                          <a:solidFill>
                            <a:schemeClr val="tx1"/>
                          </a:solidFill>
                          <a:latin typeface="+mn-lt"/>
                          <a:ea typeface="+mn-ea"/>
                          <a:cs typeface="+mn-cs"/>
                        </a:defRPr>
                      </a:lvl5pPr>
                    </a:lstStyle>
                    <a:p>
                      <a:pPr marL="0" lvl="0" indent="0" algn="ctr" defTabSz="914400" eaLnBrk="1" hangingPunct="1">
                        <a:spcBef>
                          <a:spcPct val="0"/>
                        </a:spcBef>
                        <a:buNone/>
                      </a:pPr>
                      <a:endPar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a:txBody>
                  <a:tcPr marL="67627" marR="67627" marT="35964" marB="359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1820">
                <a:tc>
                  <a:txBody>
                    <a:bodyPr/>
                    <a:lstStyle/>
                    <a:p>
                      <a:pPr marL="0" lvl="0" indent="0" algn="ctr" defTabSz="914400" eaLnBrk="1" hangingPunct="1">
                        <a:lnSpc>
                          <a:spcPct val="90000"/>
                        </a:lnSpc>
                        <a:spcBef>
                          <a:spcPts val="1350"/>
                        </a:spcBef>
                        <a:buClr>
                          <a:srgbClr val="79A5E0"/>
                        </a:buClr>
                        <a:buSzPct val="60000"/>
                        <a:buFont typeface="Wingdings 2" panose="05020102010507070707" pitchFamily="18" charset="2"/>
                        <a:buNone/>
                      </a:pPr>
                      <a:r>
                        <a:rPr lang="en-US" altLang="zh-CN"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  ESI</a:t>
                      </a:r>
                      <a:endPar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a:txBody>
                  <a:tcPr marL="67627" marR="67627" marT="35223" marB="35223"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marL="0" lvl="0" indent="0" algn="ctr" defTabSz="914400" eaLnBrk="1" hangingPunct="1">
                        <a:spcBef>
                          <a:spcPct val="0"/>
                        </a:spcBef>
                        <a:buNone/>
                      </a:pPr>
                      <a:endParaRPr lang="zh-CN" altLang="en-US" sz="19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a:txBody>
                  <a:tcPr marL="67627" marR="67627" marT="35964" marB="35964"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矩形 1"/>
          <p:cNvSpPr/>
          <p:nvPr/>
        </p:nvSpPr>
        <p:spPr>
          <a:xfrm>
            <a:off x="286472" y="305774"/>
            <a:ext cx="1402556" cy="550069"/>
          </a:xfrm>
          <a:prstGeom prst="rect">
            <a:avLst/>
          </a:prstGeom>
          <a:noFill/>
          <a:ln>
            <a:solidFill>
              <a:srgbClr val="FBFBFB">
                <a:alpha val="7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zh-CN" altLang="en-US" sz="21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ea"/>
              </a:rPr>
              <a:t>收录体系</a:t>
            </a:r>
          </a:p>
        </p:txBody>
      </p:sp>
      <p:sp>
        <p:nvSpPr>
          <p:cNvPr id="4" name="圆角矩形标注 3"/>
          <p:cNvSpPr/>
          <p:nvPr/>
        </p:nvSpPr>
        <p:spPr>
          <a:xfrm>
            <a:off x="2187624" y="2435194"/>
            <a:ext cx="3203972" cy="701279"/>
          </a:xfrm>
          <a:prstGeom prst="wedgeRoundRectCallout">
            <a:avLst>
              <a:gd name="adj1" fmla="val 331"/>
              <a:gd name="adj2" fmla="val -85665"/>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国际公认最权威</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自然科学、工程技术领域</a:t>
            </a:r>
          </a:p>
        </p:txBody>
      </p:sp>
      <p:sp>
        <p:nvSpPr>
          <p:cNvPr id="5" name="圆角矩形标注 4"/>
          <p:cNvSpPr/>
          <p:nvPr/>
        </p:nvSpPr>
        <p:spPr>
          <a:xfrm>
            <a:off x="2728317" y="3117870"/>
            <a:ext cx="2664619" cy="756047"/>
          </a:xfrm>
          <a:prstGeom prst="wedgeRoundRectCallout">
            <a:avLst>
              <a:gd name="adj1" fmla="val 331"/>
              <a:gd name="adj2" fmla="val -85665"/>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SCI</a:t>
            </a: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的姊妹篇</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社会科学领域</a:t>
            </a:r>
          </a:p>
        </p:txBody>
      </p:sp>
      <p:sp>
        <p:nvSpPr>
          <p:cNvPr id="6" name="圆角矩形标注 5"/>
          <p:cNvSpPr/>
          <p:nvPr/>
        </p:nvSpPr>
        <p:spPr>
          <a:xfrm>
            <a:off x="1475510" y="3776503"/>
            <a:ext cx="3815160" cy="756047"/>
          </a:xfrm>
          <a:prstGeom prst="wedgeRoundRectCallout">
            <a:avLst>
              <a:gd name="adj1" fmla="val 331"/>
              <a:gd name="adj2" fmla="val -85665"/>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全世界最大的摘要和引文数据库科技、医学类文献</a:t>
            </a:r>
          </a:p>
        </p:txBody>
      </p:sp>
      <p:sp>
        <p:nvSpPr>
          <p:cNvPr id="7" name="圆角矩形标注 6"/>
          <p:cNvSpPr/>
          <p:nvPr/>
        </p:nvSpPr>
        <p:spPr>
          <a:xfrm>
            <a:off x="3770762" y="4242037"/>
            <a:ext cx="2087717" cy="581025"/>
          </a:xfrm>
          <a:prstGeom prst="wedgeRoundRectCallout">
            <a:avLst>
              <a:gd name="adj1" fmla="val -66098"/>
              <a:gd name="adj2" fmla="val 6138"/>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分析型研究工具</a:t>
            </a:r>
          </a:p>
        </p:txBody>
      </p:sp>
      <p:sp>
        <p:nvSpPr>
          <p:cNvPr id="8" name="圆角矩形标注 7"/>
          <p:cNvSpPr/>
          <p:nvPr/>
        </p:nvSpPr>
        <p:spPr>
          <a:xfrm>
            <a:off x="5745162" y="2359383"/>
            <a:ext cx="3097623" cy="852488"/>
          </a:xfrm>
          <a:prstGeom prst="wedgeRoundRectCallout">
            <a:avLst>
              <a:gd name="adj1" fmla="val 331"/>
              <a:gd name="adj2" fmla="val -85665"/>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中国的</a:t>
            </a:r>
            <a:r>
              <a:rPr kumimoji="0" lang="en-US" altLang="zh-CN"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SCI</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自然科学、工程技术领域</a:t>
            </a:r>
          </a:p>
        </p:txBody>
      </p:sp>
      <p:sp>
        <p:nvSpPr>
          <p:cNvPr id="9" name="圆角矩形标注 8"/>
          <p:cNvSpPr/>
          <p:nvPr/>
        </p:nvSpPr>
        <p:spPr>
          <a:xfrm>
            <a:off x="6036866" y="3212506"/>
            <a:ext cx="2381250" cy="540544"/>
          </a:xfrm>
          <a:prstGeom prst="wedgeRoundRectCallout">
            <a:avLst>
              <a:gd name="adj1" fmla="val 1680"/>
              <a:gd name="adj2" fmla="val -103959"/>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中文社会科学领域</a:t>
            </a:r>
          </a:p>
        </p:txBody>
      </p:sp>
      <p:sp>
        <p:nvSpPr>
          <p:cNvPr id="10" name="圆角矩形标注 9"/>
          <p:cNvSpPr/>
          <p:nvPr/>
        </p:nvSpPr>
        <p:spPr>
          <a:xfrm>
            <a:off x="5873433" y="3800178"/>
            <a:ext cx="2544366" cy="707231"/>
          </a:xfrm>
          <a:prstGeom prst="wedgeRoundRectCallout">
            <a:avLst>
              <a:gd name="adj1" fmla="val 331"/>
              <a:gd name="adj2" fmla="val -85665"/>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涵盖各学科领域</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中文学术期刊</a:t>
            </a:r>
          </a:p>
        </p:txBody>
      </p:sp>
      <p:sp>
        <p:nvSpPr>
          <p:cNvPr id="3" name="圆角矩形标注 2"/>
          <p:cNvSpPr/>
          <p:nvPr/>
        </p:nvSpPr>
        <p:spPr>
          <a:xfrm>
            <a:off x="2043319" y="4338022"/>
            <a:ext cx="1825943" cy="583883"/>
          </a:xfrm>
          <a:prstGeom prst="wedgeRoundRectCallout">
            <a:avLst>
              <a:gd name="adj1" fmla="val 331"/>
              <a:gd name="adj2" fmla="val -85665"/>
              <a:gd name="adj3" fmla="val 16667"/>
            </a:avLst>
          </a:prstGeom>
          <a:solidFill>
            <a:srgbClr val="FF9900"/>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19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工程技术领域</a:t>
            </a:r>
          </a:p>
        </p:txBody>
      </p:sp>
    </p:spTree>
    <p:extLst>
      <p:ext uri="{BB962C8B-B14F-4D97-AF65-F5344CB8AC3E}">
        <p14:creationId xmlns:p14="http://schemas.microsoft.com/office/powerpoint/2010/main" val="33214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blinds(horizontal)">
                                      <p:cBhvr>
                                        <p:cTn id="7" dur="500"/>
                                        <p:tgtEl>
                                          <p:spTgt spid="440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anim calcmode="lin" valueType="num">
                                      <p:cBhvr>
                                        <p:cTn id="18" dur="250" fill="hold"/>
                                        <p:tgtEl>
                                          <p:spTgt spid="5"/>
                                        </p:tgtEl>
                                        <p:attrNameLst>
                                          <p:attrName>ppt_x</p:attrName>
                                        </p:attrNameLst>
                                      </p:cBhvr>
                                      <p:tavLst>
                                        <p:tav tm="0">
                                          <p:val>
                                            <p:strVal val="#ppt_x"/>
                                          </p:val>
                                        </p:tav>
                                        <p:tav tm="100000">
                                          <p:val>
                                            <p:strVal val="#ppt_x"/>
                                          </p:val>
                                        </p:tav>
                                      </p:tavLst>
                                    </p:anim>
                                    <p:anim calcmode="lin" valueType="num">
                                      <p:cBhvr>
                                        <p:cTn id="19" dur="250" fill="hold"/>
                                        <p:tgtEl>
                                          <p:spTgt spid="5"/>
                                        </p:tgtEl>
                                        <p:attrNameLst>
                                          <p:attrName>ppt_y</p:attrName>
                                        </p:attrNameLst>
                                      </p:cBhvr>
                                      <p:tavLst>
                                        <p:tav tm="0">
                                          <p:val>
                                            <p:strVal val="#ppt_y+.1"/>
                                          </p:val>
                                        </p:tav>
                                        <p:tav tm="100000">
                                          <p:val>
                                            <p:strVal val="#ppt_y"/>
                                          </p:val>
                                        </p:tav>
                                      </p:tavLst>
                                    </p:anim>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22" presetClass="exit" presetSubtype="4" fill="hold" grpId="1" nodeType="withEffect">
                                  <p:stCondLst>
                                    <p:cond delay="0"/>
                                  </p:stCondLst>
                                  <p:childTnLst>
                                    <p:animEffect transition="out" filter="wipe(down)">
                                      <p:cBhvr>
                                        <p:cTn id="28" dur="250"/>
                                        <p:tgtEl>
                                          <p:spTgt spid="5"/>
                                        </p:tgtEl>
                                      </p:cBhvr>
                                    </p:animEffect>
                                    <p:set>
                                      <p:cBhvr>
                                        <p:cTn id="29" dur="1" fill="hold">
                                          <p:stCondLst>
                                            <p:cond delay="24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out)">
                                      <p:cBhvr>
                                        <p:cTn id="34" dur="1000"/>
                                        <p:tgtEl>
                                          <p:spTgt spid="3"/>
                                        </p:tgtEl>
                                      </p:cBhvr>
                                    </p:animEffect>
                                  </p:childTnLst>
                                </p:cTn>
                              </p:par>
                              <p:par>
                                <p:cTn id="35" presetID="4" presetClass="exit" presetSubtype="32" fill="hold" grpId="1" nodeType="withEffect">
                                  <p:stCondLst>
                                    <p:cond delay="0"/>
                                  </p:stCondLst>
                                  <p:childTnLst>
                                    <p:animEffect transition="out" filter="box(out)">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1000"/>
                                        <p:tgtEl>
                                          <p:spTgt spid="7"/>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500"/>
                                        <p:tgtEl>
                                          <p:spTgt spid="8"/>
                                        </p:tgtEl>
                                      </p:cBhvr>
                                    </p:animEffect>
                                  </p:childTnLst>
                                </p:cTn>
                              </p:par>
                              <p:par>
                                <p:cTn id="50" presetID="4" presetClass="exit" presetSubtype="32" fill="hold" grpId="1" nodeType="withEffect">
                                  <p:stCondLst>
                                    <p:cond delay="0"/>
                                  </p:stCondLst>
                                  <p:childTnLst>
                                    <p:animEffect transition="out" filter="box(out)">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500"/>
                                        <p:tgtEl>
                                          <p:spTgt spid="9"/>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circle(in)">
                                      <p:cBhvr>
                                        <p:cTn id="64" dur="500"/>
                                        <p:tgtEl>
                                          <p:spTgt spid="10"/>
                                        </p:tgtEl>
                                      </p:cBhvr>
                                    </p:animEffect>
                                  </p:childTnLst>
                                </p:cTn>
                              </p:par>
                              <p:par>
                                <p:cTn id="65" presetID="1" presetClass="exit" presetSubtype="0" fill="hold" grpId="1"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0" grpId="0" bldLvl="0" animBg="1"/>
      <p:bldP spid="10" grpId="1" bldLvl="0" animBg="1"/>
      <p:bldP spid="3" grpId="0" bldLvl="0" animBg="1"/>
      <p:bldP spid="3" grpId="1"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p:nvPr/>
        </p:nvSpPr>
        <p:spPr>
          <a:xfrm>
            <a:off x="3849053" y="2008823"/>
            <a:ext cx="3442335" cy="1014730"/>
          </a:xfrm>
          <a:prstGeom prst="rect">
            <a:avLst/>
          </a:prstGeom>
          <a:noFill/>
          <a:ln w="9525">
            <a:noFill/>
          </a:ln>
        </p:spPr>
        <p:txBody>
          <a:bodyPr wrap="square">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有奖问答</a:t>
            </a:r>
          </a:p>
        </p:txBody>
      </p:sp>
      <p:pic>
        <p:nvPicPr>
          <p:cNvPr id="5" name="图片 4"/>
          <p:cNvPicPr>
            <a:picLocks noChangeAspect="1"/>
          </p:cNvPicPr>
          <p:nvPr/>
        </p:nvPicPr>
        <p:blipFill>
          <a:blip r:embed="rId2"/>
          <a:stretch>
            <a:fillRect/>
          </a:stretch>
        </p:blipFill>
        <p:spPr>
          <a:xfrm>
            <a:off x="802323" y="1135380"/>
            <a:ext cx="2240756" cy="2872740"/>
          </a:xfrm>
          <a:prstGeom prst="rect">
            <a:avLst/>
          </a:prstGeom>
          <a:noFill/>
          <a:ln w="9525">
            <a:noFill/>
          </a:ln>
        </p:spPr>
      </p:pic>
    </p:spTree>
    <p:extLst>
      <p:ext uri="{BB962C8B-B14F-4D97-AF65-F5344CB8AC3E}">
        <p14:creationId xmlns:p14="http://schemas.microsoft.com/office/powerpoint/2010/main" val="2276540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istrator\AppData\Roaming\feiq\RichOle\290361963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477" y="1527977"/>
            <a:ext cx="2800350" cy="2095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p:cNvSpPr/>
          <p:nvPr/>
        </p:nvSpPr>
        <p:spPr>
          <a:xfrm>
            <a:off x="196850" y="1226820"/>
            <a:ext cx="5892800" cy="2306955"/>
          </a:xfrm>
          <a:prstGeom prst="rect">
            <a:avLst/>
          </a:prstGeom>
          <a:noFill/>
          <a:ln w="9525">
            <a:noFill/>
          </a:ln>
        </p:spPr>
        <p:txBody>
          <a:bodyPr wrap="square">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结合自己的专业，应该去哪些收录体系找核心期刊？</a:t>
            </a:r>
          </a:p>
        </p:txBody>
      </p:sp>
    </p:spTree>
    <p:extLst>
      <p:ext uri="{BB962C8B-B14F-4D97-AF65-F5344CB8AC3E}">
        <p14:creationId xmlns:p14="http://schemas.microsoft.com/office/powerpoint/2010/main" val="427481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5655" y="0"/>
            <a:ext cx="9159655" cy="2571750"/>
          </a:xfrm>
          <a:prstGeom prst="rect">
            <a:avLst/>
          </a:prstGeom>
          <a:solidFill>
            <a:srgbClr val="71C5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sp>
        <p:nvSpPr>
          <p:cNvPr id="22" name="Title 13"/>
          <p:cNvSpPr txBox="1"/>
          <p:nvPr/>
        </p:nvSpPr>
        <p:spPr>
          <a:xfrm>
            <a:off x="1371501" y="3311202"/>
            <a:ext cx="2465051" cy="8978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71C5A3"/>
                </a:solidFill>
                <a:effectLst/>
                <a:uLnTx/>
                <a:uFillTx/>
                <a:latin typeface="微软雅黑"/>
                <a:ea typeface="微软雅黑"/>
                <a:cs typeface="+mn-ea"/>
                <a:sym typeface="+mn-lt"/>
              </a:rPr>
              <a:t>学术期刊指南</a:t>
            </a:r>
            <a:endParaRPr kumimoji="0" lang="en-US" sz="2800" b="1" i="0" u="none" strike="noStrike" kern="1200" cap="none" spc="0" normalizeH="0" baseline="0" noProof="0" dirty="0">
              <a:ln>
                <a:noFill/>
              </a:ln>
              <a:solidFill>
                <a:srgbClr val="71C5A3"/>
              </a:solidFill>
              <a:effectLst/>
              <a:uLnTx/>
              <a:uFillTx/>
              <a:latin typeface="微软雅黑"/>
              <a:ea typeface="微软雅黑"/>
              <a:cs typeface="+mn-ea"/>
              <a:sym typeface="+mn-lt"/>
            </a:endParaRPr>
          </a:p>
        </p:txBody>
      </p:sp>
      <p:sp>
        <p:nvSpPr>
          <p:cNvPr id="25" name="Title 13"/>
          <p:cNvSpPr txBox="1"/>
          <p:nvPr/>
        </p:nvSpPr>
        <p:spPr>
          <a:xfrm>
            <a:off x="2022020" y="995125"/>
            <a:ext cx="5276229" cy="8978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Dotum" panose="020B0600000101010101" pitchFamily="34" charset="-127"/>
                <a:ea typeface="Dotum" panose="020B0600000101010101" pitchFamily="34" charset="-127"/>
                <a:cs typeface="+mn-ea"/>
                <a:sym typeface="+mn-lt"/>
              </a:rPr>
              <a:t>Spischolar</a:t>
            </a:r>
            <a:r>
              <a:rPr kumimoji="0" lang="zh-CN" altLang="en-US" sz="3200" b="1" i="0" u="none" strike="noStrike" kern="1200" cap="none" spc="0" normalizeH="0" baseline="0" noProof="0" dirty="0">
                <a:ln>
                  <a:noFill/>
                </a:ln>
                <a:solidFill>
                  <a:prstClr val="white"/>
                </a:solidFill>
                <a:effectLst/>
                <a:uLnTx/>
                <a:uFillTx/>
                <a:latin typeface="黑体"/>
                <a:ea typeface="黑体"/>
                <a:cs typeface="+mn-ea"/>
                <a:sym typeface="+mn-lt"/>
              </a:rPr>
              <a:t>学术资源在线</a:t>
            </a:r>
            <a:endParaRPr kumimoji="0" lang="en-US" sz="3200" b="1" i="0" u="none" strike="noStrike" kern="1200" cap="none" spc="0" normalizeH="0" baseline="0" noProof="0" dirty="0">
              <a:ln>
                <a:noFill/>
              </a:ln>
              <a:solidFill>
                <a:prstClr val="white"/>
              </a:solidFill>
              <a:effectLst/>
              <a:uLnTx/>
              <a:uFillTx/>
              <a:latin typeface="黑体"/>
              <a:ea typeface="黑体"/>
              <a:cs typeface="+mn-ea"/>
              <a:sym typeface="+mn-lt"/>
            </a:endParaRPr>
          </a:p>
        </p:txBody>
      </p:sp>
      <p:sp>
        <p:nvSpPr>
          <p:cNvPr id="27" name="Title 13"/>
          <p:cNvSpPr txBox="1"/>
          <p:nvPr/>
        </p:nvSpPr>
        <p:spPr>
          <a:xfrm>
            <a:off x="5462993" y="3311202"/>
            <a:ext cx="2465051" cy="8978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71C5A3"/>
                </a:solidFill>
                <a:effectLst/>
                <a:uLnTx/>
                <a:uFillTx/>
                <a:latin typeface="微软雅黑"/>
                <a:ea typeface="微软雅黑"/>
                <a:cs typeface="+mn-ea"/>
                <a:sym typeface="+mn-lt"/>
              </a:rPr>
              <a:t>学术搜索系统</a:t>
            </a:r>
            <a:endParaRPr kumimoji="0" lang="en-US" sz="2800" b="1" i="0" u="none" strike="noStrike" kern="1200" cap="none" spc="0" normalizeH="0" baseline="0" noProof="0" dirty="0">
              <a:ln>
                <a:noFill/>
              </a:ln>
              <a:solidFill>
                <a:srgbClr val="71C5A3"/>
              </a:solidFill>
              <a:effectLst/>
              <a:uLnTx/>
              <a:uFillTx/>
              <a:latin typeface="微软雅黑"/>
              <a:ea typeface="微软雅黑"/>
              <a:cs typeface="+mn-ea"/>
              <a:sym typeface="+mn-lt"/>
            </a:endParaRPr>
          </a:p>
        </p:txBody>
      </p:sp>
      <p:sp>
        <p:nvSpPr>
          <p:cNvPr id="2" name="等腰三角形 1"/>
          <p:cNvSpPr/>
          <p:nvPr/>
        </p:nvSpPr>
        <p:spPr>
          <a:xfrm rot="10800000">
            <a:off x="4389120" y="2571750"/>
            <a:ext cx="365760" cy="286613"/>
          </a:xfrm>
          <a:prstGeom prst="triangle">
            <a:avLst/>
          </a:prstGeom>
          <a:solidFill>
            <a:srgbClr val="71C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微软雅黑"/>
              <a:cs typeface="+mn-cs"/>
            </a:endParaRPr>
          </a:p>
        </p:txBody>
      </p:sp>
    </p:spTree>
    <p:extLst>
      <p:ext uri="{BB962C8B-B14F-4D97-AF65-F5344CB8AC3E}">
        <p14:creationId xmlns:p14="http://schemas.microsoft.com/office/powerpoint/2010/main" val="18138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500" fill="hold"/>
                                        <p:tgtEl>
                                          <p:spTgt spid="2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77875" y="1406525"/>
            <a:ext cx="2452688" cy="3437506"/>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white"/>
              </a:solidFill>
              <a:effectLst/>
              <a:uLnTx/>
              <a:uFillTx/>
              <a:latin typeface="Calibri"/>
              <a:ea typeface="微软雅黑"/>
              <a:cs typeface="+mn-cs"/>
            </a:endParaRPr>
          </a:p>
        </p:txBody>
      </p:sp>
      <p:sp>
        <p:nvSpPr>
          <p:cNvPr id="3" name="圆角矩形 2"/>
          <p:cNvSpPr/>
          <p:nvPr/>
        </p:nvSpPr>
        <p:spPr>
          <a:xfrm>
            <a:off x="5961063" y="1411289"/>
            <a:ext cx="2452687" cy="3414712"/>
          </a:xfrm>
          <a:prstGeom prst="round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white"/>
              </a:solidFill>
              <a:effectLst/>
              <a:uLnTx/>
              <a:uFillTx/>
              <a:latin typeface="Calibri"/>
              <a:ea typeface="微软雅黑"/>
              <a:cs typeface="+mn-cs"/>
            </a:endParaRPr>
          </a:p>
        </p:txBody>
      </p:sp>
      <p:sp>
        <p:nvSpPr>
          <p:cNvPr id="4" name="圆角矩形 3"/>
          <p:cNvSpPr/>
          <p:nvPr/>
        </p:nvSpPr>
        <p:spPr>
          <a:xfrm>
            <a:off x="777875" y="285750"/>
            <a:ext cx="2452688" cy="84137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自然科学</a:t>
            </a:r>
          </a:p>
        </p:txBody>
      </p:sp>
      <p:sp>
        <p:nvSpPr>
          <p:cNvPr id="5" name="圆角矩形 4"/>
          <p:cNvSpPr/>
          <p:nvPr/>
        </p:nvSpPr>
        <p:spPr>
          <a:xfrm>
            <a:off x="5961063" y="298450"/>
            <a:ext cx="2452687" cy="841375"/>
          </a:xfrm>
          <a:prstGeom prst="roundRect">
            <a:avLst/>
          </a:prstGeom>
          <a:solidFill>
            <a:schemeClr val="accent6">
              <a:lumMod val="60000"/>
              <a:lumOff val="4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社会科学</a:t>
            </a:r>
          </a:p>
        </p:txBody>
      </p:sp>
      <p:sp>
        <p:nvSpPr>
          <p:cNvPr id="6" name="流程图: 可选过程 5"/>
          <p:cNvSpPr/>
          <p:nvPr/>
        </p:nvSpPr>
        <p:spPr>
          <a:xfrm>
            <a:off x="1085850" y="3806825"/>
            <a:ext cx="1800225" cy="863600"/>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CSCD</a:t>
            </a:r>
          </a:p>
        </p:txBody>
      </p:sp>
      <p:sp>
        <p:nvSpPr>
          <p:cNvPr id="7" name="流程图: 可选过程 6"/>
          <p:cNvSpPr/>
          <p:nvPr/>
        </p:nvSpPr>
        <p:spPr>
          <a:xfrm>
            <a:off x="1085850" y="2700338"/>
            <a:ext cx="1800225" cy="865187"/>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EI</a:t>
            </a:r>
          </a:p>
        </p:txBody>
      </p:sp>
      <p:sp>
        <p:nvSpPr>
          <p:cNvPr id="8" name="流程图: 可选过程 7"/>
          <p:cNvSpPr/>
          <p:nvPr/>
        </p:nvSpPr>
        <p:spPr>
          <a:xfrm>
            <a:off x="1087438" y="1636713"/>
            <a:ext cx="1798637" cy="865187"/>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SCIE</a:t>
            </a:r>
          </a:p>
        </p:txBody>
      </p:sp>
      <p:sp>
        <p:nvSpPr>
          <p:cNvPr id="9" name="流程图: 可选过程 8"/>
          <p:cNvSpPr/>
          <p:nvPr/>
        </p:nvSpPr>
        <p:spPr>
          <a:xfrm>
            <a:off x="3546474" y="1638300"/>
            <a:ext cx="2174875" cy="863600"/>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SCOPUS</a:t>
            </a:r>
          </a:p>
        </p:txBody>
      </p:sp>
      <p:sp>
        <p:nvSpPr>
          <p:cNvPr id="10" name="流程图: 可选过程 9"/>
          <p:cNvSpPr/>
          <p:nvPr/>
        </p:nvSpPr>
        <p:spPr>
          <a:xfrm>
            <a:off x="3561556" y="3806825"/>
            <a:ext cx="2174875" cy="863600"/>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北大核心</a:t>
            </a:r>
          </a:p>
        </p:txBody>
      </p:sp>
      <p:sp>
        <p:nvSpPr>
          <p:cNvPr id="11" name="流程图: 可选过程 10"/>
          <p:cNvSpPr/>
          <p:nvPr/>
        </p:nvSpPr>
        <p:spPr>
          <a:xfrm>
            <a:off x="6326188" y="1842578"/>
            <a:ext cx="1800225" cy="863600"/>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SSCI</a:t>
            </a:r>
          </a:p>
        </p:txBody>
      </p:sp>
      <p:sp>
        <p:nvSpPr>
          <p:cNvPr id="12" name="流程图: 可选过程 11"/>
          <p:cNvSpPr/>
          <p:nvPr/>
        </p:nvSpPr>
        <p:spPr>
          <a:xfrm>
            <a:off x="6326188" y="3569778"/>
            <a:ext cx="1800225" cy="863600"/>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CSSCI</a:t>
            </a:r>
          </a:p>
        </p:txBody>
      </p:sp>
      <p:sp>
        <p:nvSpPr>
          <p:cNvPr id="13" name="流程图: 可选过程 12"/>
          <p:cNvSpPr/>
          <p:nvPr/>
        </p:nvSpPr>
        <p:spPr>
          <a:xfrm>
            <a:off x="3561556" y="2693478"/>
            <a:ext cx="2174875" cy="863600"/>
          </a:xfrm>
          <a:prstGeom prst="flowChartAlternateProcess">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ESI</a:t>
            </a:r>
          </a:p>
        </p:txBody>
      </p:sp>
    </p:spTree>
    <p:extLst>
      <p:ext uri="{BB962C8B-B14F-4D97-AF65-F5344CB8AC3E}">
        <p14:creationId xmlns:p14="http://schemas.microsoft.com/office/powerpoint/2010/main" val="40981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a:spLocks noGrp="1"/>
          </p:cNvSpPr>
          <p:nvPr>
            <p:ph type="title"/>
          </p:nvPr>
        </p:nvSpPr>
        <p:spPr>
          <a:xfrm>
            <a:off x="628650" y="273844"/>
            <a:ext cx="7886700" cy="994172"/>
          </a:xfrm>
        </p:spPr>
        <p:txBody>
          <a:bodyPr>
            <a:normAutofit/>
          </a:bodyPr>
          <a:lstStyle/>
          <a:p>
            <a:r>
              <a:rPr lang="zh-CN" altLang="en-US" sz="4000" b="1" dirty="0">
                <a:solidFill>
                  <a:schemeClr val="bg1"/>
                </a:solidFill>
                <a:latin typeface="微软雅黑" panose="020B0503020204020204" pitchFamily="34" charset="-122"/>
                <a:ea typeface="微软雅黑" panose="020B0503020204020204" pitchFamily="34" charset="-122"/>
                <a:cs typeface="+mn-cs"/>
              </a:rPr>
              <a:t>怎么查找期刊</a:t>
            </a:r>
          </a:p>
        </p:txBody>
      </p:sp>
      <p:pic>
        <p:nvPicPr>
          <p:cNvPr id="18" name="Picture 2" descr="C:\Users\ADMINI~1\AppData\Local\Temp\SGPicFaceTpBq\7276\004BDDC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62850" y="229073"/>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50"/>
          <p:cNvSpPr>
            <a:spLocks noChangeArrowheads="1"/>
          </p:cNvSpPr>
          <p:nvPr/>
        </p:nvSpPr>
        <p:spPr bwMode="auto">
          <a:xfrm>
            <a:off x="1400463" y="2674793"/>
            <a:ext cx="30099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22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rPr>
              <a:t>浏览期刊</a:t>
            </a:r>
          </a:p>
        </p:txBody>
      </p:sp>
      <p:sp>
        <p:nvSpPr>
          <p:cNvPr id="20" name="矩形 17"/>
          <p:cNvSpPr>
            <a:spLocks noChangeArrowheads="1"/>
          </p:cNvSpPr>
          <p:nvPr/>
        </p:nvSpPr>
        <p:spPr bwMode="auto">
          <a:xfrm>
            <a:off x="1856076" y="4300393"/>
            <a:ext cx="21399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20000"/>
              </a:lnSpc>
              <a:spcBef>
                <a:spcPct val="0"/>
              </a:spcBef>
              <a:spcAft>
                <a:spcPts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rPr>
              <a:t>收录体系</a:t>
            </a:r>
            <a:r>
              <a:rPr kumimoji="0" lang="en-US" altLang="zh-CN"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rPr>
              <a:t>-</a:t>
            </a:r>
            <a:r>
              <a:rPr kumimoji="0" lang="zh-CN" altLang="en-US"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rPr>
              <a:t>对应学科</a:t>
            </a:r>
            <a:r>
              <a:rPr kumimoji="0" lang="en-US" altLang="zh-CN"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rPr>
              <a:t>-</a:t>
            </a:r>
            <a:r>
              <a:rPr kumimoji="0" lang="zh-CN" altLang="en-US"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rPr>
              <a:t>核心期刊</a:t>
            </a:r>
          </a:p>
        </p:txBody>
      </p:sp>
      <p:sp>
        <p:nvSpPr>
          <p:cNvPr id="21" name="矩形 59"/>
          <p:cNvSpPr>
            <a:spLocks noChangeArrowheads="1"/>
          </p:cNvSpPr>
          <p:nvPr/>
        </p:nvSpPr>
        <p:spPr bwMode="auto">
          <a:xfrm>
            <a:off x="4632613" y="2674793"/>
            <a:ext cx="3009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zh-CN" altLang="en-US" sz="22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Arial" panose="020B0604020202020204" pitchFamily="34" charset="0"/>
              </a:rPr>
              <a:t>检索期刊</a:t>
            </a:r>
          </a:p>
        </p:txBody>
      </p:sp>
      <p:sp>
        <p:nvSpPr>
          <p:cNvPr id="22" name="矩形 17"/>
          <p:cNvSpPr>
            <a:spLocks noChangeArrowheads="1"/>
          </p:cNvSpPr>
          <p:nvPr/>
        </p:nvSpPr>
        <p:spPr bwMode="auto">
          <a:xfrm>
            <a:off x="5058063" y="4300393"/>
            <a:ext cx="21590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20000"/>
              </a:lnSpc>
              <a:spcBef>
                <a:spcPct val="0"/>
              </a:spcBef>
              <a:spcAft>
                <a:spcPts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rPr>
              <a:t>一框式检索</a:t>
            </a:r>
            <a:endParaRPr kumimoji="0" lang="en-US" altLang="zh-CN"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endParaRPr>
          </a:p>
          <a:p>
            <a:pPr algn="ctr">
              <a:lnSpc>
                <a:spcPct val="120000"/>
              </a:lnSpc>
              <a:spcBef>
                <a:spcPct val="0"/>
              </a:spcBef>
              <a:buNone/>
            </a:pPr>
            <a:r>
              <a:rPr lang="en-US" altLang="zh-CN" sz="1800" b="1" dirty="0">
                <a:solidFill>
                  <a:prstClr val="white"/>
                </a:solidFill>
                <a:latin typeface="宋体" panose="02010600030101010101" pitchFamily="2" charset="-122"/>
                <a:ea typeface="宋体" panose="02010600030101010101" pitchFamily="2" charset="-122"/>
              </a:rPr>
              <a:t>ISSN/</a:t>
            </a:r>
            <a:r>
              <a:rPr lang="zh-CN" altLang="en-US" sz="1800" b="1" dirty="0">
                <a:solidFill>
                  <a:prstClr val="white"/>
                </a:solidFill>
                <a:latin typeface="宋体" panose="02010600030101010101" pitchFamily="2" charset="-122"/>
                <a:ea typeface="宋体" panose="02010600030101010101" pitchFamily="2" charset="-122"/>
              </a:rPr>
              <a:t>刊名</a:t>
            </a:r>
            <a:r>
              <a:rPr lang="en-US" altLang="zh-CN" sz="1800" b="1" dirty="0">
                <a:solidFill>
                  <a:prstClr val="white"/>
                </a:solidFill>
                <a:latin typeface="宋体" panose="02010600030101010101" pitchFamily="2" charset="-122"/>
                <a:ea typeface="宋体" panose="02010600030101010101" pitchFamily="2" charset="-122"/>
              </a:rPr>
              <a:t>/</a:t>
            </a:r>
            <a:r>
              <a:rPr lang="zh-CN" altLang="en-US" sz="1800" b="1" dirty="0">
                <a:solidFill>
                  <a:prstClr val="white"/>
                </a:solidFill>
                <a:latin typeface="宋体" panose="02010600030101010101" pitchFamily="2" charset="-122"/>
                <a:ea typeface="宋体" panose="02010600030101010101" pitchFamily="2" charset="-122"/>
              </a:rPr>
              <a:t>学科名</a:t>
            </a:r>
          </a:p>
          <a:p>
            <a:pPr marL="0" marR="0" lvl="0" indent="0" algn="ctr" defTabSz="6858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prstClr val="white"/>
              </a:solidFill>
              <a:effectLst/>
              <a:uLnTx/>
              <a:uFillTx/>
              <a:ea typeface="方正兰亭黑_GBK" panose="02000000000000000000" pitchFamily="2" charset="-122"/>
              <a:cs typeface="+mn-cs"/>
              <a:sym typeface="Calibri" panose="020F0502020204030204" pitchFamily="34" charset="0"/>
            </a:endParaRPr>
          </a:p>
        </p:txBody>
      </p:sp>
      <p:grpSp>
        <p:nvGrpSpPr>
          <p:cNvPr id="23" name="Group 15"/>
          <p:cNvGrpSpPr>
            <a:grpSpLocks/>
          </p:cNvGrpSpPr>
          <p:nvPr/>
        </p:nvGrpSpPr>
        <p:grpSpPr bwMode="auto">
          <a:xfrm>
            <a:off x="4988213" y="1727056"/>
            <a:ext cx="2298700" cy="2289175"/>
            <a:chOff x="0" y="0"/>
            <a:chExt cx="2882188" cy="2872143"/>
          </a:xfrm>
        </p:grpSpPr>
        <p:sp>
          <p:nvSpPr>
            <p:cNvPr id="24" name="新月形 41"/>
            <p:cNvSpPr>
              <a:spLocks noChangeArrowheads="1"/>
            </p:cNvSpPr>
            <p:nvPr/>
          </p:nvSpPr>
          <p:spPr bwMode="auto">
            <a:xfrm rot="-848703">
              <a:off x="0" y="201607"/>
              <a:ext cx="1331655" cy="2663312"/>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5" name="新月形 42"/>
            <p:cNvSpPr>
              <a:spLocks noChangeArrowheads="1"/>
            </p:cNvSpPr>
            <p:nvPr/>
          </p:nvSpPr>
          <p:spPr bwMode="auto">
            <a:xfrm rot="4551297">
              <a:off x="681990" y="-665827"/>
              <a:ext cx="1331655" cy="2663310"/>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6" name="新月形 43"/>
            <p:cNvSpPr>
              <a:spLocks noChangeArrowheads="1"/>
            </p:cNvSpPr>
            <p:nvPr/>
          </p:nvSpPr>
          <p:spPr bwMode="auto">
            <a:xfrm rot="9951297">
              <a:off x="1550533" y="16873"/>
              <a:ext cx="1331655" cy="2663311"/>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7" name="新月形 44"/>
            <p:cNvSpPr>
              <a:spLocks noChangeArrowheads="1"/>
            </p:cNvSpPr>
            <p:nvPr/>
          </p:nvSpPr>
          <p:spPr bwMode="auto">
            <a:xfrm rot="-6248703">
              <a:off x="879961" y="874660"/>
              <a:ext cx="1331655" cy="2663310"/>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grpSp>
        <p:nvGrpSpPr>
          <p:cNvPr id="28" name="Group 20"/>
          <p:cNvGrpSpPr>
            <a:grpSpLocks/>
          </p:cNvGrpSpPr>
          <p:nvPr/>
        </p:nvGrpSpPr>
        <p:grpSpPr bwMode="auto">
          <a:xfrm>
            <a:off x="1778288" y="1727056"/>
            <a:ext cx="2297113" cy="2289175"/>
            <a:chOff x="0" y="0"/>
            <a:chExt cx="2882188" cy="2872143"/>
          </a:xfrm>
        </p:grpSpPr>
        <p:sp>
          <p:nvSpPr>
            <p:cNvPr id="29" name="新月形 46"/>
            <p:cNvSpPr>
              <a:spLocks noChangeArrowheads="1"/>
            </p:cNvSpPr>
            <p:nvPr/>
          </p:nvSpPr>
          <p:spPr bwMode="auto">
            <a:xfrm rot="-848703">
              <a:off x="0" y="201607"/>
              <a:ext cx="1331655" cy="2663312"/>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0" name="新月形 47"/>
            <p:cNvSpPr>
              <a:spLocks noChangeArrowheads="1"/>
            </p:cNvSpPr>
            <p:nvPr/>
          </p:nvSpPr>
          <p:spPr bwMode="auto">
            <a:xfrm rot="4551297">
              <a:off x="681990" y="-665827"/>
              <a:ext cx="1331655" cy="2663310"/>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1" name="新月形 48"/>
            <p:cNvSpPr>
              <a:spLocks noChangeArrowheads="1"/>
            </p:cNvSpPr>
            <p:nvPr/>
          </p:nvSpPr>
          <p:spPr bwMode="auto">
            <a:xfrm rot="9951297">
              <a:off x="1550533" y="16873"/>
              <a:ext cx="1331655" cy="2663311"/>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32" name="新月形 49"/>
            <p:cNvSpPr>
              <a:spLocks noChangeArrowheads="1"/>
            </p:cNvSpPr>
            <p:nvPr/>
          </p:nvSpPr>
          <p:spPr bwMode="auto">
            <a:xfrm rot="-6248703">
              <a:off x="879961" y="874660"/>
              <a:ext cx="1331655" cy="2663310"/>
            </a:xfrm>
            <a:prstGeom prst="moon">
              <a:avLst>
                <a:gd name="adj" fmla="val 15190"/>
              </a:avLst>
            </a:prstGeom>
            <a:gradFill rotWithShape="1">
              <a:gsLst>
                <a:gs pos="0">
                  <a:srgbClr val="FFFFFF"/>
                </a:gs>
                <a:gs pos="100000">
                  <a:srgbClr val="F2F2F2"/>
                </a:gs>
              </a:gsLst>
              <a:lin ang="5400000" scaled="1"/>
            </a:gradFill>
            <a:ln w="12700">
              <a:solidFill>
                <a:srgbClr val="FFFFF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1" i="1"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spTree>
    <p:extLst>
      <p:ext uri="{BB962C8B-B14F-4D97-AF65-F5344CB8AC3E}">
        <p14:creationId xmlns:p14="http://schemas.microsoft.com/office/powerpoint/2010/main" val="39622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1+#ppt_w/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p:cBhvr>
                                        <p:cTn id="17" dur="750"/>
                                        <p:tgtEl>
                                          <p:spTgt spid="20"/>
                                        </p:tgtEl>
                                      </p:cBhvr>
                                    </p:animEffect>
                                    <p:anim calcmode="lin" valueType="num">
                                      <p:cBhvr>
                                        <p:cTn id="18" dur="750" fill="hold"/>
                                        <p:tgtEl>
                                          <p:spTgt spid="20"/>
                                        </p:tgtEl>
                                        <p:attrNameLst>
                                          <p:attrName>ppt_x</p:attrName>
                                        </p:attrNameLst>
                                      </p:cBhvr>
                                      <p:tavLst>
                                        <p:tav tm="0">
                                          <p:val>
                                            <p:strVal val="#ppt_x"/>
                                          </p:val>
                                        </p:tav>
                                        <p:tav tm="100000">
                                          <p:val>
                                            <p:strVal val="#ppt_x"/>
                                          </p:val>
                                        </p:tav>
                                      </p:tavLst>
                                    </p:anim>
                                    <p:anim calcmode="lin" valueType="num">
                                      <p:cBhvr>
                                        <p:cTn id="1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p:cBhvr>
                                        <p:cTn id="24" dur="500"/>
                                        <p:tgtEl>
                                          <p:spTgt spid="23"/>
                                        </p:tgtEl>
                                      </p:cBhvr>
                                    </p:animEffect>
                                    <p:anim calcmode="lin" valueType="num">
                                      <p:cBhvr>
                                        <p:cTn id="25" dur="500" fill="hold"/>
                                        <p:tgtEl>
                                          <p:spTgt spid="23"/>
                                        </p:tgtEl>
                                        <p:attrNameLst>
                                          <p:attrName>ppt_x</p:attrName>
                                        </p:attrNameLst>
                                      </p:cBhvr>
                                      <p:tavLst>
                                        <p:tav tm="0">
                                          <p:val>
                                            <p:strVal val="#ppt_x"/>
                                          </p:val>
                                        </p:tav>
                                        <p:tav tm="100000">
                                          <p:val>
                                            <p:strVal val="#ppt_x"/>
                                          </p:val>
                                        </p:tav>
                                      </p:tavLst>
                                    </p:anim>
                                    <p:anim calcmode="lin" valueType="num">
                                      <p:cBhvr>
                                        <p:cTn id="26" dur="5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p:cBhvr>
                                        <p:cTn id="30" dur="750"/>
                                        <p:tgtEl>
                                          <p:spTgt spid="21"/>
                                        </p:tgtEl>
                                      </p:cBhvr>
                                    </p:animEffect>
                                    <p:anim calcmode="lin" valueType="num">
                                      <p:cBhvr>
                                        <p:cTn id="31" dur="750" fill="hold"/>
                                        <p:tgtEl>
                                          <p:spTgt spid="21"/>
                                        </p:tgtEl>
                                        <p:attrNameLst>
                                          <p:attrName>ppt_x</p:attrName>
                                        </p:attrNameLst>
                                      </p:cBhvr>
                                      <p:tavLst>
                                        <p:tav tm="0">
                                          <p:val>
                                            <p:strVal val="#ppt_x"/>
                                          </p:val>
                                        </p:tav>
                                        <p:tav tm="100000">
                                          <p:val>
                                            <p:strVal val="#ppt_x"/>
                                          </p:val>
                                        </p:tav>
                                      </p:tavLst>
                                    </p:anim>
                                    <p:anim calcmode="lin" valueType="num">
                                      <p:cBhvr>
                                        <p:cTn id="32" dur="75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p:cBhvr>
                                        <p:cTn id="35" dur="750"/>
                                        <p:tgtEl>
                                          <p:spTgt spid="22"/>
                                        </p:tgtEl>
                                      </p:cBhvr>
                                    </p:animEffect>
                                    <p:anim calcmode="lin" valueType="num">
                                      <p:cBhvr>
                                        <p:cTn id="36" dur="750" fill="hold"/>
                                        <p:tgtEl>
                                          <p:spTgt spid="22"/>
                                        </p:tgtEl>
                                        <p:attrNameLst>
                                          <p:attrName>ppt_x</p:attrName>
                                        </p:attrNameLst>
                                      </p:cBhvr>
                                      <p:tavLst>
                                        <p:tav tm="0">
                                          <p:val>
                                            <p:strVal val="#ppt_x"/>
                                          </p:val>
                                        </p:tav>
                                        <p:tav tm="100000">
                                          <p:val>
                                            <p:strVal val="#ppt_x"/>
                                          </p:val>
                                        </p:tav>
                                      </p:tavLst>
                                    </p:anim>
                                    <p:anim calcmode="lin" valueType="num">
                                      <p:cBhvr>
                                        <p:cTn id="37"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utoUpdateAnimBg="0"/>
      <p:bldP spid="20" grpId="0" bldLvl="0" autoUpdateAnimBg="0"/>
      <p:bldP spid="21" grpId="0" bldLvl="0" autoUpdateAnimBg="0"/>
      <p:bldP spid="22"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87400" y="0"/>
            <a:ext cx="8507636" cy="5143500"/>
          </a:xfrm>
          <a:prstGeom prst="rect">
            <a:avLst/>
          </a:prstGeom>
        </p:spPr>
      </p:pic>
      <p:sp>
        <p:nvSpPr>
          <p:cNvPr id="3" name="长方形 312"/>
          <p:cNvSpPr>
            <a:spLocks noChangeArrowheads="1"/>
          </p:cNvSpPr>
          <p:nvPr/>
        </p:nvSpPr>
        <p:spPr bwMode="auto">
          <a:xfrm>
            <a:off x="1664487" y="719026"/>
            <a:ext cx="1390732" cy="360045"/>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圆角矩形标注 3"/>
          <p:cNvSpPr/>
          <p:nvPr/>
        </p:nvSpPr>
        <p:spPr>
          <a:xfrm>
            <a:off x="3541146" y="669496"/>
            <a:ext cx="3257321" cy="409575"/>
          </a:xfrm>
          <a:prstGeom prst="wedgeRoundRectCallout">
            <a:avLst>
              <a:gd name="adj1" fmla="val -61159"/>
              <a:gd name="adj2" fmla="val 2571"/>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检索刊名、</a:t>
            </a: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ISSN</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、学科名</a:t>
            </a:r>
          </a:p>
        </p:txBody>
      </p:sp>
      <p:sp>
        <p:nvSpPr>
          <p:cNvPr id="5" name="圆角矩形标注 4"/>
          <p:cNvSpPr/>
          <p:nvPr/>
        </p:nvSpPr>
        <p:spPr>
          <a:xfrm>
            <a:off x="6676610" y="3370875"/>
            <a:ext cx="1610168" cy="396000"/>
          </a:xfrm>
          <a:prstGeom prst="wedgeRoundRectCallout">
            <a:avLst>
              <a:gd name="adj1" fmla="val 51450"/>
              <a:gd name="adj2" fmla="val 107604"/>
              <a:gd name="adj3" fmla="val 16667"/>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首字母筛选</a:t>
            </a:r>
          </a:p>
        </p:txBody>
      </p:sp>
      <p:sp>
        <p:nvSpPr>
          <p:cNvPr id="6" name="长方形 312"/>
          <p:cNvSpPr>
            <a:spLocks noChangeArrowheads="1"/>
          </p:cNvSpPr>
          <p:nvPr/>
        </p:nvSpPr>
        <p:spPr bwMode="auto">
          <a:xfrm>
            <a:off x="8535348" y="2457449"/>
            <a:ext cx="507171" cy="262800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长方形 312"/>
          <p:cNvSpPr>
            <a:spLocks noChangeArrowheads="1"/>
          </p:cNvSpPr>
          <p:nvPr/>
        </p:nvSpPr>
        <p:spPr bwMode="auto">
          <a:xfrm>
            <a:off x="2565706" y="2032000"/>
            <a:ext cx="1587194" cy="363066"/>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圆角矩形标注 7"/>
          <p:cNvSpPr/>
          <p:nvPr/>
        </p:nvSpPr>
        <p:spPr>
          <a:xfrm>
            <a:off x="4223582" y="1532191"/>
            <a:ext cx="1330173" cy="432751"/>
          </a:xfrm>
          <a:prstGeom prst="wedgeRoundRectCallout">
            <a:avLst>
              <a:gd name="adj1" fmla="val -47490"/>
              <a:gd name="adj2" fmla="val 95247"/>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学科筛选</a:t>
            </a:r>
          </a:p>
        </p:txBody>
      </p:sp>
      <p:pic>
        <p:nvPicPr>
          <p:cNvPr id="9" name="图片 8"/>
          <p:cNvPicPr>
            <a:picLocks noChangeAspect="1"/>
          </p:cNvPicPr>
          <p:nvPr/>
        </p:nvPicPr>
        <p:blipFill rotWithShape="1">
          <a:blip r:embed="rId3"/>
          <a:srcRect l="2" r="-2123" b="40736"/>
          <a:stretch>
            <a:fillRect/>
          </a:stretch>
        </p:blipFill>
        <p:spPr>
          <a:xfrm>
            <a:off x="8588232" y="2508250"/>
            <a:ext cx="390667" cy="2517251"/>
          </a:xfrm>
          <a:prstGeom prst="rect">
            <a:avLst/>
          </a:prstGeom>
        </p:spPr>
      </p:pic>
      <p:sp>
        <p:nvSpPr>
          <p:cNvPr id="10" name="Rectangle 2"/>
          <p:cNvSpPr>
            <a:spLocks noGrp="1" noChangeArrowheads="1"/>
          </p:cNvSpPr>
          <p:nvPr/>
        </p:nvSpPr>
        <p:spPr bwMode="auto">
          <a:xfrm>
            <a:off x="125608" y="41449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期刊发现渠道</a:t>
            </a:r>
          </a:p>
        </p:txBody>
      </p:sp>
    </p:spTree>
    <p:extLst>
      <p:ext uri="{BB962C8B-B14F-4D97-AF65-F5344CB8AC3E}">
        <p14:creationId xmlns:p14="http://schemas.microsoft.com/office/powerpoint/2010/main" val="5895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1CA3FA-F933-409E-A215-D815AE79B9EA}"/>
              </a:ext>
            </a:extLst>
          </p:cNvPr>
          <p:cNvPicPr>
            <a:picLocks noChangeAspect="1"/>
          </p:cNvPicPr>
          <p:nvPr/>
        </p:nvPicPr>
        <p:blipFill>
          <a:blip r:embed="rId2"/>
          <a:stretch>
            <a:fillRect/>
          </a:stretch>
        </p:blipFill>
        <p:spPr>
          <a:xfrm>
            <a:off x="729492" y="173060"/>
            <a:ext cx="8266040" cy="4797380"/>
          </a:xfrm>
          <a:prstGeom prst="rect">
            <a:avLst/>
          </a:prstGeom>
        </p:spPr>
      </p:pic>
      <p:sp>
        <p:nvSpPr>
          <p:cNvPr id="3" name="长方形 312"/>
          <p:cNvSpPr>
            <a:spLocks noChangeArrowheads="1"/>
          </p:cNvSpPr>
          <p:nvPr/>
        </p:nvSpPr>
        <p:spPr bwMode="auto">
          <a:xfrm>
            <a:off x="2246786" y="1917407"/>
            <a:ext cx="2118042" cy="301987"/>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圆角矩形标注 3"/>
          <p:cNvSpPr/>
          <p:nvPr/>
        </p:nvSpPr>
        <p:spPr>
          <a:xfrm>
            <a:off x="4212712" y="1294081"/>
            <a:ext cx="4782820" cy="394487"/>
          </a:xfrm>
          <a:prstGeom prst="wedgeRoundRectCallout">
            <a:avLst>
              <a:gd name="adj1" fmla="val -46895"/>
              <a:gd name="adj2" fmla="val 102427"/>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筛选结果： </a:t>
            </a: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CSSCI </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管理学</a:t>
            </a: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131</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本期刊</a:t>
            </a:r>
          </a:p>
        </p:txBody>
      </p:sp>
      <p:sp>
        <p:nvSpPr>
          <p:cNvPr id="15" name="Rectangle 2"/>
          <p:cNvSpPr>
            <a:spLocks noGrp="1" noChangeArrowheads="1"/>
          </p:cNvSpPr>
          <p:nvPr/>
        </p:nvSpPr>
        <p:spPr bwMode="auto">
          <a:xfrm>
            <a:off x="148468" y="4373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期刊浏览页面</a:t>
            </a:r>
          </a:p>
        </p:txBody>
      </p:sp>
    </p:spTree>
    <p:extLst>
      <p:ext uri="{BB962C8B-B14F-4D97-AF65-F5344CB8AC3E}">
        <p14:creationId xmlns:p14="http://schemas.microsoft.com/office/powerpoint/2010/main" val="1319601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4685DF5-88D3-4A8E-AB86-0D0003EC576D}"/>
              </a:ext>
            </a:extLst>
          </p:cNvPr>
          <p:cNvPicPr>
            <a:picLocks noChangeAspect="1"/>
          </p:cNvPicPr>
          <p:nvPr/>
        </p:nvPicPr>
        <p:blipFill>
          <a:blip r:embed="rId2"/>
          <a:stretch>
            <a:fillRect/>
          </a:stretch>
        </p:blipFill>
        <p:spPr>
          <a:xfrm>
            <a:off x="729493" y="157506"/>
            <a:ext cx="8206690" cy="4828488"/>
          </a:xfrm>
          <a:prstGeom prst="rect">
            <a:avLst/>
          </a:prstGeom>
        </p:spPr>
      </p:pic>
      <p:sp>
        <p:nvSpPr>
          <p:cNvPr id="6" name="圆角矩形标注 5"/>
          <p:cNvSpPr/>
          <p:nvPr/>
        </p:nvSpPr>
        <p:spPr>
          <a:xfrm>
            <a:off x="4294236" y="1234045"/>
            <a:ext cx="4641946" cy="427038"/>
          </a:xfrm>
          <a:prstGeom prst="wedgeRoundRectCallout">
            <a:avLst>
              <a:gd name="adj1" fmla="val -37040"/>
              <a:gd name="adj2" fmla="val 106696"/>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筛选结果：</a:t>
            </a: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SSCI  </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管理学  </a:t>
            </a: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191</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本期刊</a:t>
            </a:r>
          </a:p>
        </p:txBody>
      </p:sp>
      <p:sp>
        <p:nvSpPr>
          <p:cNvPr id="7" name="Rectangle 2"/>
          <p:cNvSpPr>
            <a:spLocks noGrp="1" noChangeArrowheads="1"/>
          </p:cNvSpPr>
          <p:nvPr/>
        </p:nvSpPr>
        <p:spPr bwMode="auto">
          <a:xfrm>
            <a:off x="148468" y="4373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期刊浏览页面</a:t>
            </a:r>
          </a:p>
        </p:txBody>
      </p:sp>
      <p:pic>
        <p:nvPicPr>
          <p:cNvPr id="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413" y="2946133"/>
            <a:ext cx="1282187" cy="1098329"/>
          </a:xfrm>
          <a:prstGeom prst="rect">
            <a:avLst/>
          </a:prstGeom>
          <a:noFill/>
          <a:ln w="28575">
            <a:solidFill>
              <a:srgbClr val="FFB329"/>
            </a:solidFill>
            <a:miter lim="800000"/>
            <a:headEnd/>
            <a:tailEnd/>
          </a:ln>
          <a:extLst>
            <a:ext uri="{909E8E84-426E-40DD-AFC4-6F175D3DCCD1}">
              <a14:hiddenFill xmlns:a14="http://schemas.microsoft.com/office/drawing/2010/main">
                <a:solidFill>
                  <a:srgbClr val="FFFFFF"/>
                </a:solidFill>
              </a14:hiddenFill>
            </a:ext>
          </a:extLst>
        </p:spPr>
      </p:pic>
      <p:sp>
        <p:nvSpPr>
          <p:cNvPr id="12" name="长方形 312"/>
          <p:cNvSpPr>
            <a:spLocks noChangeArrowheads="1"/>
          </p:cNvSpPr>
          <p:nvPr/>
        </p:nvSpPr>
        <p:spPr bwMode="auto">
          <a:xfrm>
            <a:off x="851413" y="3727938"/>
            <a:ext cx="1282187" cy="469413"/>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圆角矩形标注 14"/>
          <p:cNvSpPr/>
          <p:nvPr/>
        </p:nvSpPr>
        <p:spPr>
          <a:xfrm>
            <a:off x="802812" y="2067145"/>
            <a:ext cx="1724025" cy="409575"/>
          </a:xfrm>
          <a:prstGeom prst="wedgeRoundRectCallout">
            <a:avLst>
              <a:gd name="adj1" fmla="val -1012"/>
              <a:gd name="adj2" fmla="val 86000"/>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选择</a:t>
            </a: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JCR</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分区</a:t>
            </a:r>
          </a:p>
        </p:txBody>
      </p:sp>
      <p:sp>
        <p:nvSpPr>
          <p:cNvPr id="5" name="长方形 312"/>
          <p:cNvSpPr>
            <a:spLocks noChangeArrowheads="1"/>
          </p:cNvSpPr>
          <p:nvPr/>
        </p:nvSpPr>
        <p:spPr bwMode="auto">
          <a:xfrm>
            <a:off x="2291837" y="1877180"/>
            <a:ext cx="2002399" cy="29159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标注 13"/>
          <p:cNvSpPr/>
          <p:nvPr/>
        </p:nvSpPr>
        <p:spPr>
          <a:xfrm>
            <a:off x="2587625" y="4256246"/>
            <a:ext cx="1984375" cy="412750"/>
          </a:xfrm>
          <a:prstGeom prst="wedgeRoundRectCallout">
            <a:avLst>
              <a:gd name="adj1" fmla="val -42892"/>
              <a:gd name="adj2" fmla="val -90008"/>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影响因子限定</a:t>
            </a:r>
          </a:p>
        </p:txBody>
      </p:sp>
      <p:sp>
        <p:nvSpPr>
          <p:cNvPr id="16" name="长方形 312"/>
          <p:cNvSpPr>
            <a:spLocks noChangeArrowheads="1"/>
          </p:cNvSpPr>
          <p:nvPr/>
        </p:nvSpPr>
        <p:spPr bwMode="auto">
          <a:xfrm>
            <a:off x="6708994" y="2126138"/>
            <a:ext cx="2002399" cy="29159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528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15" grpId="0" bldLvl="0" animBg="1"/>
      <p:bldP spid="14" grpId="0" bldLvl="0" animBg="1"/>
      <p:bldP spid="14" grpId="1" bldLvl="0" animBg="1"/>
      <p:bldP spid="1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0E616B-ABD1-49ED-906F-34FC1A4FE252}"/>
              </a:ext>
            </a:extLst>
          </p:cNvPr>
          <p:cNvPicPr>
            <a:picLocks noChangeAspect="1"/>
          </p:cNvPicPr>
          <p:nvPr/>
        </p:nvPicPr>
        <p:blipFill>
          <a:blip r:embed="rId2"/>
          <a:stretch>
            <a:fillRect/>
          </a:stretch>
        </p:blipFill>
        <p:spPr>
          <a:xfrm>
            <a:off x="877959" y="176246"/>
            <a:ext cx="8031580" cy="4866968"/>
          </a:xfrm>
          <a:prstGeom prst="rect">
            <a:avLst/>
          </a:prstGeom>
        </p:spPr>
      </p:pic>
      <p:sp>
        <p:nvSpPr>
          <p:cNvPr id="5" name="Rectangle 2"/>
          <p:cNvSpPr>
            <a:spLocks noGrp="1" noChangeArrowheads="1"/>
          </p:cNvSpPr>
          <p:nvPr/>
        </p:nvSpPr>
        <p:spPr bwMode="auto">
          <a:xfrm>
            <a:off x="148468" y="4373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文章随时免费获取</a:t>
            </a:r>
          </a:p>
        </p:txBody>
      </p:sp>
      <p:sp>
        <p:nvSpPr>
          <p:cNvPr id="8" name="长方形 312"/>
          <p:cNvSpPr>
            <a:spLocks noChangeArrowheads="1"/>
          </p:cNvSpPr>
          <p:nvPr/>
        </p:nvSpPr>
        <p:spPr bwMode="auto">
          <a:xfrm>
            <a:off x="2378271" y="1934307"/>
            <a:ext cx="1871345" cy="265577"/>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圆角矩形标注 8"/>
          <p:cNvSpPr/>
          <p:nvPr/>
        </p:nvSpPr>
        <p:spPr>
          <a:xfrm>
            <a:off x="4572000" y="1391163"/>
            <a:ext cx="2457222" cy="427038"/>
          </a:xfrm>
          <a:prstGeom prst="wedgeRoundRectCallout">
            <a:avLst>
              <a:gd name="adj1" fmla="val -55282"/>
              <a:gd name="adj2" fmla="val 99937"/>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OA</a:t>
            </a:r>
            <a:r>
              <a:rPr kumimoji="0" lang="zh-CN"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资源</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筛选结果</a:t>
            </a:r>
          </a:p>
        </p:txBody>
      </p:sp>
    </p:spTree>
    <p:extLst>
      <p:ext uri="{BB962C8B-B14F-4D97-AF65-F5344CB8AC3E}">
        <p14:creationId xmlns:p14="http://schemas.microsoft.com/office/powerpoint/2010/main" val="2222490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48579" y="2939578"/>
            <a:ext cx="2079792" cy="2079792"/>
            <a:chOff x="7808913" y="5141913"/>
            <a:chExt cx="1397000" cy="1397000"/>
          </a:xfrm>
        </p:grpSpPr>
        <p:sp>
          <p:nvSpPr>
            <p:cNvPr id="3" name="Oval 20"/>
            <p:cNvSpPr>
              <a:spLocks noChangeArrowheads="1"/>
            </p:cNvSpPr>
            <p:nvPr/>
          </p:nvSpPr>
          <p:spPr bwMode="auto">
            <a:xfrm>
              <a:off x="7808913" y="5141913"/>
              <a:ext cx="1397000" cy="1397000"/>
            </a:xfrm>
            <a:prstGeom prst="ellipse">
              <a:avLst/>
            </a:pr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4" name="Freeform 65"/>
            <p:cNvSpPr/>
            <p:nvPr/>
          </p:nvSpPr>
          <p:spPr bwMode="auto">
            <a:xfrm>
              <a:off x="8402638" y="5881688"/>
              <a:ext cx="214313" cy="222250"/>
            </a:xfrm>
            <a:custGeom>
              <a:avLst/>
              <a:gdLst>
                <a:gd name="T0" fmla="*/ 66 w 135"/>
                <a:gd name="T1" fmla="*/ 140 h 140"/>
                <a:gd name="T2" fmla="*/ 0 w 135"/>
                <a:gd name="T3" fmla="*/ 78 h 140"/>
                <a:gd name="T4" fmla="*/ 0 w 135"/>
                <a:gd name="T5" fmla="*/ 0 h 140"/>
                <a:gd name="T6" fmla="*/ 135 w 135"/>
                <a:gd name="T7" fmla="*/ 0 h 140"/>
                <a:gd name="T8" fmla="*/ 135 w 135"/>
                <a:gd name="T9" fmla="*/ 78 h 140"/>
                <a:gd name="T10" fmla="*/ 66 w 135"/>
                <a:gd name="T11" fmla="*/ 140 h 140"/>
              </a:gdLst>
              <a:ahLst/>
              <a:cxnLst>
                <a:cxn ang="0">
                  <a:pos x="T0" y="T1"/>
                </a:cxn>
                <a:cxn ang="0">
                  <a:pos x="T2" y="T3"/>
                </a:cxn>
                <a:cxn ang="0">
                  <a:pos x="T4" y="T5"/>
                </a:cxn>
                <a:cxn ang="0">
                  <a:pos x="T6" y="T7"/>
                </a:cxn>
                <a:cxn ang="0">
                  <a:pos x="T8" y="T9"/>
                </a:cxn>
                <a:cxn ang="0">
                  <a:pos x="T10" y="T11"/>
                </a:cxn>
              </a:cxnLst>
              <a:rect l="0" t="0" r="r" b="b"/>
              <a:pathLst>
                <a:path w="135" h="140">
                  <a:moveTo>
                    <a:pt x="66" y="140"/>
                  </a:moveTo>
                  <a:lnTo>
                    <a:pt x="0" y="78"/>
                  </a:lnTo>
                  <a:lnTo>
                    <a:pt x="0" y="0"/>
                  </a:lnTo>
                  <a:lnTo>
                    <a:pt x="135" y="0"/>
                  </a:lnTo>
                  <a:lnTo>
                    <a:pt x="135" y="78"/>
                  </a:lnTo>
                  <a:lnTo>
                    <a:pt x="66" y="140"/>
                  </a:lnTo>
                  <a:close/>
                </a:path>
              </a:pathLst>
            </a:custGeom>
            <a:solidFill>
              <a:srgbClr val="EAAD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5" name="Freeform 66"/>
            <p:cNvSpPr/>
            <p:nvPr/>
          </p:nvSpPr>
          <p:spPr bwMode="auto">
            <a:xfrm>
              <a:off x="8402638" y="5881688"/>
              <a:ext cx="214313" cy="120650"/>
            </a:xfrm>
            <a:custGeom>
              <a:avLst/>
              <a:gdLst>
                <a:gd name="T0" fmla="*/ 0 w 57"/>
                <a:gd name="T1" fmla="*/ 15 h 32"/>
                <a:gd name="T2" fmla="*/ 28 w 57"/>
                <a:gd name="T3" fmla="*/ 32 h 32"/>
                <a:gd name="T4" fmla="*/ 57 w 57"/>
                <a:gd name="T5" fmla="*/ 15 h 32"/>
                <a:gd name="T6" fmla="*/ 57 w 57"/>
                <a:gd name="T7" fmla="*/ 0 h 32"/>
                <a:gd name="T8" fmla="*/ 0 w 57"/>
                <a:gd name="T9" fmla="*/ 0 h 32"/>
                <a:gd name="T10" fmla="*/ 0 w 57"/>
                <a:gd name="T11" fmla="*/ 15 h 32"/>
              </a:gdLst>
              <a:ahLst/>
              <a:cxnLst>
                <a:cxn ang="0">
                  <a:pos x="T0" y="T1"/>
                </a:cxn>
                <a:cxn ang="0">
                  <a:pos x="T2" y="T3"/>
                </a:cxn>
                <a:cxn ang="0">
                  <a:pos x="T4" y="T5"/>
                </a:cxn>
                <a:cxn ang="0">
                  <a:pos x="T6" y="T7"/>
                </a:cxn>
                <a:cxn ang="0">
                  <a:pos x="T8" y="T9"/>
                </a:cxn>
                <a:cxn ang="0">
                  <a:pos x="T10" y="T11"/>
                </a:cxn>
              </a:cxnLst>
              <a:rect l="0" t="0" r="r" b="b"/>
              <a:pathLst>
                <a:path w="57" h="32">
                  <a:moveTo>
                    <a:pt x="0" y="15"/>
                  </a:moveTo>
                  <a:cubicBezTo>
                    <a:pt x="6" y="22"/>
                    <a:pt x="16" y="32"/>
                    <a:pt x="28" y="32"/>
                  </a:cubicBezTo>
                  <a:cubicBezTo>
                    <a:pt x="41" y="32"/>
                    <a:pt x="50" y="22"/>
                    <a:pt x="57" y="15"/>
                  </a:cubicBezTo>
                  <a:cubicBezTo>
                    <a:pt x="57" y="0"/>
                    <a:pt x="57" y="0"/>
                    <a:pt x="57" y="0"/>
                  </a:cubicBezTo>
                  <a:cubicBezTo>
                    <a:pt x="0" y="0"/>
                    <a:pt x="0" y="0"/>
                    <a:pt x="0" y="0"/>
                  </a:cubicBezTo>
                  <a:lnTo>
                    <a:pt x="0" y="15"/>
                  </a:lnTo>
                  <a:close/>
                </a:path>
              </a:pathLst>
            </a:custGeom>
            <a:solidFill>
              <a:srgbClr val="D89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6" name="Freeform 67"/>
            <p:cNvSpPr/>
            <p:nvPr/>
          </p:nvSpPr>
          <p:spPr bwMode="auto">
            <a:xfrm>
              <a:off x="8289926" y="5445126"/>
              <a:ext cx="442913" cy="541338"/>
            </a:xfrm>
            <a:custGeom>
              <a:avLst/>
              <a:gdLst>
                <a:gd name="T0" fmla="*/ 5 w 118"/>
                <a:gd name="T1" fmla="*/ 70 h 144"/>
                <a:gd name="T2" fmla="*/ 11 w 118"/>
                <a:gd name="T3" fmla="*/ 68 h 144"/>
                <a:gd name="T4" fmla="*/ 58 w 118"/>
                <a:gd name="T5" fmla="*/ 0 h 144"/>
                <a:gd name="T6" fmla="*/ 106 w 118"/>
                <a:gd name="T7" fmla="*/ 68 h 144"/>
                <a:gd name="T8" fmla="*/ 112 w 118"/>
                <a:gd name="T9" fmla="*/ 70 h 144"/>
                <a:gd name="T10" fmla="*/ 110 w 118"/>
                <a:gd name="T11" fmla="*/ 84 h 144"/>
                <a:gd name="T12" fmla="*/ 100 w 118"/>
                <a:gd name="T13" fmla="*/ 98 h 144"/>
                <a:gd name="T14" fmla="*/ 92 w 118"/>
                <a:gd name="T15" fmla="*/ 121 h 144"/>
                <a:gd name="T16" fmla="*/ 58 w 118"/>
                <a:gd name="T17" fmla="*/ 143 h 144"/>
                <a:gd name="T18" fmla="*/ 25 w 118"/>
                <a:gd name="T19" fmla="*/ 121 h 144"/>
                <a:gd name="T20" fmla="*/ 17 w 118"/>
                <a:gd name="T21" fmla="*/ 98 h 144"/>
                <a:gd name="T22" fmla="*/ 7 w 118"/>
                <a:gd name="T23" fmla="*/ 84 h 144"/>
                <a:gd name="T24" fmla="*/ 5 w 118"/>
                <a:gd name="T25" fmla="*/ 7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44">
                  <a:moveTo>
                    <a:pt x="5" y="70"/>
                  </a:moveTo>
                  <a:cubicBezTo>
                    <a:pt x="5" y="62"/>
                    <a:pt x="11" y="68"/>
                    <a:pt x="11" y="68"/>
                  </a:cubicBezTo>
                  <a:cubicBezTo>
                    <a:pt x="11" y="68"/>
                    <a:pt x="0" y="0"/>
                    <a:pt x="58" y="0"/>
                  </a:cubicBezTo>
                  <a:cubicBezTo>
                    <a:pt x="118" y="0"/>
                    <a:pt x="106" y="68"/>
                    <a:pt x="106" y="68"/>
                  </a:cubicBezTo>
                  <a:cubicBezTo>
                    <a:pt x="106" y="68"/>
                    <a:pt x="112" y="62"/>
                    <a:pt x="112" y="70"/>
                  </a:cubicBezTo>
                  <a:cubicBezTo>
                    <a:pt x="112" y="79"/>
                    <a:pt x="110" y="84"/>
                    <a:pt x="110" y="84"/>
                  </a:cubicBezTo>
                  <a:cubicBezTo>
                    <a:pt x="110" y="84"/>
                    <a:pt x="109" y="94"/>
                    <a:pt x="100" y="98"/>
                  </a:cubicBezTo>
                  <a:cubicBezTo>
                    <a:pt x="100" y="98"/>
                    <a:pt x="99" y="115"/>
                    <a:pt x="92" y="121"/>
                  </a:cubicBezTo>
                  <a:cubicBezTo>
                    <a:pt x="85" y="128"/>
                    <a:pt x="74" y="144"/>
                    <a:pt x="58" y="143"/>
                  </a:cubicBezTo>
                  <a:cubicBezTo>
                    <a:pt x="43" y="144"/>
                    <a:pt x="32" y="128"/>
                    <a:pt x="25" y="121"/>
                  </a:cubicBezTo>
                  <a:cubicBezTo>
                    <a:pt x="18" y="115"/>
                    <a:pt x="17" y="98"/>
                    <a:pt x="17" y="98"/>
                  </a:cubicBezTo>
                  <a:cubicBezTo>
                    <a:pt x="8" y="94"/>
                    <a:pt x="7" y="84"/>
                    <a:pt x="7" y="84"/>
                  </a:cubicBezTo>
                  <a:cubicBezTo>
                    <a:pt x="7" y="84"/>
                    <a:pt x="5" y="79"/>
                    <a:pt x="5" y="70"/>
                  </a:cubicBezTo>
                  <a:close/>
                </a:path>
              </a:pathLst>
            </a:custGeom>
            <a:solidFill>
              <a:srgbClr val="F4BD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7" name="Freeform 68"/>
            <p:cNvSpPr/>
            <p:nvPr/>
          </p:nvSpPr>
          <p:spPr bwMode="auto">
            <a:xfrm>
              <a:off x="8075613" y="6046788"/>
              <a:ext cx="863600" cy="420688"/>
            </a:xfrm>
            <a:custGeom>
              <a:avLst/>
              <a:gdLst>
                <a:gd name="T0" fmla="*/ 115 w 230"/>
                <a:gd name="T1" fmla="*/ 112 h 112"/>
                <a:gd name="T2" fmla="*/ 230 w 230"/>
                <a:gd name="T3" fmla="*/ 73 h 112"/>
                <a:gd name="T4" fmla="*/ 229 w 230"/>
                <a:gd name="T5" fmla="*/ 37 h 112"/>
                <a:gd name="T6" fmla="*/ 222 w 230"/>
                <a:gd name="T7" fmla="*/ 27 h 112"/>
                <a:gd name="T8" fmla="*/ 155 w 230"/>
                <a:gd name="T9" fmla="*/ 0 h 112"/>
                <a:gd name="T10" fmla="*/ 116 w 230"/>
                <a:gd name="T11" fmla="*/ 10 h 112"/>
                <a:gd name="T12" fmla="*/ 76 w 230"/>
                <a:gd name="T13" fmla="*/ 0 h 112"/>
                <a:gd name="T14" fmla="*/ 9 w 230"/>
                <a:gd name="T15" fmla="*/ 27 h 112"/>
                <a:gd name="T16" fmla="*/ 2 w 230"/>
                <a:gd name="T17" fmla="*/ 37 h 112"/>
                <a:gd name="T18" fmla="*/ 0 w 230"/>
                <a:gd name="T19" fmla="*/ 73 h 112"/>
                <a:gd name="T20" fmla="*/ 115 w 230"/>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112">
                  <a:moveTo>
                    <a:pt x="115" y="112"/>
                  </a:moveTo>
                  <a:cubicBezTo>
                    <a:pt x="167" y="112"/>
                    <a:pt x="196" y="107"/>
                    <a:pt x="230" y="73"/>
                  </a:cubicBezTo>
                  <a:cubicBezTo>
                    <a:pt x="230" y="73"/>
                    <a:pt x="230" y="38"/>
                    <a:pt x="229" y="37"/>
                  </a:cubicBezTo>
                  <a:cubicBezTo>
                    <a:pt x="229" y="34"/>
                    <a:pt x="226" y="28"/>
                    <a:pt x="222" y="27"/>
                  </a:cubicBezTo>
                  <a:cubicBezTo>
                    <a:pt x="218" y="26"/>
                    <a:pt x="164" y="4"/>
                    <a:pt x="155" y="0"/>
                  </a:cubicBezTo>
                  <a:cubicBezTo>
                    <a:pt x="116" y="10"/>
                    <a:pt x="116" y="10"/>
                    <a:pt x="116" y="10"/>
                  </a:cubicBezTo>
                  <a:cubicBezTo>
                    <a:pt x="76" y="0"/>
                    <a:pt x="76" y="0"/>
                    <a:pt x="76" y="0"/>
                  </a:cubicBezTo>
                  <a:cubicBezTo>
                    <a:pt x="67" y="4"/>
                    <a:pt x="12" y="26"/>
                    <a:pt x="9" y="27"/>
                  </a:cubicBezTo>
                  <a:cubicBezTo>
                    <a:pt x="5" y="28"/>
                    <a:pt x="2" y="34"/>
                    <a:pt x="2" y="37"/>
                  </a:cubicBezTo>
                  <a:cubicBezTo>
                    <a:pt x="1" y="38"/>
                    <a:pt x="0" y="65"/>
                    <a:pt x="0" y="73"/>
                  </a:cubicBezTo>
                  <a:cubicBezTo>
                    <a:pt x="34" y="106"/>
                    <a:pt x="63" y="112"/>
                    <a:pt x="115"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8" name="Freeform 69"/>
            <p:cNvSpPr>
              <a:spLocks noEditPoints="1"/>
            </p:cNvSpPr>
            <p:nvPr/>
          </p:nvSpPr>
          <p:spPr bwMode="auto">
            <a:xfrm>
              <a:off x="8350251" y="6002338"/>
              <a:ext cx="319088" cy="190500"/>
            </a:xfrm>
            <a:custGeom>
              <a:avLst/>
              <a:gdLst>
                <a:gd name="T0" fmla="*/ 92 w 201"/>
                <a:gd name="T1" fmla="*/ 61 h 120"/>
                <a:gd name="T2" fmla="*/ 52 w 201"/>
                <a:gd name="T3" fmla="*/ 120 h 120"/>
                <a:gd name="T4" fmla="*/ 0 w 201"/>
                <a:gd name="T5" fmla="*/ 30 h 120"/>
                <a:gd name="T6" fmla="*/ 28 w 201"/>
                <a:gd name="T7" fmla="*/ 0 h 120"/>
                <a:gd name="T8" fmla="*/ 92 w 201"/>
                <a:gd name="T9" fmla="*/ 61 h 120"/>
                <a:gd name="T10" fmla="*/ 108 w 201"/>
                <a:gd name="T11" fmla="*/ 61 h 120"/>
                <a:gd name="T12" fmla="*/ 149 w 201"/>
                <a:gd name="T13" fmla="*/ 120 h 120"/>
                <a:gd name="T14" fmla="*/ 201 w 201"/>
                <a:gd name="T15" fmla="*/ 30 h 120"/>
                <a:gd name="T16" fmla="*/ 170 w 201"/>
                <a:gd name="T17" fmla="*/ 0 h 120"/>
                <a:gd name="T18" fmla="*/ 108 w 201"/>
                <a:gd name="T19" fmla="*/ 6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20">
                  <a:moveTo>
                    <a:pt x="92" y="61"/>
                  </a:moveTo>
                  <a:lnTo>
                    <a:pt x="52" y="120"/>
                  </a:lnTo>
                  <a:lnTo>
                    <a:pt x="0" y="30"/>
                  </a:lnTo>
                  <a:lnTo>
                    <a:pt x="28" y="0"/>
                  </a:lnTo>
                  <a:lnTo>
                    <a:pt x="92" y="61"/>
                  </a:lnTo>
                  <a:close/>
                  <a:moveTo>
                    <a:pt x="108" y="61"/>
                  </a:moveTo>
                  <a:lnTo>
                    <a:pt x="149" y="120"/>
                  </a:lnTo>
                  <a:lnTo>
                    <a:pt x="201" y="30"/>
                  </a:lnTo>
                  <a:lnTo>
                    <a:pt x="170" y="0"/>
                  </a:lnTo>
                  <a:lnTo>
                    <a:pt x="108" y="61"/>
                  </a:lnTo>
                  <a:close/>
                </a:path>
              </a:pathLst>
            </a:custGeom>
            <a:solidFill>
              <a:srgbClr val="D3CD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9" name="Freeform 70"/>
            <p:cNvSpPr/>
            <p:nvPr/>
          </p:nvSpPr>
          <p:spPr bwMode="auto">
            <a:xfrm>
              <a:off x="8458201" y="6080126"/>
              <a:ext cx="101600" cy="436563"/>
            </a:xfrm>
            <a:custGeom>
              <a:avLst/>
              <a:gdLst>
                <a:gd name="T0" fmla="*/ 26 w 27"/>
                <a:gd name="T1" fmla="*/ 8 h 116"/>
                <a:gd name="T2" fmla="*/ 21 w 27"/>
                <a:gd name="T3" fmla="*/ 1 h 116"/>
                <a:gd name="T4" fmla="*/ 19 w 27"/>
                <a:gd name="T5" fmla="*/ 0 h 116"/>
                <a:gd name="T6" fmla="*/ 13 w 27"/>
                <a:gd name="T7" fmla="*/ 0 h 116"/>
                <a:gd name="T8" fmla="*/ 8 w 27"/>
                <a:gd name="T9" fmla="*/ 0 h 116"/>
                <a:gd name="T10" fmla="*/ 6 w 27"/>
                <a:gd name="T11" fmla="*/ 1 h 116"/>
                <a:gd name="T12" fmla="*/ 1 w 27"/>
                <a:gd name="T13" fmla="*/ 8 h 116"/>
                <a:gd name="T14" fmla="*/ 0 w 27"/>
                <a:gd name="T15" fmla="*/ 12 h 116"/>
                <a:gd name="T16" fmla="*/ 8 w 27"/>
                <a:gd name="T17" fmla="*/ 22 h 116"/>
                <a:gd name="T18" fmla="*/ 2 w 27"/>
                <a:gd name="T19" fmla="*/ 104 h 116"/>
                <a:gd name="T20" fmla="*/ 25 w 27"/>
                <a:gd name="T21" fmla="*/ 104 h 116"/>
                <a:gd name="T22" fmla="*/ 19 w 27"/>
                <a:gd name="T23" fmla="*/ 23 h 116"/>
                <a:gd name="T24" fmla="*/ 27 w 27"/>
                <a:gd name="T25" fmla="*/ 12 h 116"/>
                <a:gd name="T26" fmla="*/ 26 w 27"/>
                <a:gd name="T27"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16">
                  <a:moveTo>
                    <a:pt x="26" y="8"/>
                  </a:moveTo>
                  <a:cubicBezTo>
                    <a:pt x="21" y="1"/>
                    <a:pt x="21" y="1"/>
                    <a:pt x="21" y="1"/>
                  </a:cubicBezTo>
                  <a:cubicBezTo>
                    <a:pt x="20" y="0"/>
                    <a:pt x="20" y="0"/>
                    <a:pt x="19" y="0"/>
                  </a:cubicBezTo>
                  <a:cubicBezTo>
                    <a:pt x="13" y="0"/>
                    <a:pt x="13" y="0"/>
                    <a:pt x="13" y="0"/>
                  </a:cubicBezTo>
                  <a:cubicBezTo>
                    <a:pt x="8" y="0"/>
                    <a:pt x="8" y="0"/>
                    <a:pt x="8" y="0"/>
                  </a:cubicBezTo>
                  <a:cubicBezTo>
                    <a:pt x="7" y="0"/>
                    <a:pt x="7" y="0"/>
                    <a:pt x="6" y="1"/>
                  </a:cubicBezTo>
                  <a:cubicBezTo>
                    <a:pt x="1" y="8"/>
                    <a:pt x="1" y="8"/>
                    <a:pt x="1" y="8"/>
                  </a:cubicBezTo>
                  <a:cubicBezTo>
                    <a:pt x="0" y="10"/>
                    <a:pt x="0" y="10"/>
                    <a:pt x="0" y="12"/>
                  </a:cubicBezTo>
                  <a:cubicBezTo>
                    <a:pt x="2" y="16"/>
                    <a:pt x="7" y="18"/>
                    <a:pt x="8" y="22"/>
                  </a:cubicBezTo>
                  <a:cubicBezTo>
                    <a:pt x="8" y="22"/>
                    <a:pt x="5" y="65"/>
                    <a:pt x="2" y="104"/>
                  </a:cubicBezTo>
                  <a:cubicBezTo>
                    <a:pt x="1" y="116"/>
                    <a:pt x="26" y="115"/>
                    <a:pt x="25" y="104"/>
                  </a:cubicBezTo>
                  <a:cubicBezTo>
                    <a:pt x="22" y="65"/>
                    <a:pt x="19" y="23"/>
                    <a:pt x="19" y="23"/>
                  </a:cubicBezTo>
                  <a:cubicBezTo>
                    <a:pt x="20" y="19"/>
                    <a:pt x="25" y="16"/>
                    <a:pt x="27" y="12"/>
                  </a:cubicBezTo>
                  <a:cubicBezTo>
                    <a:pt x="27" y="10"/>
                    <a:pt x="27" y="10"/>
                    <a:pt x="26" y="8"/>
                  </a:cubicBezTo>
                  <a:close/>
                </a:path>
              </a:pathLst>
            </a:custGeom>
            <a:solidFill>
              <a:srgbClr val="C9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10" name="Freeform 71"/>
            <p:cNvSpPr>
              <a:spLocks noEditPoints="1"/>
            </p:cNvSpPr>
            <p:nvPr/>
          </p:nvSpPr>
          <p:spPr bwMode="auto">
            <a:xfrm>
              <a:off x="8345488" y="5983288"/>
              <a:ext cx="327025" cy="190500"/>
            </a:xfrm>
            <a:custGeom>
              <a:avLst/>
              <a:gdLst>
                <a:gd name="T0" fmla="*/ 95 w 206"/>
                <a:gd name="T1" fmla="*/ 61 h 120"/>
                <a:gd name="T2" fmla="*/ 55 w 206"/>
                <a:gd name="T3" fmla="*/ 120 h 120"/>
                <a:gd name="T4" fmla="*/ 0 w 206"/>
                <a:gd name="T5" fmla="*/ 38 h 120"/>
                <a:gd name="T6" fmla="*/ 31 w 206"/>
                <a:gd name="T7" fmla="*/ 0 h 120"/>
                <a:gd name="T8" fmla="*/ 95 w 206"/>
                <a:gd name="T9" fmla="*/ 61 h 120"/>
                <a:gd name="T10" fmla="*/ 111 w 206"/>
                <a:gd name="T11" fmla="*/ 61 h 120"/>
                <a:gd name="T12" fmla="*/ 152 w 206"/>
                <a:gd name="T13" fmla="*/ 120 h 120"/>
                <a:gd name="T14" fmla="*/ 206 w 206"/>
                <a:gd name="T15" fmla="*/ 38 h 120"/>
                <a:gd name="T16" fmla="*/ 173 w 206"/>
                <a:gd name="T17" fmla="*/ 0 h 120"/>
                <a:gd name="T18" fmla="*/ 111 w 206"/>
                <a:gd name="T19" fmla="*/ 6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120">
                  <a:moveTo>
                    <a:pt x="95" y="61"/>
                  </a:moveTo>
                  <a:lnTo>
                    <a:pt x="55" y="120"/>
                  </a:lnTo>
                  <a:lnTo>
                    <a:pt x="0" y="38"/>
                  </a:lnTo>
                  <a:lnTo>
                    <a:pt x="31" y="0"/>
                  </a:lnTo>
                  <a:lnTo>
                    <a:pt x="95" y="61"/>
                  </a:lnTo>
                  <a:close/>
                  <a:moveTo>
                    <a:pt x="111" y="61"/>
                  </a:moveTo>
                  <a:lnTo>
                    <a:pt x="152" y="120"/>
                  </a:lnTo>
                  <a:lnTo>
                    <a:pt x="206" y="38"/>
                  </a:lnTo>
                  <a:lnTo>
                    <a:pt x="173" y="0"/>
                  </a:lnTo>
                  <a:lnTo>
                    <a:pt x="111"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11" name="Freeform 72"/>
            <p:cNvSpPr/>
            <p:nvPr/>
          </p:nvSpPr>
          <p:spPr bwMode="auto">
            <a:xfrm>
              <a:off x="8323263" y="5449888"/>
              <a:ext cx="368300" cy="266700"/>
            </a:xfrm>
            <a:custGeom>
              <a:avLst/>
              <a:gdLst>
                <a:gd name="T0" fmla="*/ 50 w 98"/>
                <a:gd name="T1" fmla="*/ 0 h 71"/>
                <a:gd name="T2" fmla="*/ 1 w 98"/>
                <a:gd name="T3" fmla="*/ 57 h 71"/>
                <a:gd name="T4" fmla="*/ 7 w 98"/>
                <a:gd name="T5" fmla="*/ 69 h 71"/>
                <a:gd name="T6" fmla="*/ 15 w 98"/>
                <a:gd name="T7" fmla="*/ 39 h 71"/>
                <a:gd name="T8" fmla="*/ 48 w 98"/>
                <a:gd name="T9" fmla="*/ 40 h 71"/>
                <a:gd name="T10" fmla="*/ 85 w 98"/>
                <a:gd name="T11" fmla="*/ 39 h 71"/>
                <a:gd name="T12" fmla="*/ 92 w 98"/>
                <a:gd name="T13" fmla="*/ 67 h 71"/>
                <a:gd name="T14" fmla="*/ 97 w 98"/>
                <a:gd name="T15" fmla="*/ 57 h 71"/>
                <a:gd name="T16" fmla="*/ 50 w 98"/>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1">
                  <a:moveTo>
                    <a:pt x="50" y="0"/>
                  </a:moveTo>
                  <a:cubicBezTo>
                    <a:pt x="3" y="0"/>
                    <a:pt x="0" y="44"/>
                    <a:pt x="1" y="57"/>
                  </a:cubicBezTo>
                  <a:cubicBezTo>
                    <a:pt x="2" y="66"/>
                    <a:pt x="7" y="71"/>
                    <a:pt x="7" y="69"/>
                  </a:cubicBezTo>
                  <a:cubicBezTo>
                    <a:pt x="7" y="56"/>
                    <a:pt x="9" y="44"/>
                    <a:pt x="15" y="39"/>
                  </a:cubicBezTo>
                  <a:cubicBezTo>
                    <a:pt x="22" y="32"/>
                    <a:pt x="33" y="40"/>
                    <a:pt x="48" y="40"/>
                  </a:cubicBezTo>
                  <a:cubicBezTo>
                    <a:pt x="65" y="40"/>
                    <a:pt x="77" y="30"/>
                    <a:pt x="85" y="39"/>
                  </a:cubicBezTo>
                  <a:cubicBezTo>
                    <a:pt x="90" y="44"/>
                    <a:pt x="91" y="53"/>
                    <a:pt x="92" y="67"/>
                  </a:cubicBezTo>
                  <a:cubicBezTo>
                    <a:pt x="92" y="70"/>
                    <a:pt x="96" y="66"/>
                    <a:pt x="97" y="57"/>
                  </a:cubicBezTo>
                  <a:cubicBezTo>
                    <a:pt x="98" y="43"/>
                    <a:pt x="95" y="0"/>
                    <a:pt x="50" y="0"/>
                  </a:cubicBezTo>
                  <a:close/>
                </a:path>
              </a:pathLst>
            </a:custGeom>
            <a:solidFill>
              <a:srgbClr val="D395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12" name="Freeform 73"/>
            <p:cNvSpPr/>
            <p:nvPr/>
          </p:nvSpPr>
          <p:spPr bwMode="auto">
            <a:xfrm>
              <a:off x="8315326" y="5434013"/>
              <a:ext cx="387350" cy="331788"/>
            </a:xfrm>
            <a:custGeom>
              <a:avLst/>
              <a:gdLst>
                <a:gd name="T0" fmla="*/ 50 w 103"/>
                <a:gd name="T1" fmla="*/ 0 h 88"/>
                <a:gd name="T2" fmla="*/ 1 w 103"/>
                <a:gd name="T3" fmla="*/ 58 h 88"/>
                <a:gd name="T4" fmla="*/ 4 w 103"/>
                <a:gd name="T5" fmla="*/ 75 h 88"/>
                <a:gd name="T6" fmla="*/ 8 w 103"/>
                <a:gd name="T7" fmla="*/ 83 h 88"/>
                <a:gd name="T8" fmla="*/ 10 w 103"/>
                <a:gd name="T9" fmla="*/ 75 h 88"/>
                <a:gd name="T10" fmla="*/ 79 w 103"/>
                <a:gd name="T11" fmla="*/ 41 h 88"/>
                <a:gd name="T12" fmla="*/ 93 w 103"/>
                <a:gd name="T13" fmla="*/ 73 h 88"/>
                <a:gd name="T14" fmla="*/ 95 w 103"/>
                <a:gd name="T15" fmla="*/ 83 h 88"/>
                <a:gd name="T16" fmla="*/ 99 w 103"/>
                <a:gd name="T17" fmla="*/ 75 h 88"/>
                <a:gd name="T18" fmla="*/ 102 w 103"/>
                <a:gd name="T19" fmla="*/ 57 h 88"/>
                <a:gd name="T20" fmla="*/ 50 w 103"/>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88">
                  <a:moveTo>
                    <a:pt x="50" y="0"/>
                  </a:moveTo>
                  <a:cubicBezTo>
                    <a:pt x="0" y="0"/>
                    <a:pt x="0" y="45"/>
                    <a:pt x="1" y="58"/>
                  </a:cubicBezTo>
                  <a:cubicBezTo>
                    <a:pt x="2" y="67"/>
                    <a:pt x="2" y="70"/>
                    <a:pt x="4" y="75"/>
                  </a:cubicBezTo>
                  <a:cubicBezTo>
                    <a:pt x="6" y="80"/>
                    <a:pt x="7" y="82"/>
                    <a:pt x="8" y="83"/>
                  </a:cubicBezTo>
                  <a:cubicBezTo>
                    <a:pt x="10" y="88"/>
                    <a:pt x="10" y="77"/>
                    <a:pt x="10" y="75"/>
                  </a:cubicBezTo>
                  <a:cubicBezTo>
                    <a:pt x="16" y="50"/>
                    <a:pt x="61" y="60"/>
                    <a:pt x="79" y="41"/>
                  </a:cubicBezTo>
                  <a:cubicBezTo>
                    <a:pt x="79" y="41"/>
                    <a:pt x="80" y="50"/>
                    <a:pt x="93" y="73"/>
                  </a:cubicBezTo>
                  <a:cubicBezTo>
                    <a:pt x="94" y="74"/>
                    <a:pt x="94" y="87"/>
                    <a:pt x="95" y="83"/>
                  </a:cubicBezTo>
                  <a:cubicBezTo>
                    <a:pt x="96" y="82"/>
                    <a:pt x="97" y="80"/>
                    <a:pt x="99" y="75"/>
                  </a:cubicBezTo>
                  <a:cubicBezTo>
                    <a:pt x="101" y="70"/>
                    <a:pt x="101" y="66"/>
                    <a:pt x="102" y="57"/>
                  </a:cubicBezTo>
                  <a:cubicBezTo>
                    <a:pt x="103" y="44"/>
                    <a:pt x="101" y="0"/>
                    <a:pt x="50" y="0"/>
                  </a:cubicBezTo>
                  <a:close/>
                </a:path>
              </a:pathLst>
            </a:custGeom>
            <a:solidFill>
              <a:srgbClr val="6343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13" name="Freeform 74"/>
            <p:cNvSpPr/>
            <p:nvPr/>
          </p:nvSpPr>
          <p:spPr bwMode="auto">
            <a:xfrm>
              <a:off x="8029576" y="6027738"/>
              <a:ext cx="954088" cy="511175"/>
            </a:xfrm>
            <a:custGeom>
              <a:avLst/>
              <a:gdLst>
                <a:gd name="T0" fmla="*/ 127 w 254"/>
                <a:gd name="T1" fmla="*/ 136 h 136"/>
                <a:gd name="T2" fmla="*/ 254 w 254"/>
                <a:gd name="T3" fmla="*/ 85 h 136"/>
                <a:gd name="T4" fmla="*/ 241 w 254"/>
                <a:gd name="T5" fmla="*/ 34 h 136"/>
                <a:gd name="T6" fmla="*/ 234 w 254"/>
                <a:gd name="T7" fmla="*/ 24 h 136"/>
                <a:gd name="T8" fmla="*/ 174 w 254"/>
                <a:gd name="T9" fmla="*/ 0 h 136"/>
                <a:gd name="T10" fmla="*/ 127 w 254"/>
                <a:gd name="T11" fmla="*/ 82 h 136"/>
                <a:gd name="T12" fmla="*/ 81 w 254"/>
                <a:gd name="T13" fmla="*/ 0 h 136"/>
                <a:gd name="T14" fmla="*/ 21 w 254"/>
                <a:gd name="T15" fmla="*/ 24 h 136"/>
                <a:gd name="T16" fmla="*/ 14 w 254"/>
                <a:gd name="T17" fmla="*/ 34 h 136"/>
                <a:gd name="T18" fmla="*/ 0 w 254"/>
                <a:gd name="T19" fmla="*/ 86 h 136"/>
                <a:gd name="T20" fmla="*/ 127 w 254"/>
                <a:gd name="T2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136">
                  <a:moveTo>
                    <a:pt x="127" y="136"/>
                  </a:moveTo>
                  <a:cubicBezTo>
                    <a:pt x="176" y="136"/>
                    <a:pt x="221" y="117"/>
                    <a:pt x="254" y="85"/>
                  </a:cubicBezTo>
                  <a:cubicBezTo>
                    <a:pt x="249" y="63"/>
                    <a:pt x="242" y="35"/>
                    <a:pt x="241" y="34"/>
                  </a:cubicBezTo>
                  <a:cubicBezTo>
                    <a:pt x="241" y="32"/>
                    <a:pt x="238" y="25"/>
                    <a:pt x="234" y="24"/>
                  </a:cubicBezTo>
                  <a:cubicBezTo>
                    <a:pt x="231" y="23"/>
                    <a:pt x="192" y="7"/>
                    <a:pt x="174" y="0"/>
                  </a:cubicBezTo>
                  <a:cubicBezTo>
                    <a:pt x="127" y="82"/>
                    <a:pt x="127" y="82"/>
                    <a:pt x="127" y="82"/>
                  </a:cubicBezTo>
                  <a:cubicBezTo>
                    <a:pt x="81" y="0"/>
                    <a:pt x="81" y="0"/>
                    <a:pt x="81" y="0"/>
                  </a:cubicBezTo>
                  <a:cubicBezTo>
                    <a:pt x="62" y="7"/>
                    <a:pt x="24" y="23"/>
                    <a:pt x="21" y="24"/>
                  </a:cubicBezTo>
                  <a:cubicBezTo>
                    <a:pt x="17" y="25"/>
                    <a:pt x="14" y="32"/>
                    <a:pt x="14" y="34"/>
                  </a:cubicBezTo>
                  <a:cubicBezTo>
                    <a:pt x="13" y="35"/>
                    <a:pt x="6" y="63"/>
                    <a:pt x="0" y="86"/>
                  </a:cubicBezTo>
                  <a:cubicBezTo>
                    <a:pt x="33" y="117"/>
                    <a:pt x="78" y="136"/>
                    <a:pt x="127" y="136"/>
                  </a:cubicBezTo>
                  <a:close/>
                </a:path>
              </a:pathLst>
            </a:custGeom>
            <a:solidFill>
              <a:srgbClr val="242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15" name="Oval 799"/>
          <p:cNvSpPr>
            <a:spLocks noChangeArrowheads="1"/>
          </p:cNvSpPr>
          <p:nvPr/>
        </p:nvSpPr>
        <p:spPr bwMode="auto">
          <a:xfrm>
            <a:off x="2266972" y="1403605"/>
            <a:ext cx="948412" cy="9484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nvGrpSpPr>
          <p:cNvPr id="20" name="组合 19"/>
          <p:cNvGrpSpPr/>
          <p:nvPr/>
        </p:nvGrpSpPr>
        <p:grpSpPr>
          <a:xfrm>
            <a:off x="1137050" y="2488842"/>
            <a:ext cx="1148388" cy="1148383"/>
            <a:chOff x="5410217" y="1173956"/>
            <a:chExt cx="233363" cy="233362"/>
          </a:xfrm>
        </p:grpSpPr>
        <p:sp>
          <p:nvSpPr>
            <p:cNvPr id="21" name="Oval 804"/>
            <p:cNvSpPr>
              <a:spLocks noChangeArrowheads="1"/>
            </p:cNvSpPr>
            <p:nvPr/>
          </p:nvSpPr>
          <p:spPr bwMode="auto">
            <a:xfrm>
              <a:off x="5410217" y="1173956"/>
              <a:ext cx="233363" cy="2333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29" name="Freeform 812"/>
            <p:cNvSpPr/>
            <p:nvPr/>
          </p:nvSpPr>
          <p:spPr bwMode="auto">
            <a:xfrm>
              <a:off x="5553092" y="1294606"/>
              <a:ext cx="19050" cy="22225"/>
            </a:xfrm>
            <a:custGeom>
              <a:avLst/>
              <a:gdLst>
                <a:gd name="T0" fmla="*/ 0 w 12"/>
                <a:gd name="T1" fmla="*/ 12 h 14"/>
                <a:gd name="T2" fmla="*/ 10 w 12"/>
                <a:gd name="T3" fmla="*/ 0 h 14"/>
                <a:gd name="T4" fmla="*/ 12 w 12"/>
                <a:gd name="T5" fmla="*/ 2 h 14"/>
                <a:gd name="T6" fmla="*/ 3 w 12"/>
                <a:gd name="T7" fmla="*/ 14 h 14"/>
                <a:gd name="T8" fmla="*/ 0 w 12"/>
                <a:gd name="T9" fmla="*/ 12 h 14"/>
              </a:gdLst>
              <a:ahLst/>
              <a:cxnLst>
                <a:cxn ang="0">
                  <a:pos x="T0" y="T1"/>
                </a:cxn>
                <a:cxn ang="0">
                  <a:pos x="T2" y="T3"/>
                </a:cxn>
                <a:cxn ang="0">
                  <a:pos x="T4" y="T5"/>
                </a:cxn>
                <a:cxn ang="0">
                  <a:pos x="T6" y="T7"/>
                </a:cxn>
                <a:cxn ang="0">
                  <a:pos x="T8" y="T9"/>
                </a:cxn>
              </a:cxnLst>
              <a:rect l="0" t="0" r="r" b="b"/>
              <a:pathLst>
                <a:path w="12" h="14">
                  <a:moveTo>
                    <a:pt x="0" y="12"/>
                  </a:moveTo>
                  <a:lnTo>
                    <a:pt x="10" y="0"/>
                  </a:lnTo>
                  <a:lnTo>
                    <a:pt x="12" y="2"/>
                  </a:lnTo>
                  <a:lnTo>
                    <a:pt x="3" y="14"/>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30" name="Freeform 813"/>
            <p:cNvSpPr/>
            <p:nvPr/>
          </p:nvSpPr>
          <p:spPr bwMode="auto">
            <a:xfrm>
              <a:off x="5541979" y="1286668"/>
              <a:ext cx="19050" cy="22225"/>
            </a:xfrm>
            <a:custGeom>
              <a:avLst/>
              <a:gdLst>
                <a:gd name="T0" fmla="*/ 0 w 12"/>
                <a:gd name="T1" fmla="*/ 12 h 14"/>
                <a:gd name="T2" fmla="*/ 12 w 12"/>
                <a:gd name="T3" fmla="*/ 0 h 14"/>
                <a:gd name="T4" fmla="*/ 12 w 12"/>
                <a:gd name="T5" fmla="*/ 3 h 14"/>
                <a:gd name="T6" fmla="*/ 3 w 12"/>
                <a:gd name="T7" fmla="*/ 14 h 14"/>
                <a:gd name="T8" fmla="*/ 0 w 12"/>
                <a:gd name="T9" fmla="*/ 12 h 14"/>
              </a:gdLst>
              <a:ahLst/>
              <a:cxnLst>
                <a:cxn ang="0">
                  <a:pos x="T0" y="T1"/>
                </a:cxn>
                <a:cxn ang="0">
                  <a:pos x="T2" y="T3"/>
                </a:cxn>
                <a:cxn ang="0">
                  <a:pos x="T4" y="T5"/>
                </a:cxn>
                <a:cxn ang="0">
                  <a:pos x="T6" y="T7"/>
                </a:cxn>
                <a:cxn ang="0">
                  <a:pos x="T8" y="T9"/>
                </a:cxn>
              </a:cxnLst>
              <a:rect l="0" t="0" r="r" b="b"/>
              <a:pathLst>
                <a:path w="12" h="14">
                  <a:moveTo>
                    <a:pt x="0" y="12"/>
                  </a:moveTo>
                  <a:lnTo>
                    <a:pt x="12" y="0"/>
                  </a:lnTo>
                  <a:lnTo>
                    <a:pt x="12" y="3"/>
                  </a:lnTo>
                  <a:lnTo>
                    <a:pt x="3" y="14"/>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31" name="Freeform 814"/>
            <p:cNvSpPr/>
            <p:nvPr/>
          </p:nvSpPr>
          <p:spPr bwMode="auto">
            <a:xfrm>
              <a:off x="5534042" y="1278731"/>
              <a:ext cx="19050" cy="23812"/>
            </a:xfrm>
            <a:custGeom>
              <a:avLst/>
              <a:gdLst>
                <a:gd name="T0" fmla="*/ 0 w 12"/>
                <a:gd name="T1" fmla="*/ 12 h 15"/>
                <a:gd name="T2" fmla="*/ 10 w 12"/>
                <a:gd name="T3" fmla="*/ 0 h 15"/>
                <a:gd name="T4" fmla="*/ 12 w 12"/>
                <a:gd name="T5" fmla="*/ 3 h 15"/>
                <a:gd name="T6" fmla="*/ 3 w 12"/>
                <a:gd name="T7" fmla="*/ 15 h 15"/>
                <a:gd name="T8" fmla="*/ 0 w 12"/>
                <a:gd name="T9" fmla="*/ 12 h 15"/>
              </a:gdLst>
              <a:ahLst/>
              <a:cxnLst>
                <a:cxn ang="0">
                  <a:pos x="T0" y="T1"/>
                </a:cxn>
                <a:cxn ang="0">
                  <a:pos x="T2" y="T3"/>
                </a:cxn>
                <a:cxn ang="0">
                  <a:pos x="T4" y="T5"/>
                </a:cxn>
                <a:cxn ang="0">
                  <a:pos x="T6" y="T7"/>
                </a:cxn>
                <a:cxn ang="0">
                  <a:pos x="T8" y="T9"/>
                </a:cxn>
              </a:cxnLst>
              <a:rect l="0" t="0" r="r" b="b"/>
              <a:pathLst>
                <a:path w="12" h="15">
                  <a:moveTo>
                    <a:pt x="0" y="12"/>
                  </a:moveTo>
                  <a:lnTo>
                    <a:pt x="10" y="0"/>
                  </a:lnTo>
                  <a:lnTo>
                    <a:pt x="12" y="3"/>
                  </a:lnTo>
                  <a:lnTo>
                    <a:pt x="3" y="15"/>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32" name="Freeform 815"/>
            <p:cNvSpPr/>
            <p:nvPr/>
          </p:nvSpPr>
          <p:spPr bwMode="auto">
            <a:xfrm>
              <a:off x="5527692" y="1272381"/>
              <a:ext cx="19050" cy="22225"/>
            </a:xfrm>
            <a:custGeom>
              <a:avLst/>
              <a:gdLst>
                <a:gd name="T0" fmla="*/ 0 w 12"/>
                <a:gd name="T1" fmla="*/ 12 h 14"/>
                <a:gd name="T2" fmla="*/ 9 w 12"/>
                <a:gd name="T3" fmla="*/ 0 h 14"/>
                <a:gd name="T4" fmla="*/ 12 w 12"/>
                <a:gd name="T5" fmla="*/ 2 h 14"/>
                <a:gd name="T6" fmla="*/ 2 w 12"/>
                <a:gd name="T7" fmla="*/ 14 h 14"/>
                <a:gd name="T8" fmla="*/ 0 w 12"/>
                <a:gd name="T9" fmla="*/ 12 h 14"/>
              </a:gdLst>
              <a:ahLst/>
              <a:cxnLst>
                <a:cxn ang="0">
                  <a:pos x="T0" y="T1"/>
                </a:cxn>
                <a:cxn ang="0">
                  <a:pos x="T2" y="T3"/>
                </a:cxn>
                <a:cxn ang="0">
                  <a:pos x="T4" y="T5"/>
                </a:cxn>
                <a:cxn ang="0">
                  <a:pos x="T6" y="T7"/>
                </a:cxn>
                <a:cxn ang="0">
                  <a:pos x="T8" y="T9"/>
                </a:cxn>
              </a:cxnLst>
              <a:rect l="0" t="0" r="r" b="b"/>
              <a:pathLst>
                <a:path w="12" h="14">
                  <a:moveTo>
                    <a:pt x="0" y="12"/>
                  </a:moveTo>
                  <a:lnTo>
                    <a:pt x="9" y="0"/>
                  </a:lnTo>
                  <a:lnTo>
                    <a:pt x="12" y="2"/>
                  </a:lnTo>
                  <a:lnTo>
                    <a:pt x="2" y="14"/>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34" name="Oval 816"/>
          <p:cNvSpPr>
            <a:spLocks noChangeArrowheads="1"/>
          </p:cNvSpPr>
          <p:nvPr/>
        </p:nvSpPr>
        <p:spPr bwMode="auto">
          <a:xfrm>
            <a:off x="3966523" y="1345237"/>
            <a:ext cx="670525" cy="67052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37" name="Oval 818"/>
          <p:cNvSpPr>
            <a:spLocks noChangeArrowheads="1"/>
          </p:cNvSpPr>
          <p:nvPr/>
        </p:nvSpPr>
        <p:spPr bwMode="auto">
          <a:xfrm>
            <a:off x="4877188" y="2118912"/>
            <a:ext cx="1467144" cy="1467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45" name="矩形 44"/>
          <p:cNvSpPr/>
          <p:nvPr/>
        </p:nvSpPr>
        <p:spPr>
          <a:xfrm>
            <a:off x="1306248" y="2421715"/>
            <a:ext cx="744114" cy="1200329"/>
          </a:xfrm>
          <a:prstGeom prst="rect">
            <a:avLst/>
          </a:prstGeom>
          <a:noFill/>
        </p:spPr>
        <p:txBody>
          <a:bodyPr wrap="non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a:ea typeface="微软雅黑"/>
                <a:cs typeface="+mn-cs"/>
              </a:rPr>
              <a:t>A</a:t>
            </a:r>
          </a:p>
        </p:txBody>
      </p:sp>
      <p:sp>
        <p:nvSpPr>
          <p:cNvPr id="46" name="矩形 45"/>
          <p:cNvSpPr/>
          <p:nvPr/>
        </p:nvSpPr>
        <p:spPr>
          <a:xfrm>
            <a:off x="2454881" y="1416144"/>
            <a:ext cx="572593" cy="923330"/>
          </a:xfrm>
          <a:prstGeom prst="rect">
            <a:avLst/>
          </a:prstGeom>
          <a:noFill/>
        </p:spPr>
        <p:txBody>
          <a:bodyPr wrap="non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a:ea typeface="微软雅黑"/>
                <a:cs typeface="+mn-cs"/>
              </a:rPr>
              <a:t>B</a:t>
            </a:r>
          </a:p>
        </p:txBody>
      </p:sp>
      <p:sp>
        <p:nvSpPr>
          <p:cNvPr id="53" name="矩形 52"/>
          <p:cNvSpPr/>
          <p:nvPr/>
        </p:nvSpPr>
        <p:spPr>
          <a:xfrm>
            <a:off x="4017238" y="1246224"/>
            <a:ext cx="510075" cy="830997"/>
          </a:xfrm>
          <a:prstGeom prst="rect">
            <a:avLst/>
          </a:prstGeom>
          <a:noFill/>
        </p:spPr>
        <p:txBody>
          <a:bodyPr wrap="non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a:ea typeface="微软雅黑"/>
                <a:cs typeface="+mn-cs"/>
              </a:rPr>
              <a:t>C</a:t>
            </a:r>
          </a:p>
        </p:txBody>
      </p:sp>
      <p:sp>
        <p:nvSpPr>
          <p:cNvPr id="55" name="矩形 54"/>
          <p:cNvSpPr/>
          <p:nvPr/>
        </p:nvSpPr>
        <p:spPr>
          <a:xfrm>
            <a:off x="5232444" y="2190761"/>
            <a:ext cx="830677" cy="1323439"/>
          </a:xfrm>
          <a:prstGeom prst="rect">
            <a:avLst/>
          </a:prstGeom>
          <a:noFill/>
        </p:spPr>
        <p:txBody>
          <a:bodyPr wrap="non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a:ea typeface="微软雅黑"/>
                <a:cs typeface="+mn-cs"/>
              </a:rPr>
              <a:t>D</a:t>
            </a:r>
          </a:p>
        </p:txBody>
      </p:sp>
      <p:grpSp>
        <p:nvGrpSpPr>
          <p:cNvPr id="57" name="组合 56"/>
          <p:cNvGrpSpPr/>
          <p:nvPr/>
        </p:nvGrpSpPr>
        <p:grpSpPr>
          <a:xfrm>
            <a:off x="4397496" y="348842"/>
            <a:ext cx="4271552" cy="1651064"/>
            <a:chOff x="2567594" y="425663"/>
            <a:chExt cx="3926159" cy="1352550"/>
          </a:xfrm>
        </p:grpSpPr>
        <p:grpSp>
          <p:nvGrpSpPr>
            <p:cNvPr id="58" name="组合 57"/>
            <p:cNvGrpSpPr/>
            <p:nvPr/>
          </p:nvGrpSpPr>
          <p:grpSpPr>
            <a:xfrm rot="607259">
              <a:off x="2567594" y="425663"/>
              <a:ext cx="3889375" cy="1352550"/>
              <a:chOff x="3482374" y="429418"/>
              <a:chExt cx="3889375" cy="1352550"/>
            </a:xfrm>
          </p:grpSpPr>
          <p:sp>
            <p:nvSpPr>
              <p:cNvPr id="60" name="Freeform 1465"/>
              <p:cNvSpPr/>
              <p:nvPr/>
            </p:nvSpPr>
            <p:spPr bwMode="auto">
              <a:xfrm>
                <a:off x="3482374" y="429418"/>
                <a:ext cx="3889375" cy="1352550"/>
              </a:xfrm>
              <a:custGeom>
                <a:avLst/>
                <a:gdLst>
                  <a:gd name="T0" fmla="*/ 1518 w 1817"/>
                  <a:gd name="T1" fmla="*/ 431 h 632"/>
                  <a:gd name="T2" fmla="*/ 89 w 1817"/>
                  <a:gd name="T3" fmla="*/ 415 h 632"/>
                  <a:gd name="T4" fmla="*/ 89 w 1817"/>
                  <a:gd name="T5" fmla="*/ 90 h 632"/>
                  <a:gd name="T6" fmla="*/ 1596 w 1817"/>
                  <a:gd name="T7" fmla="*/ 81 h 632"/>
                  <a:gd name="T8" fmla="*/ 1382 w 1817"/>
                  <a:gd name="T9" fmla="*/ 632 h 632"/>
                  <a:gd name="T10" fmla="*/ 1518 w 1817"/>
                  <a:gd name="T11" fmla="*/ 431 h 632"/>
                </a:gdLst>
                <a:ahLst/>
                <a:cxnLst>
                  <a:cxn ang="0">
                    <a:pos x="T0" y="T1"/>
                  </a:cxn>
                  <a:cxn ang="0">
                    <a:pos x="T2" y="T3"/>
                  </a:cxn>
                  <a:cxn ang="0">
                    <a:pos x="T4" y="T5"/>
                  </a:cxn>
                  <a:cxn ang="0">
                    <a:pos x="T6" y="T7"/>
                  </a:cxn>
                  <a:cxn ang="0">
                    <a:pos x="T8" y="T9"/>
                  </a:cxn>
                  <a:cxn ang="0">
                    <a:pos x="T10" y="T11"/>
                  </a:cxn>
                </a:cxnLst>
                <a:rect l="0" t="0" r="r" b="b"/>
                <a:pathLst>
                  <a:path w="1817" h="632">
                    <a:moveTo>
                      <a:pt x="1518" y="431"/>
                    </a:moveTo>
                    <a:cubicBezTo>
                      <a:pt x="1303" y="440"/>
                      <a:pt x="184" y="469"/>
                      <a:pt x="89" y="415"/>
                    </a:cubicBezTo>
                    <a:cubicBezTo>
                      <a:pt x="15" y="373"/>
                      <a:pt x="0" y="144"/>
                      <a:pt x="89" y="90"/>
                    </a:cubicBezTo>
                    <a:cubicBezTo>
                      <a:pt x="220" y="12"/>
                      <a:pt x="1440" y="0"/>
                      <a:pt x="1596" y="81"/>
                    </a:cubicBezTo>
                    <a:cubicBezTo>
                      <a:pt x="1817" y="195"/>
                      <a:pt x="1618" y="514"/>
                      <a:pt x="1382" y="632"/>
                    </a:cubicBezTo>
                    <a:cubicBezTo>
                      <a:pt x="1447" y="558"/>
                      <a:pt x="1487" y="492"/>
                      <a:pt x="1518" y="431"/>
                    </a:cubicBezTo>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61" name="Freeform 1467"/>
              <p:cNvSpPr/>
              <p:nvPr/>
            </p:nvSpPr>
            <p:spPr bwMode="auto">
              <a:xfrm>
                <a:off x="3700226" y="579617"/>
                <a:ext cx="3362325" cy="649288"/>
              </a:xfrm>
              <a:custGeom>
                <a:avLst/>
                <a:gdLst>
                  <a:gd name="T0" fmla="*/ 1477 w 1571"/>
                  <a:gd name="T1" fmla="*/ 285 h 303"/>
                  <a:gd name="T2" fmla="*/ 581 w 1571"/>
                  <a:gd name="T3" fmla="*/ 303 h 303"/>
                  <a:gd name="T4" fmla="*/ 29 w 1571"/>
                  <a:gd name="T5" fmla="*/ 278 h 303"/>
                  <a:gd name="T6" fmla="*/ 4 w 1571"/>
                  <a:gd name="T7" fmla="*/ 142 h 303"/>
                  <a:gd name="T8" fmla="*/ 31 w 1571"/>
                  <a:gd name="T9" fmla="*/ 55 h 303"/>
                  <a:gd name="T10" fmla="*/ 283 w 1571"/>
                  <a:gd name="T11" fmla="*/ 16 h 303"/>
                  <a:gd name="T12" fmla="*/ 763 w 1571"/>
                  <a:gd name="T13" fmla="*/ 0 h 303"/>
                  <a:gd name="T14" fmla="*/ 1238 w 1571"/>
                  <a:gd name="T15" fmla="*/ 16 h 303"/>
                  <a:gd name="T16" fmla="*/ 1512 w 1571"/>
                  <a:gd name="T17" fmla="*/ 67 h 303"/>
                  <a:gd name="T18" fmla="*/ 1477 w 1571"/>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1" h="303">
                    <a:moveTo>
                      <a:pt x="1477" y="285"/>
                    </a:moveTo>
                    <a:cubicBezTo>
                      <a:pt x="1416" y="292"/>
                      <a:pt x="939" y="303"/>
                      <a:pt x="581" y="303"/>
                    </a:cubicBezTo>
                    <a:cubicBezTo>
                      <a:pt x="141" y="303"/>
                      <a:pt x="48" y="301"/>
                      <a:pt x="29" y="278"/>
                    </a:cubicBezTo>
                    <a:cubicBezTo>
                      <a:pt x="18" y="265"/>
                      <a:pt x="0" y="210"/>
                      <a:pt x="4" y="142"/>
                    </a:cubicBezTo>
                    <a:cubicBezTo>
                      <a:pt x="7" y="89"/>
                      <a:pt x="22" y="59"/>
                      <a:pt x="31" y="55"/>
                    </a:cubicBezTo>
                    <a:cubicBezTo>
                      <a:pt x="48" y="48"/>
                      <a:pt x="76" y="32"/>
                      <a:pt x="283" y="16"/>
                    </a:cubicBezTo>
                    <a:cubicBezTo>
                      <a:pt x="416" y="6"/>
                      <a:pt x="587" y="0"/>
                      <a:pt x="763" y="0"/>
                    </a:cubicBezTo>
                    <a:cubicBezTo>
                      <a:pt x="938" y="0"/>
                      <a:pt x="1107" y="6"/>
                      <a:pt x="1238" y="16"/>
                    </a:cubicBezTo>
                    <a:cubicBezTo>
                      <a:pt x="1442" y="32"/>
                      <a:pt x="1492" y="44"/>
                      <a:pt x="1512" y="67"/>
                    </a:cubicBezTo>
                    <a:cubicBezTo>
                      <a:pt x="1571" y="136"/>
                      <a:pt x="1538" y="277"/>
                      <a:pt x="1477" y="28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59" name="Content Placeholder 2"/>
            <p:cNvSpPr txBox="1"/>
            <p:nvPr/>
          </p:nvSpPr>
          <p:spPr>
            <a:xfrm rot="566579">
              <a:off x="2815581" y="780532"/>
              <a:ext cx="3678172" cy="5196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rPr>
                <a:t>哪本期刊更适合我的这篇论文呢？</a:t>
              </a:r>
            </a:p>
          </p:txBody>
        </p:sp>
      </p:grpSp>
    </p:spTree>
    <p:extLst>
      <p:ext uri="{BB962C8B-B14F-4D97-AF65-F5344CB8AC3E}">
        <p14:creationId xmlns:p14="http://schemas.microsoft.com/office/powerpoint/2010/main" val="19550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981868" y="1316832"/>
            <a:ext cx="1728788"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征稿</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范围</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椭圆 43"/>
          <p:cNvSpPr/>
          <p:nvPr/>
        </p:nvSpPr>
        <p:spPr>
          <a:xfrm>
            <a:off x="4702968" y="3007519"/>
            <a:ext cx="1728788"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出版频次</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椭圆 44"/>
          <p:cNvSpPr/>
          <p:nvPr/>
        </p:nvSpPr>
        <p:spPr>
          <a:xfrm>
            <a:off x="6507956" y="3007519"/>
            <a:ext cx="1728787"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发行量</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椭圆 45"/>
          <p:cNvSpPr/>
          <p:nvPr/>
        </p:nvSpPr>
        <p:spPr>
          <a:xfrm>
            <a:off x="6431756" y="1316832"/>
            <a:ext cx="1728787"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审稿程序</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椭圆 46"/>
          <p:cNvSpPr/>
          <p:nvPr/>
        </p:nvSpPr>
        <p:spPr>
          <a:xfrm>
            <a:off x="4622006" y="1316832"/>
            <a:ext cx="1728787"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评价信息</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nvSpPr>
        <p:spPr>
          <a:xfrm>
            <a:off x="2820193" y="1316832"/>
            <a:ext cx="1728788"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收录信息</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椭圆 48"/>
          <p:cNvSpPr/>
          <p:nvPr/>
        </p:nvSpPr>
        <p:spPr>
          <a:xfrm>
            <a:off x="2820193" y="3007519"/>
            <a:ext cx="1728788"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投稿要求</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nvSpPr>
        <p:spPr>
          <a:xfrm>
            <a:off x="981868" y="3007519"/>
            <a:ext cx="1728788" cy="1660525"/>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发稿率</a:t>
            </a:r>
            <a:endParaRPr kumimoji="0" lang="zh-CN" altLang="en-US" sz="3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文本框 10"/>
          <p:cNvSpPr txBox="1">
            <a:spLocks noChangeArrowheads="1"/>
          </p:cNvSpPr>
          <p:nvPr/>
        </p:nvSpPr>
        <p:spPr bwMode="auto">
          <a:xfrm>
            <a:off x="2124868" y="425451"/>
            <a:ext cx="515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FFCC5C"/>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想了解的期刊信息</a:t>
            </a:r>
          </a:p>
        </p:txBody>
      </p:sp>
    </p:spTree>
    <p:extLst>
      <p:ext uri="{BB962C8B-B14F-4D97-AF65-F5344CB8AC3E}">
        <p14:creationId xmlns:p14="http://schemas.microsoft.com/office/powerpoint/2010/main" val="38438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childTnLst>
                          </p:cTn>
                        </p:par>
                        <p:par>
                          <p:cTn id="40" fill="hold">
                            <p:stCondLst>
                              <p:cond delay="3000"/>
                            </p:stCondLst>
                            <p:childTnLst>
                              <p:par>
                                <p:cTn id="41" presetID="5" presetClass="entr" presetSubtype="1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checkerboard(across)">
                                      <p:cBhvr>
                                        <p:cTn id="43" dur="500"/>
                                        <p:tgtEl>
                                          <p:spTgt spid="47"/>
                                        </p:tgtEl>
                                      </p:cBhvr>
                                    </p:animEffect>
                                  </p:childTnLst>
                                </p:cTn>
                              </p:par>
                            </p:childTnLst>
                          </p:cTn>
                        </p:par>
                        <p:par>
                          <p:cTn id="44" fill="hold">
                            <p:stCondLst>
                              <p:cond delay="3500"/>
                            </p:stCondLst>
                            <p:childTnLst>
                              <p:par>
                                <p:cTn id="45" presetID="5" presetClass="entr" presetSubtype="1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checkerboard(across)">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4" grpId="0" bldLvl="0" animBg="1"/>
      <p:bldP spid="45" grpId="0" bldLvl="0" animBg="1"/>
      <p:bldP spid="46" grpId="0" bldLvl="0" animBg="1"/>
      <p:bldP spid="47" grpId="0" animBg="1"/>
      <p:bldP spid="48" grpId="0" animBg="1"/>
      <p:bldP spid="49" grpId="0" bldLvl="0" animBg="1"/>
      <p:bldP spid="50"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剪去对角的矩形 3"/>
          <p:cNvSpPr/>
          <p:nvPr/>
        </p:nvSpPr>
        <p:spPr>
          <a:xfrm>
            <a:off x="971550" y="1574800"/>
            <a:ext cx="7369175" cy="2016125"/>
          </a:xfrm>
          <a:prstGeom prst="snip2DiagRect">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50000"/>
              </a:lnSpc>
              <a:spcBef>
                <a:spcPts val="0"/>
              </a:spcBef>
              <a:spcAft>
                <a:spcPts val="0"/>
              </a:spcAft>
              <a:buClrTx/>
              <a:buSzTx/>
              <a:buFontTx/>
              <a:buNone/>
              <a:tabLst/>
              <a:defRPr/>
            </a:pP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需要花费</a:t>
            </a:r>
            <a:r>
              <a:rPr kumimoji="0" lang="zh-CN" altLang="en-US" sz="3600" b="1" i="0" u="none" strike="noStrike" kern="1200" cap="none" spc="0" normalizeH="0" baseline="0" noProof="0" dirty="0">
                <a:ln>
                  <a:noFill/>
                </a:ln>
                <a:solidFill>
                  <a:srgbClr val="FFCC5C"/>
                </a:solidFill>
                <a:effectLst/>
                <a:uLnTx/>
                <a:uFillTx/>
                <a:latin typeface="微软雅黑" panose="020B0503020204020204" pitchFamily="34" charset="-122"/>
                <a:ea typeface="微软雅黑" panose="020B0503020204020204" pitchFamily="34" charset="-122"/>
                <a:cs typeface="+mn-cs"/>
              </a:rPr>
              <a:t>大量时间、精力</a:t>
            </a: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，通过</a:t>
            </a:r>
            <a:r>
              <a:rPr kumimoji="0" lang="zh-CN" altLang="zh-CN" sz="3600" b="1" i="0" u="none" strike="noStrike" kern="1200" cap="none" spc="0" normalizeH="0" baseline="0" noProof="0" dirty="0">
                <a:ln>
                  <a:noFill/>
                </a:ln>
                <a:solidFill>
                  <a:srgbClr val="FFCC5C"/>
                </a:solidFill>
                <a:effectLst/>
                <a:uLnTx/>
                <a:uFillTx/>
                <a:latin typeface="微软雅黑" panose="020B0503020204020204" pitchFamily="34" charset="-122"/>
                <a:ea typeface="微软雅黑" panose="020B0503020204020204" pitchFamily="34" charset="-122"/>
                <a:cs typeface="+mn-cs"/>
              </a:rPr>
              <a:t>多种渠道</a:t>
            </a: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rPr>
              <a:t>来</a:t>
            </a:r>
            <a:r>
              <a:rPr kumimoji="0" lang="zh-CN" altLang="en-US" sz="36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了解</a:t>
            </a:r>
            <a:endParaRPr kumimoji="0" lang="zh-CN" altLang="en-US" sz="3600" b="1" i="0" u="none" strike="noStrike" kern="1200" cap="none" spc="0" normalizeH="0" baseline="0" noProof="1">
              <a:ln>
                <a:noFill/>
              </a:ln>
              <a:solidFill>
                <a:srgbClr val="FFC000"/>
              </a:solidFill>
              <a:effectLst/>
              <a:uLnTx/>
              <a:uFillTx/>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854385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1108" r="440"/>
          <a:stretch>
            <a:fillRect/>
          </a:stretch>
        </p:blipFill>
        <p:spPr>
          <a:xfrm>
            <a:off x="1016000" y="15461"/>
            <a:ext cx="8128000" cy="5128039"/>
          </a:xfrm>
          <a:prstGeom prst="rect">
            <a:avLst/>
          </a:prstGeom>
        </p:spPr>
      </p:pic>
      <p:sp>
        <p:nvSpPr>
          <p:cNvPr id="3" name="长方形 312"/>
          <p:cNvSpPr>
            <a:spLocks noChangeArrowheads="1"/>
          </p:cNvSpPr>
          <p:nvPr/>
        </p:nvSpPr>
        <p:spPr bwMode="auto">
          <a:xfrm>
            <a:off x="2062717" y="412312"/>
            <a:ext cx="7060020" cy="1822888"/>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圆角矩形标注 3"/>
          <p:cNvSpPr/>
          <p:nvPr/>
        </p:nvSpPr>
        <p:spPr>
          <a:xfrm>
            <a:off x="7678773" y="2359099"/>
            <a:ext cx="1303224" cy="440762"/>
          </a:xfrm>
          <a:prstGeom prst="wedgeRoundRectCallout">
            <a:avLst>
              <a:gd name="adj1" fmla="val -70899"/>
              <a:gd name="adj2" fmla="val -50516"/>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基本信息</a:t>
            </a:r>
          </a:p>
        </p:txBody>
      </p:sp>
      <p:sp>
        <p:nvSpPr>
          <p:cNvPr id="5"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期刊基本信息</a:t>
            </a:r>
          </a:p>
        </p:txBody>
      </p:sp>
    </p:spTree>
    <p:extLst>
      <p:ext uri="{BB962C8B-B14F-4D97-AF65-F5344CB8AC3E}">
        <p14:creationId xmlns:p14="http://schemas.microsoft.com/office/powerpoint/2010/main" val="34488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4890" y="1957705"/>
            <a:ext cx="2148205" cy="1915160"/>
            <a:chOff x="994127" y="1652104"/>
            <a:chExt cx="1895475" cy="1846263"/>
          </a:xfrm>
        </p:grpSpPr>
        <p:grpSp>
          <p:nvGrpSpPr>
            <p:cNvPr id="16" name="组合 15"/>
            <p:cNvGrpSpPr/>
            <p:nvPr/>
          </p:nvGrpSpPr>
          <p:grpSpPr>
            <a:xfrm rot="21121497">
              <a:off x="994127" y="1652104"/>
              <a:ext cx="1895475" cy="1846263"/>
              <a:chOff x="1130854" y="1485827"/>
              <a:chExt cx="1895475" cy="1846263"/>
            </a:xfrm>
          </p:grpSpPr>
          <p:sp>
            <p:nvSpPr>
              <p:cNvPr id="17" name="Freeform 1331"/>
              <p:cNvSpPr/>
              <p:nvPr/>
            </p:nvSpPr>
            <p:spPr bwMode="auto">
              <a:xfrm>
                <a:off x="1130854" y="1485827"/>
                <a:ext cx="1895475" cy="1846263"/>
              </a:xfrm>
              <a:custGeom>
                <a:avLst/>
                <a:gdLst>
                  <a:gd name="T0" fmla="*/ 808 w 885"/>
                  <a:gd name="T1" fmla="*/ 535 h 863"/>
                  <a:gd name="T2" fmla="*/ 437 w 885"/>
                  <a:gd name="T3" fmla="*/ 25 h 863"/>
                  <a:gd name="T4" fmla="*/ 236 w 885"/>
                  <a:gd name="T5" fmla="*/ 699 h 863"/>
                  <a:gd name="T6" fmla="*/ 790 w 885"/>
                  <a:gd name="T7" fmla="*/ 851 h 863"/>
                  <a:gd name="T8" fmla="*/ 491 w 885"/>
                  <a:gd name="T9" fmla="*/ 726 h 863"/>
                  <a:gd name="T10" fmla="*/ 808 w 885"/>
                  <a:gd name="T11" fmla="*/ 535 h 863"/>
                </a:gdLst>
                <a:ahLst/>
                <a:cxnLst>
                  <a:cxn ang="0">
                    <a:pos x="T0" y="T1"/>
                  </a:cxn>
                  <a:cxn ang="0">
                    <a:pos x="T2" y="T3"/>
                  </a:cxn>
                  <a:cxn ang="0">
                    <a:pos x="T4" y="T5"/>
                  </a:cxn>
                  <a:cxn ang="0">
                    <a:pos x="T6" y="T7"/>
                  </a:cxn>
                  <a:cxn ang="0">
                    <a:pos x="T8" y="T9"/>
                  </a:cxn>
                  <a:cxn ang="0">
                    <a:pos x="T10" y="T11"/>
                  </a:cxn>
                </a:cxnLst>
                <a:rect l="0" t="0" r="r" b="b"/>
                <a:pathLst>
                  <a:path w="885" h="863">
                    <a:moveTo>
                      <a:pt x="808" y="535"/>
                    </a:moveTo>
                    <a:cubicBezTo>
                      <a:pt x="885" y="363"/>
                      <a:pt x="770" y="0"/>
                      <a:pt x="437" y="25"/>
                    </a:cubicBezTo>
                    <a:cubicBezTo>
                      <a:pt x="95" y="50"/>
                      <a:pt x="0" y="488"/>
                      <a:pt x="236" y="699"/>
                    </a:cubicBezTo>
                    <a:cubicBezTo>
                      <a:pt x="404" y="850"/>
                      <a:pt x="563" y="863"/>
                      <a:pt x="790" y="851"/>
                    </a:cubicBezTo>
                    <a:cubicBezTo>
                      <a:pt x="641" y="806"/>
                      <a:pt x="553" y="773"/>
                      <a:pt x="491" y="726"/>
                    </a:cubicBezTo>
                    <a:cubicBezTo>
                      <a:pt x="569" y="725"/>
                      <a:pt x="743" y="682"/>
                      <a:pt x="808" y="535"/>
                    </a:cubicBezTo>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a:ln>
                    <a:noFill/>
                  </a:ln>
                  <a:solidFill>
                    <a:prstClr val="black"/>
                  </a:solidFill>
                  <a:effectLst/>
                  <a:uLnTx/>
                  <a:uFillTx/>
                  <a:latin typeface="Calibri"/>
                  <a:ea typeface="微软雅黑"/>
                  <a:cs typeface="+mn-cs"/>
                </a:endParaRPr>
              </a:p>
            </p:txBody>
          </p:sp>
          <p:sp>
            <p:nvSpPr>
              <p:cNvPr id="18" name="Freeform 1332"/>
              <p:cNvSpPr/>
              <p:nvPr/>
            </p:nvSpPr>
            <p:spPr bwMode="auto">
              <a:xfrm>
                <a:off x="1442004" y="1590602"/>
                <a:ext cx="1393825" cy="1409700"/>
              </a:xfrm>
              <a:custGeom>
                <a:avLst/>
                <a:gdLst>
                  <a:gd name="T0" fmla="*/ 11 w 651"/>
                  <a:gd name="T1" fmla="*/ 306 h 659"/>
                  <a:gd name="T2" fmla="*/ 261 w 651"/>
                  <a:gd name="T3" fmla="*/ 27 h 659"/>
                  <a:gd name="T4" fmla="*/ 571 w 651"/>
                  <a:gd name="T5" fmla="*/ 147 h 659"/>
                  <a:gd name="T6" fmla="*/ 613 w 651"/>
                  <a:gd name="T7" fmla="*/ 469 h 659"/>
                  <a:gd name="T8" fmla="*/ 380 w 651"/>
                  <a:gd name="T9" fmla="*/ 628 h 659"/>
                  <a:gd name="T10" fmla="*/ 11 w 651"/>
                  <a:gd name="T11" fmla="*/ 306 h 659"/>
                </a:gdLst>
                <a:ahLst/>
                <a:cxnLst>
                  <a:cxn ang="0">
                    <a:pos x="T0" y="T1"/>
                  </a:cxn>
                  <a:cxn ang="0">
                    <a:pos x="T2" y="T3"/>
                  </a:cxn>
                  <a:cxn ang="0">
                    <a:pos x="T4" y="T5"/>
                  </a:cxn>
                  <a:cxn ang="0">
                    <a:pos x="T6" y="T7"/>
                  </a:cxn>
                  <a:cxn ang="0">
                    <a:pos x="T8" y="T9"/>
                  </a:cxn>
                  <a:cxn ang="0">
                    <a:pos x="T10" y="T11"/>
                  </a:cxn>
                </a:cxnLst>
                <a:rect l="0" t="0" r="r" b="b"/>
                <a:pathLst>
                  <a:path w="651" h="659">
                    <a:moveTo>
                      <a:pt x="11" y="306"/>
                    </a:moveTo>
                    <a:cubicBezTo>
                      <a:pt x="15" y="193"/>
                      <a:pt x="121" y="50"/>
                      <a:pt x="261" y="27"/>
                    </a:cubicBezTo>
                    <a:cubicBezTo>
                      <a:pt x="434" y="0"/>
                      <a:pt x="530" y="89"/>
                      <a:pt x="571" y="147"/>
                    </a:cubicBezTo>
                    <a:cubicBezTo>
                      <a:pt x="638" y="243"/>
                      <a:pt x="651" y="379"/>
                      <a:pt x="613" y="469"/>
                    </a:cubicBezTo>
                    <a:cubicBezTo>
                      <a:pt x="571" y="567"/>
                      <a:pt x="425" y="619"/>
                      <a:pt x="380" y="628"/>
                    </a:cubicBezTo>
                    <a:cubicBezTo>
                      <a:pt x="221" y="659"/>
                      <a:pt x="0" y="589"/>
                      <a:pt x="11" y="3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19" name="Content Placeholder 2"/>
            <p:cNvSpPr txBox="1"/>
            <p:nvPr/>
          </p:nvSpPr>
          <p:spPr>
            <a:xfrm>
              <a:off x="1327105" y="2015319"/>
              <a:ext cx="1419520" cy="975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rPr>
                <a:t>这篇文章是我想要的，如何下载呢？</a:t>
              </a:r>
              <a:endParaRPr kumimoji="0" lang="en-US" altLang="zh-CN" sz="1800" b="1" i="0" u="none" strike="noStrike" kern="1200" cap="none" spc="0" normalizeH="0" baseline="0" noProof="0" dirty="0">
                <a:ln>
                  <a:noFill/>
                </a:ln>
                <a:solidFill>
                  <a:prstClr val="white">
                    <a:lumMod val="65000"/>
                  </a:prstClr>
                </a:solidFill>
                <a:effectLst/>
                <a:uLnTx/>
                <a:uFillTx/>
                <a:latin typeface="Calibri"/>
                <a:ea typeface="微软雅黑"/>
                <a:cs typeface="+mn-cs"/>
              </a:endParaRPr>
            </a:p>
          </p:txBody>
        </p:sp>
      </p:grpSp>
      <p:grpSp>
        <p:nvGrpSpPr>
          <p:cNvPr id="28" name="组合 27"/>
          <p:cNvGrpSpPr/>
          <p:nvPr/>
        </p:nvGrpSpPr>
        <p:grpSpPr>
          <a:xfrm>
            <a:off x="2293620" y="318135"/>
            <a:ext cx="4231640" cy="1715135"/>
            <a:chOff x="2567594" y="425663"/>
            <a:chExt cx="3889375" cy="1352550"/>
          </a:xfrm>
        </p:grpSpPr>
        <p:grpSp>
          <p:nvGrpSpPr>
            <p:cNvPr id="23" name="组合 22"/>
            <p:cNvGrpSpPr/>
            <p:nvPr/>
          </p:nvGrpSpPr>
          <p:grpSpPr>
            <a:xfrm rot="607259">
              <a:off x="2567594" y="425663"/>
              <a:ext cx="3889375" cy="1352550"/>
              <a:chOff x="3482374" y="429418"/>
              <a:chExt cx="3889375" cy="1352550"/>
            </a:xfrm>
          </p:grpSpPr>
          <p:sp>
            <p:nvSpPr>
              <p:cNvPr id="24" name="Freeform 1465"/>
              <p:cNvSpPr/>
              <p:nvPr/>
            </p:nvSpPr>
            <p:spPr bwMode="auto">
              <a:xfrm>
                <a:off x="3482374" y="429418"/>
                <a:ext cx="3889375" cy="1352550"/>
              </a:xfrm>
              <a:custGeom>
                <a:avLst/>
                <a:gdLst>
                  <a:gd name="T0" fmla="*/ 1518 w 1817"/>
                  <a:gd name="T1" fmla="*/ 431 h 632"/>
                  <a:gd name="T2" fmla="*/ 89 w 1817"/>
                  <a:gd name="T3" fmla="*/ 415 h 632"/>
                  <a:gd name="T4" fmla="*/ 89 w 1817"/>
                  <a:gd name="T5" fmla="*/ 90 h 632"/>
                  <a:gd name="T6" fmla="*/ 1596 w 1817"/>
                  <a:gd name="T7" fmla="*/ 81 h 632"/>
                  <a:gd name="T8" fmla="*/ 1382 w 1817"/>
                  <a:gd name="T9" fmla="*/ 632 h 632"/>
                  <a:gd name="T10" fmla="*/ 1518 w 1817"/>
                  <a:gd name="T11" fmla="*/ 431 h 632"/>
                </a:gdLst>
                <a:ahLst/>
                <a:cxnLst>
                  <a:cxn ang="0">
                    <a:pos x="T0" y="T1"/>
                  </a:cxn>
                  <a:cxn ang="0">
                    <a:pos x="T2" y="T3"/>
                  </a:cxn>
                  <a:cxn ang="0">
                    <a:pos x="T4" y="T5"/>
                  </a:cxn>
                  <a:cxn ang="0">
                    <a:pos x="T6" y="T7"/>
                  </a:cxn>
                  <a:cxn ang="0">
                    <a:pos x="T8" y="T9"/>
                  </a:cxn>
                  <a:cxn ang="0">
                    <a:pos x="T10" y="T11"/>
                  </a:cxn>
                </a:cxnLst>
                <a:rect l="0" t="0" r="r" b="b"/>
                <a:pathLst>
                  <a:path w="1817" h="632">
                    <a:moveTo>
                      <a:pt x="1518" y="431"/>
                    </a:moveTo>
                    <a:cubicBezTo>
                      <a:pt x="1303" y="440"/>
                      <a:pt x="184" y="469"/>
                      <a:pt x="89" y="415"/>
                    </a:cubicBezTo>
                    <a:cubicBezTo>
                      <a:pt x="15" y="373"/>
                      <a:pt x="0" y="144"/>
                      <a:pt x="89" y="90"/>
                    </a:cubicBezTo>
                    <a:cubicBezTo>
                      <a:pt x="220" y="12"/>
                      <a:pt x="1440" y="0"/>
                      <a:pt x="1596" y="81"/>
                    </a:cubicBezTo>
                    <a:cubicBezTo>
                      <a:pt x="1817" y="195"/>
                      <a:pt x="1618" y="514"/>
                      <a:pt x="1382" y="632"/>
                    </a:cubicBezTo>
                    <a:cubicBezTo>
                      <a:pt x="1447" y="558"/>
                      <a:pt x="1487" y="492"/>
                      <a:pt x="1518" y="431"/>
                    </a:cubicBezTo>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25" name="Freeform 1467"/>
              <p:cNvSpPr/>
              <p:nvPr/>
            </p:nvSpPr>
            <p:spPr bwMode="auto">
              <a:xfrm>
                <a:off x="3700226" y="579617"/>
                <a:ext cx="3362325" cy="649288"/>
              </a:xfrm>
              <a:custGeom>
                <a:avLst/>
                <a:gdLst>
                  <a:gd name="T0" fmla="*/ 1477 w 1571"/>
                  <a:gd name="T1" fmla="*/ 285 h 303"/>
                  <a:gd name="T2" fmla="*/ 581 w 1571"/>
                  <a:gd name="T3" fmla="*/ 303 h 303"/>
                  <a:gd name="T4" fmla="*/ 29 w 1571"/>
                  <a:gd name="T5" fmla="*/ 278 h 303"/>
                  <a:gd name="T6" fmla="*/ 4 w 1571"/>
                  <a:gd name="T7" fmla="*/ 142 h 303"/>
                  <a:gd name="T8" fmla="*/ 31 w 1571"/>
                  <a:gd name="T9" fmla="*/ 55 h 303"/>
                  <a:gd name="T10" fmla="*/ 283 w 1571"/>
                  <a:gd name="T11" fmla="*/ 16 h 303"/>
                  <a:gd name="T12" fmla="*/ 763 w 1571"/>
                  <a:gd name="T13" fmla="*/ 0 h 303"/>
                  <a:gd name="T14" fmla="*/ 1238 w 1571"/>
                  <a:gd name="T15" fmla="*/ 16 h 303"/>
                  <a:gd name="T16" fmla="*/ 1512 w 1571"/>
                  <a:gd name="T17" fmla="*/ 67 h 303"/>
                  <a:gd name="T18" fmla="*/ 1477 w 1571"/>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1" h="303">
                    <a:moveTo>
                      <a:pt x="1477" y="285"/>
                    </a:moveTo>
                    <a:cubicBezTo>
                      <a:pt x="1416" y="292"/>
                      <a:pt x="939" y="303"/>
                      <a:pt x="581" y="303"/>
                    </a:cubicBezTo>
                    <a:cubicBezTo>
                      <a:pt x="141" y="303"/>
                      <a:pt x="48" y="301"/>
                      <a:pt x="29" y="278"/>
                    </a:cubicBezTo>
                    <a:cubicBezTo>
                      <a:pt x="18" y="265"/>
                      <a:pt x="0" y="210"/>
                      <a:pt x="4" y="142"/>
                    </a:cubicBezTo>
                    <a:cubicBezTo>
                      <a:pt x="7" y="89"/>
                      <a:pt x="22" y="59"/>
                      <a:pt x="31" y="55"/>
                    </a:cubicBezTo>
                    <a:cubicBezTo>
                      <a:pt x="48" y="48"/>
                      <a:pt x="76" y="32"/>
                      <a:pt x="283" y="16"/>
                    </a:cubicBezTo>
                    <a:cubicBezTo>
                      <a:pt x="416" y="6"/>
                      <a:pt x="587" y="0"/>
                      <a:pt x="763" y="0"/>
                    </a:cubicBezTo>
                    <a:cubicBezTo>
                      <a:pt x="938" y="0"/>
                      <a:pt x="1107" y="6"/>
                      <a:pt x="1238" y="16"/>
                    </a:cubicBezTo>
                    <a:cubicBezTo>
                      <a:pt x="1442" y="32"/>
                      <a:pt x="1492" y="44"/>
                      <a:pt x="1512" y="67"/>
                    </a:cubicBezTo>
                    <a:cubicBezTo>
                      <a:pt x="1571" y="136"/>
                      <a:pt x="1538" y="277"/>
                      <a:pt x="1477" y="28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6" name="Content Placeholder 2"/>
            <p:cNvSpPr txBox="1"/>
            <p:nvPr/>
          </p:nvSpPr>
          <p:spPr>
            <a:xfrm rot="566579">
              <a:off x="2929539" y="656626"/>
              <a:ext cx="3152183" cy="5196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rPr>
                <a:t>想要看学科相关的文献资源，应该去哪里查找呢？</a:t>
              </a:r>
            </a:p>
          </p:txBody>
        </p:sp>
      </p:grpSp>
      <p:grpSp>
        <p:nvGrpSpPr>
          <p:cNvPr id="29" name="组合 28"/>
          <p:cNvGrpSpPr/>
          <p:nvPr/>
        </p:nvGrpSpPr>
        <p:grpSpPr>
          <a:xfrm rot="21216777">
            <a:off x="5925185" y="2058035"/>
            <a:ext cx="2209800" cy="1837690"/>
            <a:chOff x="6121759" y="1815386"/>
            <a:chExt cx="1992313" cy="2673350"/>
          </a:xfrm>
        </p:grpSpPr>
        <p:grpSp>
          <p:nvGrpSpPr>
            <p:cNvPr id="20" name="组合 19"/>
            <p:cNvGrpSpPr/>
            <p:nvPr/>
          </p:nvGrpSpPr>
          <p:grpSpPr>
            <a:xfrm rot="1855725">
              <a:off x="6121759" y="1815386"/>
              <a:ext cx="1992313" cy="2673350"/>
              <a:chOff x="6009555" y="1345046"/>
              <a:chExt cx="1992313" cy="2673350"/>
            </a:xfrm>
          </p:grpSpPr>
          <p:sp>
            <p:nvSpPr>
              <p:cNvPr id="21" name="Freeform 1734"/>
              <p:cNvSpPr/>
              <p:nvPr/>
            </p:nvSpPr>
            <p:spPr bwMode="auto">
              <a:xfrm>
                <a:off x="6009555" y="1345046"/>
                <a:ext cx="1992313" cy="2673350"/>
              </a:xfrm>
              <a:custGeom>
                <a:avLst/>
                <a:gdLst>
                  <a:gd name="T0" fmla="*/ 252 w 931"/>
                  <a:gd name="T1" fmla="*/ 162 h 1249"/>
                  <a:gd name="T2" fmla="*/ 830 w 931"/>
                  <a:gd name="T3" fmla="*/ 135 h 1249"/>
                  <a:gd name="T4" fmla="*/ 856 w 931"/>
                  <a:gd name="T5" fmla="*/ 967 h 1249"/>
                  <a:gd name="T6" fmla="*/ 0 w 931"/>
                  <a:gd name="T7" fmla="*/ 969 h 1249"/>
                  <a:gd name="T8" fmla="*/ 202 w 931"/>
                  <a:gd name="T9" fmla="*/ 901 h 1249"/>
                  <a:gd name="T10" fmla="*/ 252 w 931"/>
                  <a:gd name="T11" fmla="*/ 162 h 1249"/>
                </a:gdLst>
                <a:ahLst/>
                <a:cxnLst>
                  <a:cxn ang="0">
                    <a:pos x="T0" y="T1"/>
                  </a:cxn>
                  <a:cxn ang="0">
                    <a:pos x="T2" y="T3"/>
                  </a:cxn>
                  <a:cxn ang="0">
                    <a:pos x="T4" y="T5"/>
                  </a:cxn>
                  <a:cxn ang="0">
                    <a:pos x="T6" y="T7"/>
                  </a:cxn>
                  <a:cxn ang="0">
                    <a:pos x="T8" y="T9"/>
                  </a:cxn>
                  <a:cxn ang="0">
                    <a:pos x="T10" y="T11"/>
                  </a:cxn>
                </a:cxnLst>
                <a:rect l="0" t="0" r="r" b="b"/>
                <a:pathLst>
                  <a:path w="931" h="1249">
                    <a:moveTo>
                      <a:pt x="252" y="162"/>
                    </a:moveTo>
                    <a:cubicBezTo>
                      <a:pt x="313" y="69"/>
                      <a:pt x="690" y="0"/>
                      <a:pt x="830" y="135"/>
                    </a:cubicBezTo>
                    <a:cubicBezTo>
                      <a:pt x="931" y="232"/>
                      <a:pt x="925" y="854"/>
                      <a:pt x="856" y="967"/>
                    </a:cubicBezTo>
                    <a:cubicBezTo>
                      <a:pt x="684" y="1249"/>
                      <a:pt x="0" y="969"/>
                      <a:pt x="0" y="969"/>
                    </a:cubicBezTo>
                    <a:cubicBezTo>
                      <a:pt x="174" y="949"/>
                      <a:pt x="202" y="901"/>
                      <a:pt x="202" y="901"/>
                    </a:cubicBezTo>
                    <a:cubicBezTo>
                      <a:pt x="182" y="711"/>
                      <a:pt x="132" y="345"/>
                      <a:pt x="252" y="162"/>
                    </a:cubicBezTo>
                  </a:path>
                </a:pathLst>
              </a:custGeom>
              <a:solidFill>
                <a:srgbClr val="FFCC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Freeform 1736"/>
              <p:cNvSpPr/>
              <p:nvPr/>
            </p:nvSpPr>
            <p:spPr bwMode="auto">
              <a:xfrm>
                <a:off x="6506442" y="1553008"/>
                <a:ext cx="1333500" cy="2052638"/>
              </a:xfrm>
              <a:custGeom>
                <a:avLst/>
                <a:gdLst>
                  <a:gd name="T0" fmla="*/ 24 w 623"/>
                  <a:gd name="T1" fmla="*/ 763 h 959"/>
                  <a:gd name="T2" fmla="*/ 1 w 623"/>
                  <a:gd name="T3" fmla="*/ 424 h 959"/>
                  <a:gd name="T4" fmla="*/ 70 w 623"/>
                  <a:gd name="T5" fmla="*/ 85 h 959"/>
                  <a:gd name="T6" fmla="*/ 280 w 623"/>
                  <a:gd name="T7" fmla="*/ 14 h 959"/>
                  <a:gd name="T8" fmla="*/ 563 w 623"/>
                  <a:gd name="T9" fmla="*/ 69 h 959"/>
                  <a:gd name="T10" fmla="*/ 604 w 623"/>
                  <a:gd name="T11" fmla="*/ 208 h 959"/>
                  <a:gd name="T12" fmla="*/ 622 w 623"/>
                  <a:gd name="T13" fmla="*/ 483 h 959"/>
                  <a:gd name="T14" fmla="*/ 580 w 623"/>
                  <a:gd name="T15" fmla="*/ 843 h 959"/>
                  <a:gd name="T16" fmla="*/ 150 w 623"/>
                  <a:gd name="T17" fmla="*/ 924 h 959"/>
                  <a:gd name="T18" fmla="*/ 24 w 623"/>
                  <a:gd name="T19" fmla="*/ 76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959">
                    <a:moveTo>
                      <a:pt x="24" y="763"/>
                    </a:moveTo>
                    <a:cubicBezTo>
                      <a:pt x="10" y="672"/>
                      <a:pt x="0" y="545"/>
                      <a:pt x="1" y="424"/>
                    </a:cubicBezTo>
                    <a:cubicBezTo>
                      <a:pt x="1" y="269"/>
                      <a:pt x="24" y="155"/>
                      <a:pt x="70" y="85"/>
                    </a:cubicBezTo>
                    <a:cubicBezTo>
                      <a:pt x="81" y="68"/>
                      <a:pt x="157" y="28"/>
                      <a:pt x="280" y="14"/>
                    </a:cubicBezTo>
                    <a:cubicBezTo>
                      <a:pt x="405" y="0"/>
                      <a:pt x="513" y="21"/>
                      <a:pt x="563" y="69"/>
                    </a:cubicBezTo>
                    <a:cubicBezTo>
                      <a:pt x="563" y="69"/>
                      <a:pt x="587" y="93"/>
                      <a:pt x="604" y="208"/>
                    </a:cubicBezTo>
                    <a:cubicBezTo>
                      <a:pt x="616" y="284"/>
                      <a:pt x="623" y="382"/>
                      <a:pt x="622" y="483"/>
                    </a:cubicBezTo>
                    <a:cubicBezTo>
                      <a:pt x="622" y="684"/>
                      <a:pt x="597" y="814"/>
                      <a:pt x="580" y="843"/>
                    </a:cubicBezTo>
                    <a:cubicBezTo>
                      <a:pt x="509" y="959"/>
                      <a:pt x="307" y="948"/>
                      <a:pt x="150" y="924"/>
                    </a:cubicBezTo>
                    <a:cubicBezTo>
                      <a:pt x="52" y="908"/>
                      <a:pt x="32" y="809"/>
                      <a:pt x="24" y="76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Content Placeholder 2"/>
            <p:cNvSpPr txBox="1"/>
            <p:nvPr/>
          </p:nvSpPr>
          <p:spPr>
            <a:xfrm rot="1941051">
              <a:off x="6735804" y="2477691"/>
              <a:ext cx="1296670" cy="12782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prstClr val="white">
                      <a:lumMod val="65000"/>
                    </a:prstClr>
                  </a:solidFill>
                  <a:effectLst/>
                  <a:uLnTx/>
                  <a:uFillTx/>
                  <a:latin typeface="Calibri"/>
                  <a:ea typeface="微软雅黑"/>
                  <a:cs typeface="+mn-cs"/>
                  <a:sym typeface="+mn-lt"/>
                </a:rPr>
                <a:t>如何判断这篇文章的学术水平？</a:t>
              </a:r>
              <a:endParaRPr kumimoji="0" lang="en-US" sz="1800" b="1" i="0" u="none" strike="noStrike" kern="1200" cap="none" spc="0" normalizeH="0" baseline="0" noProof="0" dirty="0">
                <a:ln>
                  <a:noFill/>
                </a:ln>
                <a:solidFill>
                  <a:prstClr val="white">
                    <a:lumMod val="65000"/>
                  </a:prstClr>
                </a:solidFill>
                <a:effectLst/>
                <a:uLnTx/>
                <a:uFillTx/>
                <a:latin typeface="Calibri"/>
                <a:ea typeface="微软雅黑"/>
                <a:cs typeface="+mn-cs"/>
                <a:sym typeface="+mn-lt"/>
              </a:endParaRPr>
            </a:p>
          </p:txBody>
        </p:sp>
      </p:grpSp>
      <p:grpSp>
        <p:nvGrpSpPr>
          <p:cNvPr id="30" name="Group 2"/>
          <p:cNvGrpSpPr/>
          <p:nvPr/>
        </p:nvGrpSpPr>
        <p:grpSpPr bwMode="auto">
          <a:xfrm rot="294438">
            <a:off x="4216584" y="2745315"/>
            <a:ext cx="1074544" cy="1756619"/>
            <a:chOff x="3071" y="2446"/>
            <a:chExt cx="575" cy="866"/>
          </a:xfrm>
        </p:grpSpPr>
        <p:sp>
          <p:nvSpPr>
            <p:cNvPr id="31" name="Oval 3"/>
            <p:cNvSpPr>
              <a:spLocks noChangeArrowheads="1"/>
            </p:cNvSpPr>
            <p:nvPr/>
          </p:nvSpPr>
          <p:spPr bwMode="auto">
            <a:xfrm>
              <a:off x="3228" y="3107"/>
              <a:ext cx="230" cy="205"/>
            </a:xfrm>
            <a:prstGeom prst="ellipse">
              <a:avLst/>
            </a:prstGeom>
            <a:solidFill>
              <a:srgbClr val="FFFFFF"/>
            </a:solidFill>
            <a:ln w="6350">
              <a:solidFill>
                <a:srgbClr val="FFB329"/>
              </a:solidFill>
              <a:round/>
            </a:ln>
            <a:effectLst>
              <a:outerShdw dist="57150" dir="2700000" algn="ctr" rotWithShape="0">
                <a:srgbClr val="666666"/>
              </a:outerShdw>
            </a:effectLst>
          </p:spPr>
          <p:txBody>
            <a:bodyPr wrap="none" anchor="ctr">
              <a:spAutoFit/>
            </a:bodyPr>
            <a:lstStyle>
              <a:defPPr>
                <a:defRPr lang="zh-CN"/>
              </a:defPPr>
              <a:lvl1pPr marL="0" algn="l" defTabSz="1043940" rtl="0" eaLnBrk="1" latinLnBrk="0" hangingPunct="1">
                <a:defRPr sz="2100" kern="1200">
                  <a:solidFill>
                    <a:schemeClr val="tx1"/>
                  </a:solidFill>
                  <a:latin typeface="+mn-lt"/>
                  <a:ea typeface="+mn-ea"/>
                  <a:cs typeface="+mn-cs"/>
                </a:defRPr>
              </a:lvl1pPr>
              <a:lvl2pPr marL="521970" algn="l" defTabSz="1043940" rtl="0" eaLnBrk="1" latinLnBrk="0" hangingPunct="1">
                <a:defRPr sz="2100" kern="1200">
                  <a:solidFill>
                    <a:schemeClr val="tx1"/>
                  </a:solidFill>
                  <a:latin typeface="+mn-lt"/>
                  <a:ea typeface="+mn-ea"/>
                  <a:cs typeface="+mn-cs"/>
                </a:defRPr>
              </a:lvl2pPr>
              <a:lvl3pPr marL="1044575" algn="l" defTabSz="1043940" rtl="0" eaLnBrk="1" latinLnBrk="0" hangingPunct="1">
                <a:defRPr sz="2100" kern="1200">
                  <a:solidFill>
                    <a:schemeClr val="tx1"/>
                  </a:solidFill>
                  <a:latin typeface="+mn-lt"/>
                  <a:ea typeface="+mn-ea"/>
                  <a:cs typeface="+mn-cs"/>
                </a:defRPr>
              </a:lvl3pPr>
              <a:lvl4pPr marL="1566545" algn="l" defTabSz="1043940" rtl="0" eaLnBrk="1" latinLnBrk="0" hangingPunct="1">
                <a:defRPr sz="2100" kern="1200">
                  <a:solidFill>
                    <a:schemeClr val="tx1"/>
                  </a:solidFill>
                  <a:latin typeface="+mn-lt"/>
                  <a:ea typeface="+mn-ea"/>
                  <a:cs typeface="+mn-cs"/>
                </a:defRPr>
              </a:lvl4pPr>
              <a:lvl5pPr marL="2088515" algn="l" defTabSz="1043940" rtl="0" eaLnBrk="1" latinLnBrk="0" hangingPunct="1">
                <a:defRPr sz="2100" kern="1200">
                  <a:solidFill>
                    <a:schemeClr val="tx1"/>
                  </a:solidFill>
                  <a:latin typeface="+mn-lt"/>
                  <a:ea typeface="+mn-ea"/>
                  <a:cs typeface="+mn-cs"/>
                </a:defRPr>
              </a:lvl5pPr>
              <a:lvl6pPr marL="2611120" algn="l" defTabSz="1043940" rtl="0" eaLnBrk="1" latinLnBrk="0" hangingPunct="1">
                <a:defRPr sz="2100" kern="1200">
                  <a:solidFill>
                    <a:schemeClr val="tx1"/>
                  </a:solidFill>
                  <a:latin typeface="+mn-lt"/>
                  <a:ea typeface="+mn-ea"/>
                  <a:cs typeface="+mn-cs"/>
                </a:defRPr>
              </a:lvl6pPr>
              <a:lvl7pPr marL="3133090" algn="l" defTabSz="1043940" rtl="0" eaLnBrk="1" latinLnBrk="0" hangingPunct="1">
                <a:defRPr sz="2100" kern="1200">
                  <a:solidFill>
                    <a:schemeClr val="tx1"/>
                  </a:solidFill>
                  <a:latin typeface="+mn-lt"/>
                  <a:ea typeface="+mn-ea"/>
                  <a:cs typeface="+mn-cs"/>
                </a:defRPr>
              </a:lvl7pPr>
              <a:lvl8pPr marL="3655060" algn="l" defTabSz="1043940" rtl="0" eaLnBrk="1" latinLnBrk="0" hangingPunct="1">
                <a:defRPr sz="2100" kern="1200">
                  <a:solidFill>
                    <a:schemeClr val="tx1"/>
                  </a:solidFill>
                  <a:latin typeface="+mn-lt"/>
                  <a:ea typeface="+mn-ea"/>
                  <a:cs typeface="+mn-cs"/>
                </a:defRPr>
              </a:lvl8pPr>
              <a:lvl9pPr marL="4177030" algn="l" defTabSz="1043940" rtl="0" eaLnBrk="1" latinLnBrk="0" hangingPunct="1">
                <a:defRPr sz="2100" kern="1200">
                  <a:solidFill>
                    <a:schemeClr val="tx1"/>
                  </a:solidFill>
                  <a:latin typeface="+mn-lt"/>
                  <a:ea typeface="+mn-ea"/>
                  <a:cs typeface="+mn-cs"/>
                </a:defRPr>
              </a:lvl9pPr>
            </a:lstStyle>
            <a:p>
              <a:pPr marL="0" marR="0" lvl="0" indent="0" algn="l" defTabSz="1043940" rtl="0" eaLnBrk="1" fontAlgn="auto" latinLnBrk="0" hangingPunct="1">
                <a:lnSpc>
                  <a:spcPct val="100000"/>
                </a:lnSpc>
                <a:spcBef>
                  <a:spcPts val="0"/>
                </a:spcBef>
                <a:spcAft>
                  <a:spcPts val="0"/>
                </a:spcAft>
                <a:buClrTx/>
                <a:buSzTx/>
                <a:buFontTx/>
                <a:buNone/>
                <a:tabLst/>
                <a:defRPr/>
              </a:pPr>
              <a:endParaRPr kumimoji="0" lang="zh-CN" altLang="en-US" sz="2100" b="0" i="0" u="none" strike="noStrike" kern="1200" cap="none" spc="0" normalizeH="0" baseline="0" noProof="0">
                <a:ln>
                  <a:noFill/>
                </a:ln>
                <a:solidFill>
                  <a:prstClr val="black"/>
                </a:solidFill>
                <a:effectLst/>
                <a:uLnTx/>
                <a:uFillTx/>
                <a:latin typeface="Calibri"/>
                <a:ea typeface="微软雅黑"/>
                <a:cs typeface="+mn-cs"/>
              </a:endParaRPr>
            </a:p>
          </p:txBody>
        </p:sp>
        <p:sp>
          <p:nvSpPr>
            <p:cNvPr id="32" name="Freeform 4"/>
            <p:cNvSpPr/>
            <p:nvPr/>
          </p:nvSpPr>
          <p:spPr bwMode="auto">
            <a:xfrm>
              <a:off x="3071" y="2446"/>
              <a:ext cx="575" cy="610"/>
            </a:xfrm>
            <a:custGeom>
              <a:avLst/>
              <a:gdLst>
                <a:gd name="T0" fmla="*/ 246 w 575"/>
                <a:gd name="T1" fmla="*/ 609 h 610"/>
                <a:gd name="T2" fmla="*/ 285 w 575"/>
                <a:gd name="T3" fmla="*/ 609 h 610"/>
                <a:gd name="T4" fmla="*/ 290 w 575"/>
                <a:gd name="T5" fmla="*/ 600 h 610"/>
                <a:gd name="T6" fmla="*/ 294 w 575"/>
                <a:gd name="T7" fmla="*/ 559 h 610"/>
                <a:gd name="T8" fmla="*/ 301 w 575"/>
                <a:gd name="T9" fmla="*/ 525 h 610"/>
                <a:gd name="T10" fmla="*/ 311 w 575"/>
                <a:gd name="T11" fmla="*/ 503 h 610"/>
                <a:gd name="T12" fmla="*/ 327 w 575"/>
                <a:gd name="T13" fmla="*/ 485 h 610"/>
                <a:gd name="T14" fmla="*/ 348 w 575"/>
                <a:gd name="T15" fmla="*/ 469 h 610"/>
                <a:gd name="T16" fmla="*/ 389 w 575"/>
                <a:gd name="T17" fmla="*/ 446 h 610"/>
                <a:gd name="T18" fmla="*/ 443 w 575"/>
                <a:gd name="T19" fmla="*/ 415 h 610"/>
                <a:gd name="T20" fmla="*/ 486 w 575"/>
                <a:gd name="T21" fmla="*/ 386 h 610"/>
                <a:gd name="T22" fmla="*/ 512 w 575"/>
                <a:gd name="T23" fmla="*/ 364 h 610"/>
                <a:gd name="T24" fmla="*/ 540 w 575"/>
                <a:gd name="T25" fmla="*/ 331 h 610"/>
                <a:gd name="T26" fmla="*/ 561 w 575"/>
                <a:gd name="T27" fmla="*/ 294 h 610"/>
                <a:gd name="T28" fmla="*/ 572 w 575"/>
                <a:gd name="T29" fmla="*/ 248 h 610"/>
                <a:gd name="T30" fmla="*/ 572 w 575"/>
                <a:gd name="T31" fmla="*/ 190 h 610"/>
                <a:gd name="T32" fmla="*/ 557 w 575"/>
                <a:gd name="T33" fmla="*/ 138 h 610"/>
                <a:gd name="T34" fmla="*/ 526 w 575"/>
                <a:gd name="T35" fmla="*/ 91 h 610"/>
                <a:gd name="T36" fmla="*/ 486 w 575"/>
                <a:gd name="T37" fmla="*/ 55 h 610"/>
                <a:gd name="T38" fmla="*/ 440 w 575"/>
                <a:gd name="T39" fmla="*/ 30 h 610"/>
                <a:gd name="T40" fmla="*/ 390 w 575"/>
                <a:gd name="T41" fmla="*/ 13 h 610"/>
                <a:gd name="T42" fmla="*/ 340 w 575"/>
                <a:gd name="T43" fmla="*/ 4 h 610"/>
                <a:gd name="T44" fmla="*/ 290 w 575"/>
                <a:gd name="T45" fmla="*/ 1 h 610"/>
                <a:gd name="T46" fmla="*/ 233 w 575"/>
                <a:gd name="T47" fmla="*/ 2 h 610"/>
                <a:gd name="T48" fmla="*/ 174 w 575"/>
                <a:gd name="T49" fmla="*/ 10 h 610"/>
                <a:gd name="T50" fmla="*/ 125 w 575"/>
                <a:gd name="T51" fmla="*/ 26 h 610"/>
                <a:gd name="T52" fmla="*/ 85 w 575"/>
                <a:gd name="T53" fmla="*/ 47 h 610"/>
                <a:gd name="T54" fmla="*/ 51 w 575"/>
                <a:gd name="T55" fmla="*/ 77 h 610"/>
                <a:gd name="T56" fmla="*/ 24 w 575"/>
                <a:gd name="T57" fmla="*/ 110 h 610"/>
                <a:gd name="T58" fmla="*/ 4 w 575"/>
                <a:gd name="T59" fmla="*/ 157 h 610"/>
                <a:gd name="T60" fmla="*/ 0 w 575"/>
                <a:gd name="T61" fmla="*/ 207 h 610"/>
                <a:gd name="T62" fmla="*/ 11 w 575"/>
                <a:gd name="T63" fmla="*/ 244 h 610"/>
                <a:gd name="T64" fmla="*/ 34 w 575"/>
                <a:gd name="T65" fmla="*/ 271 h 610"/>
                <a:gd name="T66" fmla="*/ 68 w 575"/>
                <a:gd name="T67" fmla="*/ 288 h 610"/>
                <a:gd name="T68" fmla="*/ 109 w 575"/>
                <a:gd name="T69" fmla="*/ 292 h 610"/>
                <a:gd name="T70" fmla="*/ 148 w 575"/>
                <a:gd name="T71" fmla="*/ 282 h 610"/>
                <a:gd name="T72" fmla="*/ 176 w 575"/>
                <a:gd name="T73" fmla="*/ 260 h 610"/>
                <a:gd name="T74" fmla="*/ 191 w 575"/>
                <a:gd name="T75" fmla="*/ 229 h 610"/>
                <a:gd name="T76" fmla="*/ 191 w 575"/>
                <a:gd name="T77" fmla="*/ 192 h 610"/>
                <a:gd name="T78" fmla="*/ 179 w 575"/>
                <a:gd name="T79" fmla="*/ 161 h 610"/>
                <a:gd name="T80" fmla="*/ 159 w 575"/>
                <a:gd name="T81" fmla="*/ 137 h 610"/>
                <a:gd name="T82" fmla="*/ 141 w 575"/>
                <a:gd name="T83" fmla="*/ 114 h 610"/>
                <a:gd name="T84" fmla="*/ 140 w 575"/>
                <a:gd name="T85" fmla="*/ 96 h 610"/>
                <a:gd name="T86" fmla="*/ 151 w 575"/>
                <a:gd name="T87" fmla="*/ 74 h 610"/>
                <a:gd name="T88" fmla="*/ 169 w 575"/>
                <a:gd name="T89" fmla="*/ 59 h 610"/>
                <a:gd name="T90" fmla="*/ 194 w 575"/>
                <a:gd name="T91" fmla="*/ 51 h 610"/>
                <a:gd name="T92" fmla="*/ 231 w 575"/>
                <a:gd name="T93" fmla="*/ 48 h 610"/>
                <a:gd name="T94" fmla="*/ 268 w 575"/>
                <a:gd name="T95" fmla="*/ 55 h 610"/>
                <a:gd name="T96" fmla="*/ 297 w 575"/>
                <a:gd name="T97" fmla="*/ 70 h 610"/>
                <a:gd name="T98" fmla="*/ 320 w 575"/>
                <a:gd name="T99" fmla="*/ 91 h 610"/>
                <a:gd name="T100" fmla="*/ 333 w 575"/>
                <a:gd name="T101" fmla="*/ 114 h 610"/>
                <a:gd name="T102" fmla="*/ 344 w 575"/>
                <a:gd name="T103" fmla="*/ 146 h 610"/>
                <a:gd name="T104" fmla="*/ 351 w 575"/>
                <a:gd name="T105" fmla="*/ 180 h 610"/>
                <a:gd name="T106" fmla="*/ 353 w 575"/>
                <a:gd name="T107" fmla="*/ 223 h 610"/>
                <a:gd name="T108" fmla="*/ 348 w 575"/>
                <a:gd name="T109" fmla="*/ 275 h 610"/>
                <a:gd name="T110" fmla="*/ 335 w 575"/>
                <a:gd name="T111" fmla="*/ 327 h 610"/>
                <a:gd name="T112" fmla="*/ 313 w 575"/>
                <a:gd name="T113" fmla="*/ 379 h 610"/>
                <a:gd name="T114" fmla="*/ 284 w 575"/>
                <a:gd name="T115" fmla="*/ 430 h 610"/>
                <a:gd name="T116" fmla="*/ 261 w 575"/>
                <a:gd name="T117" fmla="*/ 478 h 610"/>
                <a:gd name="T118" fmla="*/ 246 w 575"/>
                <a:gd name="T119" fmla="*/ 524 h 610"/>
                <a:gd name="T120" fmla="*/ 244 w 575"/>
                <a:gd name="T121" fmla="*/ 57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610">
                  <a:moveTo>
                    <a:pt x="244" y="577"/>
                  </a:moveTo>
                  <a:lnTo>
                    <a:pt x="244" y="581"/>
                  </a:lnTo>
                  <a:lnTo>
                    <a:pt x="244" y="585"/>
                  </a:lnTo>
                  <a:lnTo>
                    <a:pt x="244" y="588"/>
                  </a:lnTo>
                  <a:lnTo>
                    <a:pt x="244" y="591"/>
                  </a:lnTo>
                  <a:lnTo>
                    <a:pt x="244" y="594"/>
                  </a:lnTo>
                  <a:lnTo>
                    <a:pt x="244" y="597"/>
                  </a:lnTo>
                  <a:lnTo>
                    <a:pt x="244" y="599"/>
                  </a:lnTo>
                  <a:lnTo>
                    <a:pt x="244" y="601"/>
                  </a:lnTo>
                  <a:lnTo>
                    <a:pt x="244" y="603"/>
                  </a:lnTo>
                  <a:lnTo>
                    <a:pt x="244" y="605"/>
                  </a:lnTo>
                  <a:lnTo>
                    <a:pt x="244" y="606"/>
                  </a:lnTo>
                  <a:lnTo>
                    <a:pt x="245" y="607"/>
                  </a:lnTo>
                  <a:lnTo>
                    <a:pt x="245" y="608"/>
                  </a:lnTo>
                  <a:lnTo>
                    <a:pt x="245" y="609"/>
                  </a:lnTo>
                  <a:lnTo>
                    <a:pt x="246" y="609"/>
                  </a:lnTo>
                  <a:lnTo>
                    <a:pt x="247" y="609"/>
                  </a:lnTo>
                  <a:lnTo>
                    <a:pt x="248" y="609"/>
                  </a:lnTo>
                  <a:lnTo>
                    <a:pt x="249" y="609"/>
                  </a:lnTo>
                  <a:lnTo>
                    <a:pt x="250" y="609"/>
                  </a:lnTo>
                  <a:lnTo>
                    <a:pt x="252" y="609"/>
                  </a:lnTo>
                  <a:lnTo>
                    <a:pt x="253" y="609"/>
                  </a:lnTo>
                  <a:lnTo>
                    <a:pt x="255" y="609"/>
                  </a:lnTo>
                  <a:lnTo>
                    <a:pt x="257" y="609"/>
                  </a:lnTo>
                  <a:lnTo>
                    <a:pt x="259" y="609"/>
                  </a:lnTo>
                  <a:lnTo>
                    <a:pt x="262" y="609"/>
                  </a:lnTo>
                  <a:lnTo>
                    <a:pt x="264" y="609"/>
                  </a:lnTo>
                  <a:lnTo>
                    <a:pt x="267" y="609"/>
                  </a:lnTo>
                  <a:lnTo>
                    <a:pt x="270" y="609"/>
                  </a:lnTo>
                  <a:lnTo>
                    <a:pt x="272" y="609"/>
                  </a:lnTo>
                  <a:lnTo>
                    <a:pt x="275" y="609"/>
                  </a:lnTo>
                  <a:lnTo>
                    <a:pt x="277" y="609"/>
                  </a:lnTo>
                  <a:lnTo>
                    <a:pt x="279" y="609"/>
                  </a:lnTo>
                  <a:lnTo>
                    <a:pt x="281" y="609"/>
                  </a:lnTo>
                  <a:lnTo>
                    <a:pt x="283" y="609"/>
                  </a:lnTo>
                  <a:lnTo>
                    <a:pt x="284" y="609"/>
                  </a:lnTo>
                  <a:lnTo>
                    <a:pt x="285" y="609"/>
                  </a:lnTo>
                  <a:lnTo>
                    <a:pt x="286" y="609"/>
                  </a:lnTo>
                  <a:lnTo>
                    <a:pt x="287" y="609"/>
                  </a:lnTo>
                  <a:lnTo>
                    <a:pt x="288" y="609"/>
                  </a:lnTo>
                  <a:lnTo>
                    <a:pt x="289" y="609"/>
                  </a:lnTo>
                  <a:lnTo>
                    <a:pt x="290" y="609"/>
                  </a:lnTo>
                  <a:lnTo>
                    <a:pt x="290" y="608"/>
                  </a:lnTo>
                  <a:lnTo>
                    <a:pt x="290" y="607"/>
                  </a:lnTo>
                  <a:lnTo>
                    <a:pt x="290" y="606"/>
                  </a:lnTo>
                  <a:lnTo>
                    <a:pt x="290" y="605"/>
                  </a:lnTo>
                  <a:lnTo>
                    <a:pt x="290" y="604"/>
                  </a:lnTo>
                  <a:lnTo>
                    <a:pt x="290" y="603"/>
                  </a:lnTo>
                  <a:lnTo>
                    <a:pt x="290" y="602"/>
                  </a:lnTo>
                  <a:lnTo>
                    <a:pt x="290" y="601"/>
                  </a:lnTo>
                  <a:lnTo>
                    <a:pt x="290" y="600"/>
                  </a:lnTo>
                  <a:lnTo>
                    <a:pt x="290" y="598"/>
                  </a:lnTo>
                  <a:lnTo>
                    <a:pt x="290" y="597"/>
                  </a:lnTo>
                  <a:lnTo>
                    <a:pt x="291" y="595"/>
                  </a:lnTo>
                  <a:lnTo>
                    <a:pt x="291" y="593"/>
                  </a:lnTo>
                  <a:lnTo>
                    <a:pt x="291" y="592"/>
                  </a:lnTo>
                  <a:lnTo>
                    <a:pt x="291" y="590"/>
                  </a:lnTo>
                  <a:lnTo>
                    <a:pt x="291" y="588"/>
                  </a:lnTo>
                  <a:lnTo>
                    <a:pt x="291" y="586"/>
                  </a:lnTo>
                  <a:lnTo>
                    <a:pt x="291" y="584"/>
                  </a:lnTo>
                  <a:lnTo>
                    <a:pt x="292" y="583"/>
                  </a:lnTo>
                  <a:lnTo>
                    <a:pt x="292" y="581"/>
                  </a:lnTo>
                  <a:lnTo>
                    <a:pt x="292" y="579"/>
                  </a:lnTo>
                  <a:lnTo>
                    <a:pt x="292" y="576"/>
                  </a:lnTo>
                  <a:lnTo>
                    <a:pt x="292" y="574"/>
                  </a:lnTo>
                  <a:lnTo>
                    <a:pt x="293" y="572"/>
                  </a:lnTo>
                  <a:lnTo>
                    <a:pt x="293" y="570"/>
                  </a:lnTo>
                  <a:lnTo>
                    <a:pt x="293" y="568"/>
                  </a:lnTo>
                  <a:lnTo>
                    <a:pt x="293" y="565"/>
                  </a:lnTo>
                  <a:lnTo>
                    <a:pt x="294" y="563"/>
                  </a:lnTo>
                  <a:lnTo>
                    <a:pt x="294" y="561"/>
                  </a:lnTo>
                  <a:lnTo>
                    <a:pt x="294" y="559"/>
                  </a:lnTo>
                  <a:lnTo>
                    <a:pt x="294" y="556"/>
                  </a:lnTo>
                  <a:lnTo>
                    <a:pt x="295" y="554"/>
                  </a:lnTo>
                  <a:lnTo>
                    <a:pt x="295" y="552"/>
                  </a:lnTo>
                  <a:lnTo>
                    <a:pt x="295" y="550"/>
                  </a:lnTo>
                  <a:lnTo>
                    <a:pt x="296" y="548"/>
                  </a:lnTo>
                  <a:lnTo>
                    <a:pt x="296" y="547"/>
                  </a:lnTo>
                  <a:lnTo>
                    <a:pt x="296" y="545"/>
                  </a:lnTo>
                  <a:lnTo>
                    <a:pt x="297" y="543"/>
                  </a:lnTo>
                  <a:lnTo>
                    <a:pt x="297" y="541"/>
                  </a:lnTo>
                  <a:lnTo>
                    <a:pt x="297" y="540"/>
                  </a:lnTo>
                  <a:lnTo>
                    <a:pt x="298" y="538"/>
                  </a:lnTo>
                  <a:lnTo>
                    <a:pt x="298" y="537"/>
                  </a:lnTo>
                  <a:lnTo>
                    <a:pt x="298" y="535"/>
                  </a:lnTo>
                  <a:lnTo>
                    <a:pt x="299" y="534"/>
                  </a:lnTo>
                  <a:lnTo>
                    <a:pt x="299" y="533"/>
                  </a:lnTo>
                  <a:lnTo>
                    <a:pt x="300" y="531"/>
                  </a:lnTo>
                  <a:lnTo>
                    <a:pt x="300" y="530"/>
                  </a:lnTo>
                  <a:lnTo>
                    <a:pt x="300" y="529"/>
                  </a:lnTo>
                  <a:lnTo>
                    <a:pt x="301" y="527"/>
                  </a:lnTo>
                  <a:lnTo>
                    <a:pt x="301" y="526"/>
                  </a:lnTo>
                  <a:lnTo>
                    <a:pt x="301" y="525"/>
                  </a:lnTo>
                  <a:lnTo>
                    <a:pt x="302" y="524"/>
                  </a:lnTo>
                  <a:lnTo>
                    <a:pt x="302" y="523"/>
                  </a:lnTo>
                  <a:lnTo>
                    <a:pt x="303" y="521"/>
                  </a:lnTo>
                  <a:lnTo>
                    <a:pt x="303" y="520"/>
                  </a:lnTo>
                  <a:lnTo>
                    <a:pt x="303" y="519"/>
                  </a:lnTo>
                  <a:lnTo>
                    <a:pt x="304" y="518"/>
                  </a:lnTo>
                  <a:lnTo>
                    <a:pt x="304" y="517"/>
                  </a:lnTo>
                  <a:lnTo>
                    <a:pt x="305" y="516"/>
                  </a:lnTo>
                  <a:lnTo>
                    <a:pt x="305" y="515"/>
                  </a:lnTo>
                  <a:lnTo>
                    <a:pt x="305" y="514"/>
                  </a:lnTo>
                  <a:lnTo>
                    <a:pt x="306" y="513"/>
                  </a:lnTo>
                  <a:lnTo>
                    <a:pt x="306" y="512"/>
                  </a:lnTo>
                  <a:lnTo>
                    <a:pt x="307" y="511"/>
                  </a:lnTo>
                  <a:lnTo>
                    <a:pt x="307" y="510"/>
                  </a:lnTo>
                  <a:lnTo>
                    <a:pt x="308" y="509"/>
                  </a:lnTo>
                  <a:lnTo>
                    <a:pt x="308" y="508"/>
                  </a:lnTo>
                  <a:lnTo>
                    <a:pt x="309" y="507"/>
                  </a:lnTo>
                  <a:lnTo>
                    <a:pt x="310" y="506"/>
                  </a:lnTo>
                  <a:lnTo>
                    <a:pt x="310" y="505"/>
                  </a:lnTo>
                  <a:lnTo>
                    <a:pt x="311" y="504"/>
                  </a:lnTo>
                  <a:lnTo>
                    <a:pt x="311" y="503"/>
                  </a:lnTo>
                  <a:lnTo>
                    <a:pt x="312" y="502"/>
                  </a:lnTo>
                  <a:lnTo>
                    <a:pt x="313" y="501"/>
                  </a:lnTo>
                  <a:lnTo>
                    <a:pt x="314" y="500"/>
                  </a:lnTo>
                  <a:lnTo>
                    <a:pt x="314" y="499"/>
                  </a:lnTo>
                  <a:lnTo>
                    <a:pt x="315" y="498"/>
                  </a:lnTo>
                  <a:lnTo>
                    <a:pt x="316" y="497"/>
                  </a:lnTo>
                  <a:lnTo>
                    <a:pt x="316" y="496"/>
                  </a:lnTo>
                  <a:lnTo>
                    <a:pt x="317" y="495"/>
                  </a:lnTo>
                  <a:lnTo>
                    <a:pt x="318" y="495"/>
                  </a:lnTo>
                  <a:lnTo>
                    <a:pt x="319" y="494"/>
                  </a:lnTo>
                  <a:lnTo>
                    <a:pt x="319" y="493"/>
                  </a:lnTo>
                  <a:lnTo>
                    <a:pt x="320" y="492"/>
                  </a:lnTo>
                  <a:lnTo>
                    <a:pt x="321" y="491"/>
                  </a:lnTo>
                  <a:lnTo>
                    <a:pt x="322" y="490"/>
                  </a:lnTo>
                  <a:lnTo>
                    <a:pt x="323" y="489"/>
                  </a:lnTo>
                  <a:lnTo>
                    <a:pt x="324" y="488"/>
                  </a:lnTo>
                  <a:lnTo>
                    <a:pt x="325" y="487"/>
                  </a:lnTo>
                  <a:lnTo>
                    <a:pt x="326" y="486"/>
                  </a:lnTo>
                  <a:lnTo>
                    <a:pt x="327" y="485"/>
                  </a:lnTo>
                  <a:lnTo>
                    <a:pt x="328" y="485"/>
                  </a:lnTo>
                  <a:lnTo>
                    <a:pt x="329" y="484"/>
                  </a:lnTo>
                  <a:lnTo>
                    <a:pt x="329" y="483"/>
                  </a:lnTo>
                  <a:lnTo>
                    <a:pt x="330" y="482"/>
                  </a:lnTo>
                  <a:lnTo>
                    <a:pt x="331" y="482"/>
                  </a:lnTo>
                  <a:lnTo>
                    <a:pt x="332" y="481"/>
                  </a:lnTo>
                  <a:lnTo>
                    <a:pt x="333" y="480"/>
                  </a:lnTo>
                  <a:lnTo>
                    <a:pt x="334" y="479"/>
                  </a:lnTo>
                  <a:lnTo>
                    <a:pt x="335" y="479"/>
                  </a:lnTo>
                  <a:lnTo>
                    <a:pt x="336" y="478"/>
                  </a:lnTo>
                  <a:lnTo>
                    <a:pt x="337" y="477"/>
                  </a:lnTo>
                  <a:lnTo>
                    <a:pt x="338" y="476"/>
                  </a:lnTo>
                  <a:lnTo>
                    <a:pt x="339" y="476"/>
                  </a:lnTo>
                  <a:lnTo>
                    <a:pt x="340" y="475"/>
                  </a:lnTo>
                  <a:lnTo>
                    <a:pt x="341" y="474"/>
                  </a:lnTo>
                  <a:lnTo>
                    <a:pt x="342" y="473"/>
                  </a:lnTo>
                  <a:lnTo>
                    <a:pt x="343" y="472"/>
                  </a:lnTo>
                  <a:lnTo>
                    <a:pt x="344" y="472"/>
                  </a:lnTo>
                  <a:lnTo>
                    <a:pt x="346" y="471"/>
                  </a:lnTo>
                  <a:lnTo>
                    <a:pt x="347" y="470"/>
                  </a:lnTo>
                  <a:lnTo>
                    <a:pt x="348" y="469"/>
                  </a:lnTo>
                  <a:lnTo>
                    <a:pt x="350" y="468"/>
                  </a:lnTo>
                  <a:lnTo>
                    <a:pt x="351" y="467"/>
                  </a:lnTo>
                  <a:lnTo>
                    <a:pt x="353" y="466"/>
                  </a:lnTo>
                  <a:lnTo>
                    <a:pt x="354" y="465"/>
                  </a:lnTo>
                  <a:lnTo>
                    <a:pt x="356" y="464"/>
                  </a:lnTo>
                  <a:lnTo>
                    <a:pt x="358" y="463"/>
                  </a:lnTo>
                  <a:lnTo>
                    <a:pt x="359" y="463"/>
                  </a:lnTo>
                  <a:lnTo>
                    <a:pt x="361" y="462"/>
                  </a:lnTo>
                  <a:lnTo>
                    <a:pt x="363" y="461"/>
                  </a:lnTo>
                  <a:lnTo>
                    <a:pt x="365" y="459"/>
                  </a:lnTo>
                  <a:lnTo>
                    <a:pt x="367" y="458"/>
                  </a:lnTo>
                  <a:lnTo>
                    <a:pt x="369" y="457"/>
                  </a:lnTo>
                  <a:lnTo>
                    <a:pt x="371" y="456"/>
                  </a:lnTo>
                  <a:lnTo>
                    <a:pt x="373" y="455"/>
                  </a:lnTo>
                  <a:lnTo>
                    <a:pt x="375" y="454"/>
                  </a:lnTo>
                  <a:lnTo>
                    <a:pt x="377" y="453"/>
                  </a:lnTo>
                  <a:lnTo>
                    <a:pt x="379" y="451"/>
                  </a:lnTo>
                  <a:lnTo>
                    <a:pt x="382" y="450"/>
                  </a:lnTo>
                  <a:lnTo>
                    <a:pt x="384" y="449"/>
                  </a:lnTo>
                  <a:lnTo>
                    <a:pt x="386" y="447"/>
                  </a:lnTo>
                  <a:lnTo>
                    <a:pt x="389" y="446"/>
                  </a:lnTo>
                  <a:lnTo>
                    <a:pt x="391" y="445"/>
                  </a:lnTo>
                  <a:lnTo>
                    <a:pt x="394" y="443"/>
                  </a:lnTo>
                  <a:lnTo>
                    <a:pt x="397" y="442"/>
                  </a:lnTo>
                  <a:lnTo>
                    <a:pt x="399" y="440"/>
                  </a:lnTo>
                  <a:lnTo>
                    <a:pt x="402" y="439"/>
                  </a:lnTo>
                  <a:lnTo>
                    <a:pt x="405" y="437"/>
                  </a:lnTo>
                  <a:lnTo>
                    <a:pt x="407" y="435"/>
                  </a:lnTo>
                  <a:lnTo>
                    <a:pt x="410" y="434"/>
                  </a:lnTo>
                  <a:lnTo>
                    <a:pt x="412" y="432"/>
                  </a:lnTo>
                  <a:lnTo>
                    <a:pt x="415" y="431"/>
                  </a:lnTo>
                  <a:lnTo>
                    <a:pt x="418" y="429"/>
                  </a:lnTo>
                  <a:lnTo>
                    <a:pt x="420" y="428"/>
                  </a:lnTo>
                  <a:lnTo>
                    <a:pt x="423" y="426"/>
                  </a:lnTo>
                  <a:lnTo>
                    <a:pt x="426" y="425"/>
                  </a:lnTo>
                  <a:lnTo>
                    <a:pt x="428" y="423"/>
                  </a:lnTo>
                  <a:lnTo>
                    <a:pt x="431" y="422"/>
                  </a:lnTo>
                  <a:lnTo>
                    <a:pt x="433" y="420"/>
                  </a:lnTo>
                  <a:lnTo>
                    <a:pt x="436" y="419"/>
                  </a:lnTo>
                  <a:lnTo>
                    <a:pt x="438" y="418"/>
                  </a:lnTo>
                  <a:lnTo>
                    <a:pt x="441" y="416"/>
                  </a:lnTo>
                  <a:lnTo>
                    <a:pt x="443" y="415"/>
                  </a:lnTo>
                  <a:lnTo>
                    <a:pt x="446" y="413"/>
                  </a:lnTo>
                  <a:lnTo>
                    <a:pt x="448" y="412"/>
                  </a:lnTo>
                  <a:lnTo>
                    <a:pt x="451" y="410"/>
                  </a:lnTo>
                  <a:lnTo>
                    <a:pt x="453" y="409"/>
                  </a:lnTo>
                  <a:lnTo>
                    <a:pt x="455" y="407"/>
                  </a:lnTo>
                  <a:lnTo>
                    <a:pt x="457" y="406"/>
                  </a:lnTo>
                  <a:lnTo>
                    <a:pt x="460" y="405"/>
                  </a:lnTo>
                  <a:lnTo>
                    <a:pt x="462" y="403"/>
                  </a:lnTo>
                  <a:lnTo>
                    <a:pt x="464" y="402"/>
                  </a:lnTo>
                  <a:lnTo>
                    <a:pt x="466" y="401"/>
                  </a:lnTo>
                  <a:lnTo>
                    <a:pt x="468" y="399"/>
                  </a:lnTo>
                  <a:lnTo>
                    <a:pt x="470" y="398"/>
                  </a:lnTo>
                  <a:lnTo>
                    <a:pt x="472" y="396"/>
                  </a:lnTo>
                  <a:lnTo>
                    <a:pt x="474" y="395"/>
                  </a:lnTo>
                  <a:lnTo>
                    <a:pt x="476" y="394"/>
                  </a:lnTo>
                  <a:lnTo>
                    <a:pt x="478" y="392"/>
                  </a:lnTo>
                  <a:lnTo>
                    <a:pt x="479" y="391"/>
                  </a:lnTo>
                  <a:lnTo>
                    <a:pt x="481" y="390"/>
                  </a:lnTo>
                  <a:lnTo>
                    <a:pt x="483" y="389"/>
                  </a:lnTo>
                  <a:lnTo>
                    <a:pt x="484" y="387"/>
                  </a:lnTo>
                  <a:lnTo>
                    <a:pt x="486" y="386"/>
                  </a:lnTo>
                  <a:lnTo>
                    <a:pt x="488" y="385"/>
                  </a:lnTo>
                  <a:lnTo>
                    <a:pt x="489" y="384"/>
                  </a:lnTo>
                  <a:lnTo>
                    <a:pt x="490" y="383"/>
                  </a:lnTo>
                  <a:lnTo>
                    <a:pt x="492" y="382"/>
                  </a:lnTo>
                  <a:lnTo>
                    <a:pt x="493" y="381"/>
                  </a:lnTo>
                  <a:lnTo>
                    <a:pt x="494" y="380"/>
                  </a:lnTo>
                  <a:lnTo>
                    <a:pt x="496" y="379"/>
                  </a:lnTo>
                  <a:lnTo>
                    <a:pt x="497" y="378"/>
                  </a:lnTo>
                  <a:lnTo>
                    <a:pt x="498" y="377"/>
                  </a:lnTo>
                  <a:lnTo>
                    <a:pt x="499" y="376"/>
                  </a:lnTo>
                  <a:lnTo>
                    <a:pt x="500" y="375"/>
                  </a:lnTo>
                  <a:lnTo>
                    <a:pt x="501" y="374"/>
                  </a:lnTo>
                  <a:lnTo>
                    <a:pt x="502" y="373"/>
                  </a:lnTo>
                  <a:lnTo>
                    <a:pt x="503" y="372"/>
                  </a:lnTo>
                  <a:lnTo>
                    <a:pt x="504" y="371"/>
                  </a:lnTo>
                  <a:lnTo>
                    <a:pt x="505" y="370"/>
                  </a:lnTo>
                  <a:lnTo>
                    <a:pt x="507" y="369"/>
                  </a:lnTo>
                  <a:lnTo>
                    <a:pt x="508" y="368"/>
                  </a:lnTo>
                  <a:lnTo>
                    <a:pt x="509" y="367"/>
                  </a:lnTo>
                  <a:lnTo>
                    <a:pt x="510" y="366"/>
                  </a:lnTo>
                  <a:lnTo>
                    <a:pt x="512" y="364"/>
                  </a:lnTo>
                  <a:lnTo>
                    <a:pt x="513" y="363"/>
                  </a:lnTo>
                  <a:lnTo>
                    <a:pt x="514" y="362"/>
                  </a:lnTo>
                  <a:lnTo>
                    <a:pt x="516" y="360"/>
                  </a:lnTo>
                  <a:lnTo>
                    <a:pt x="517" y="359"/>
                  </a:lnTo>
                  <a:lnTo>
                    <a:pt x="518" y="357"/>
                  </a:lnTo>
                  <a:lnTo>
                    <a:pt x="520" y="356"/>
                  </a:lnTo>
                  <a:lnTo>
                    <a:pt x="521" y="354"/>
                  </a:lnTo>
                  <a:lnTo>
                    <a:pt x="522" y="353"/>
                  </a:lnTo>
                  <a:lnTo>
                    <a:pt x="524" y="351"/>
                  </a:lnTo>
                  <a:lnTo>
                    <a:pt x="525" y="350"/>
                  </a:lnTo>
                  <a:lnTo>
                    <a:pt x="526" y="348"/>
                  </a:lnTo>
                  <a:lnTo>
                    <a:pt x="528" y="347"/>
                  </a:lnTo>
                  <a:lnTo>
                    <a:pt x="529" y="345"/>
                  </a:lnTo>
                  <a:lnTo>
                    <a:pt x="531" y="343"/>
                  </a:lnTo>
                  <a:lnTo>
                    <a:pt x="532" y="342"/>
                  </a:lnTo>
                  <a:lnTo>
                    <a:pt x="533" y="340"/>
                  </a:lnTo>
                  <a:lnTo>
                    <a:pt x="535" y="338"/>
                  </a:lnTo>
                  <a:lnTo>
                    <a:pt x="536" y="337"/>
                  </a:lnTo>
                  <a:lnTo>
                    <a:pt x="537" y="335"/>
                  </a:lnTo>
                  <a:lnTo>
                    <a:pt x="538" y="333"/>
                  </a:lnTo>
                  <a:lnTo>
                    <a:pt x="540" y="331"/>
                  </a:lnTo>
                  <a:lnTo>
                    <a:pt x="541" y="329"/>
                  </a:lnTo>
                  <a:lnTo>
                    <a:pt x="542" y="328"/>
                  </a:lnTo>
                  <a:lnTo>
                    <a:pt x="543" y="326"/>
                  </a:lnTo>
                  <a:lnTo>
                    <a:pt x="545" y="324"/>
                  </a:lnTo>
                  <a:lnTo>
                    <a:pt x="546" y="322"/>
                  </a:lnTo>
                  <a:lnTo>
                    <a:pt x="547" y="321"/>
                  </a:lnTo>
                  <a:lnTo>
                    <a:pt x="548" y="319"/>
                  </a:lnTo>
                  <a:lnTo>
                    <a:pt x="549" y="317"/>
                  </a:lnTo>
                  <a:lnTo>
                    <a:pt x="550" y="315"/>
                  </a:lnTo>
                  <a:lnTo>
                    <a:pt x="551" y="313"/>
                  </a:lnTo>
                  <a:lnTo>
                    <a:pt x="552" y="312"/>
                  </a:lnTo>
                  <a:lnTo>
                    <a:pt x="553" y="310"/>
                  </a:lnTo>
                  <a:lnTo>
                    <a:pt x="554" y="308"/>
                  </a:lnTo>
                  <a:lnTo>
                    <a:pt x="555" y="306"/>
                  </a:lnTo>
                  <a:lnTo>
                    <a:pt x="556" y="305"/>
                  </a:lnTo>
                  <a:lnTo>
                    <a:pt x="557" y="303"/>
                  </a:lnTo>
                  <a:lnTo>
                    <a:pt x="558" y="301"/>
                  </a:lnTo>
                  <a:lnTo>
                    <a:pt x="558" y="299"/>
                  </a:lnTo>
                  <a:lnTo>
                    <a:pt x="559" y="297"/>
                  </a:lnTo>
                  <a:lnTo>
                    <a:pt x="560" y="295"/>
                  </a:lnTo>
                  <a:lnTo>
                    <a:pt x="561" y="294"/>
                  </a:lnTo>
                  <a:lnTo>
                    <a:pt x="561" y="292"/>
                  </a:lnTo>
                  <a:lnTo>
                    <a:pt x="562" y="290"/>
                  </a:lnTo>
                  <a:lnTo>
                    <a:pt x="563" y="288"/>
                  </a:lnTo>
                  <a:lnTo>
                    <a:pt x="563" y="286"/>
                  </a:lnTo>
                  <a:lnTo>
                    <a:pt x="564" y="284"/>
                  </a:lnTo>
                  <a:lnTo>
                    <a:pt x="565" y="282"/>
                  </a:lnTo>
                  <a:lnTo>
                    <a:pt x="565" y="280"/>
                  </a:lnTo>
                  <a:lnTo>
                    <a:pt x="566" y="278"/>
                  </a:lnTo>
                  <a:lnTo>
                    <a:pt x="566" y="276"/>
                  </a:lnTo>
                  <a:lnTo>
                    <a:pt x="567" y="274"/>
                  </a:lnTo>
                  <a:lnTo>
                    <a:pt x="568" y="272"/>
                  </a:lnTo>
                  <a:lnTo>
                    <a:pt x="568" y="270"/>
                  </a:lnTo>
                  <a:lnTo>
                    <a:pt x="569" y="268"/>
                  </a:lnTo>
                  <a:lnTo>
                    <a:pt x="569" y="265"/>
                  </a:lnTo>
                  <a:lnTo>
                    <a:pt x="570" y="263"/>
                  </a:lnTo>
                  <a:lnTo>
                    <a:pt x="570" y="261"/>
                  </a:lnTo>
                  <a:lnTo>
                    <a:pt x="570" y="258"/>
                  </a:lnTo>
                  <a:lnTo>
                    <a:pt x="571" y="256"/>
                  </a:lnTo>
                  <a:lnTo>
                    <a:pt x="571" y="254"/>
                  </a:lnTo>
                  <a:lnTo>
                    <a:pt x="572" y="251"/>
                  </a:lnTo>
                  <a:lnTo>
                    <a:pt x="572" y="248"/>
                  </a:lnTo>
                  <a:lnTo>
                    <a:pt x="572" y="246"/>
                  </a:lnTo>
                  <a:lnTo>
                    <a:pt x="572" y="243"/>
                  </a:lnTo>
                  <a:lnTo>
                    <a:pt x="573" y="240"/>
                  </a:lnTo>
                  <a:lnTo>
                    <a:pt x="573" y="238"/>
                  </a:lnTo>
                  <a:lnTo>
                    <a:pt x="573" y="235"/>
                  </a:lnTo>
                  <a:lnTo>
                    <a:pt x="573" y="232"/>
                  </a:lnTo>
                  <a:lnTo>
                    <a:pt x="574" y="229"/>
                  </a:lnTo>
                  <a:lnTo>
                    <a:pt x="574" y="226"/>
                  </a:lnTo>
                  <a:lnTo>
                    <a:pt x="574" y="223"/>
                  </a:lnTo>
                  <a:lnTo>
                    <a:pt x="574" y="220"/>
                  </a:lnTo>
                  <a:lnTo>
                    <a:pt x="574" y="218"/>
                  </a:lnTo>
                  <a:lnTo>
                    <a:pt x="574" y="215"/>
                  </a:lnTo>
                  <a:lnTo>
                    <a:pt x="574" y="212"/>
                  </a:lnTo>
                  <a:lnTo>
                    <a:pt x="574" y="209"/>
                  </a:lnTo>
                  <a:lnTo>
                    <a:pt x="574" y="206"/>
                  </a:lnTo>
                  <a:lnTo>
                    <a:pt x="573" y="204"/>
                  </a:lnTo>
                  <a:lnTo>
                    <a:pt x="573" y="201"/>
                  </a:lnTo>
                  <a:lnTo>
                    <a:pt x="573" y="198"/>
                  </a:lnTo>
                  <a:lnTo>
                    <a:pt x="573" y="195"/>
                  </a:lnTo>
                  <a:lnTo>
                    <a:pt x="572" y="193"/>
                  </a:lnTo>
                  <a:lnTo>
                    <a:pt x="572" y="190"/>
                  </a:lnTo>
                  <a:lnTo>
                    <a:pt x="572" y="187"/>
                  </a:lnTo>
                  <a:lnTo>
                    <a:pt x="571" y="185"/>
                  </a:lnTo>
                  <a:lnTo>
                    <a:pt x="571" y="182"/>
                  </a:lnTo>
                  <a:lnTo>
                    <a:pt x="570" y="180"/>
                  </a:lnTo>
                  <a:lnTo>
                    <a:pt x="570" y="177"/>
                  </a:lnTo>
                  <a:lnTo>
                    <a:pt x="569" y="174"/>
                  </a:lnTo>
                  <a:lnTo>
                    <a:pt x="568" y="172"/>
                  </a:lnTo>
                  <a:lnTo>
                    <a:pt x="568" y="169"/>
                  </a:lnTo>
                  <a:lnTo>
                    <a:pt x="567" y="167"/>
                  </a:lnTo>
                  <a:lnTo>
                    <a:pt x="567" y="164"/>
                  </a:lnTo>
                  <a:lnTo>
                    <a:pt x="566" y="162"/>
                  </a:lnTo>
                  <a:lnTo>
                    <a:pt x="565" y="159"/>
                  </a:lnTo>
                  <a:lnTo>
                    <a:pt x="564" y="157"/>
                  </a:lnTo>
                  <a:lnTo>
                    <a:pt x="564" y="155"/>
                  </a:lnTo>
                  <a:lnTo>
                    <a:pt x="563" y="152"/>
                  </a:lnTo>
                  <a:lnTo>
                    <a:pt x="562" y="150"/>
                  </a:lnTo>
                  <a:lnTo>
                    <a:pt x="561" y="147"/>
                  </a:lnTo>
                  <a:lnTo>
                    <a:pt x="560" y="145"/>
                  </a:lnTo>
                  <a:lnTo>
                    <a:pt x="559" y="143"/>
                  </a:lnTo>
                  <a:lnTo>
                    <a:pt x="558" y="140"/>
                  </a:lnTo>
                  <a:lnTo>
                    <a:pt x="557" y="138"/>
                  </a:lnTo>
                  <a:lnTo>
                    <a:pt x="556" y="136"/>
                  </a:lnTo>
                  <a:lnTo>
                    <a:pt x="555" y="133"/>
                  </a:lnTo>
                  <a:lnTo>
                    <a:pt x="554" y="131"/>
                  </a:lnTo>
                  <a:lnTo>
                    <a:pt x="552" y="129"/>
                  </a:lnTo>
                  <a:lnTo>
                    <a:pt x="551" y="126"/>
                  </a:lnTo>
                  <a:lnTo>
                    <a:pt x="550" y="124"/>
                  </a:lnTo>
                  <a:lnTo>
                    <a:pt x="549" y="122"/>
                  </a:lnTo>
                  <a:lnTo>
                    <a:pt x="547" y="119"/>
                  </a:lnTo>
                  <a:lnTo>
                    <a:pt x="546" y="117"/>
                  </a:lnTo>
                  <a:lnTo>
                    <a:pt x="544" y="115"/>
                  </a:lnTo>
                  <a:lnTo>
                    <a:pt x="543" y="113"/>
                  </a:lnTo>
                  <a:lnTo>
                    <a:pt x="541" y="110"/>
                  </a:lnTo>
                  <a:lnTo>
                    <a:pt x="540" y="108"/>
                  </a:lnTo>
                  <a:lnTo>
                    <a:pt x="538" y="106"/>
                  </a:lnTo>
                  <a:lnTo>
                    <a:pt x="537" y="104"/>
                  </a:lnTo>
                  <a:lnTo>
                    <a:pt x="535" y="101"/>
                  </a:lnTo>
                  <a:lnTo>
                    <a:pt x="533" y="99"/>
                  </a:lnTo>
                  <a:lnTo>
                    <a:pt x="532" y="97"/>
                  </a:lnTo>
                  <a:lnTo>
                    <a:pt x="530" y="95"/>
                  </a:lnTo>
                  <a:lnTo>
                    <a:pt x="528" y="93"/>
                  </a:lnTo>
                  <a:lnTo>
                    <a:pt x="526" y="91"/>
                  </a:lnTo>
                  <a:lnTo>
                    <a:pt x="525" y="89"/>
                  </a:lnTo>
                  <a:lnTo>
                    <a:pt x="523" y="87"/>
                  </a:lnTo>
                  <a:lnTo>
                    <a:pt x="521" y="85"/>
                  </a:lnTo>
                  <a:lnTo>
                    <a:pt x="519" y="83"/>
                  </a:lnTo>
                  <a:lnTo>
                    <a:pt x="517" y="81"/>
                  </a:lnTo>
                  <a:lnTo>
                    <a:pt x="515" y="80"/>
                  </a:lnTo>
                  <a:lnTo>
                    <a:pt x="513" y="78"/>
                  </a:lnTo>
                  <a:lnTo>
                    <a:pt x="512" y="76"/>
                  </a:lnTo>
                  <a:lnTo>
                    <a:pt x="510" y="74"/>
                  </a:lnTo>
                  <a:lnTo>
                    <a:pt x="508" y="72"/>
                  </a:lnTo>
                  <a:lnTo>
                    <a:pt x="506" y="71"/>
                  </a:lnTo>
                  <a:lnTo>
                    <a:pt x="504" y="69"/>
                  </a:lnTo>
                  <a:lnTo>
                    <a:pt x="502" y="67"/>
                  </a:lnTo>
                  <a:lnTo>
                    <a:pt x="500" y="66"/>
                  </a:lnTo>
                  <a:lnTo>
                    <a:pt x="498" y="64"/>
                  </a:lnTo>
                  <a:lnTo>
                    <a:pt x="496" y="62"/>
                  </a:lnTo>
                  <a:lnTo>
                    <a:pt x="494" y="61"/>
                  </a:lnTo>
                  <a:lnTo>
                    <a:pt x="492" y="59"/>
                  </a:lnTo>
                  <a:lnTo>
                    <a:pt x="490" y="58"/>
                  </a:lnTo>
                  <a:lnTo>
                    <a:pt x="488" y="56"/>
                  </a:lnTo>
                  <a:lnTo>
                    <a:pt x="486" y="55"/>
                  </a:lnTo>
                  <a:lnTo>
                    <a:pt x="483" y="53"/>
                  </a:lnTo>
                  <a:lnTo>
                    <a:pt x="481" y="52"/>
                  </a:lnTo>
                  <a:lnTo>
                    <a:pt x="479" y="51"/>
                  </a:lnTo>
                  <a:lnTo>
                    <a:pt x="477" y="49"/>
                  </a:lnTo>
                  <a:lnTo>
                    <a:pt x="475" y="48"/>
                  </a:lnTo>
                  <a:lnTo>
                    <a:pt x="473" y="47"/>
                  </a:lnTo>
                  <a:lnTo>
                    <a:pt x="471" y="45"/>
                  </a:lnTo>
                  <a:lnTo>
                    <a:pt x="469" y="44"/>
                  </a:lnTo>
                  <a:lnTo>
                    <a:pt x="467" y="43"/>
                  </a:lnTo>
                  <a:lnTo>
                    <a:pt x="464" y="42"/>
                  </a:lnTo>
                  <a:lnTo>
                    <a:pt x="462" y="40"/>
                  </a:lnTo>
                  <a:lnTo>
                    <a:pt x="460" y="39"/>
                  </a:lnTo>
                  <a:lnTo>
                    <a:pt x="458" y="38"/>
                  </a:lnTo>
                  <a:lnTo>
                    <a:pt x="456" y="37"/>
                  </a:lnTo>
                  <a:lnTo>
                    <a:pt x="454" y="36"/>
                  </a:lnTo>
                  <a:lnTo>
                    <a:pt x="451" y="35"/>
                  </a:lnTo>
                  <a:lnTo>
                    <a:pt x="449" y="34"/>
                  </a:lnTo>
                  <a:lnTo>
                    <a:pt x="447" y="33"/>
                  </a:lnTo>
                  <a:lnTo>
                    <a:pt x="445" y="32"/>
                  </a:lnTo>
                  <a:lnTo>
                    <a:pt x="442" y="31"/>
                  </a:lnTo>
                  <a:lnTo>
                    <a:pt x="440" y="30"/>
                  </a:lnTo>
                  <a:lnTo>
                    <a:pt x="438" y="29"/>
                  </a:lnTo>
                  <a:lnTo>
                    <a:pt x="436" y="28"/>
                  </a:lnTo>
                  <a:lnTo>
                    <a:pt x="433" y="27"/>
                  </a:lnTo>
                  <a:lnTo>
                    <a:pt x="431" y="26"/>
                  </a:lnTo>
                  <a:lnTo>
                    <a:pt x="429" y="25"/>
                  </a:lnTo>
                  <a:lnTo>
                    <a:pt x="426" y="24"/>
                  </a:lnTo>
                  <a:lnTo>
                    <a:pt x="424" y="23"/>
                  </a:lnTo>
                  <a:lnTo>
                    <a:pt x="421" y="23"/>
                  </a:lnTo>
                  <a:lnTo>
                    <a:pt x="419" y="22"/>
                  </a:lnTo>
                  <a:lnTo>
                    <a:pt x="417" y="21"/>
                  </a:lnTo>
                  <a:lnTo>
                    <a:pt x="414" y="20"/>
                  </a:lnTo>
                  <a:lnTo>
                    <a:pt x="412" y="19"/>
                  </a:lnTo>
                  <a:lnTo>
                    <a:pt x="409" y="19"/>
                  </a:lnTo>
                  <a:lnTo>
                    <a:pt x="407" y="18"/>
                  </a:lnTo>
                  <a:lnTo>
                    <a:pt x="404" y="17"/>
                  </a:lnTo>
                  <a:lnTo>
                    <a:pt x="402" y="16"/>
                  </a:lnTo>
                  <a:lnTo>
                    <a:pt x="399" y="16"/>
                  </a:lnTo>
                  <a:lnTo>
                    <a:pt x="397" y="15"/>
                  </a:lnTo>
                  <a:lnTo>
                    <a:pt x="395" y="14"/>
                  </a:lnTo>
                  <a:lnTo>
                    <a:pt x="392" y="14"/>
                  </a:lnTo>
                  <a:lnTo>
                    <a:pt x="390" y="13"/>
                  </a:lnTo>
                  <a:lnTo>
                    <a:pt x="387" y="12"/>
                  </a:lnTo>
                  <a:lnTo>
                    <a:pt x="385" y="12"/>
                  </a:lnTo>
                  <a:lnTo>
                    <a:pt x="383" y="11"/>
                  </a:lnTo>
                  <a:lnTo>
                    <a:pt x="380" y="11"/>
                  </a:lnTo>
                  <a:lnTo>
                    <a:pt x="378" y="10"/>
                  </a:lnTo>
                  <a:lnTo>
                    <a:pt x="376" y="10"/>
                  </a:lnTo>
                  <a:lnTo>
                    <a:pt x="373" y="9"/>
                  </a:lnTo>
                  <a:lnTo>
                    <a:pt x="371" y="9"/>
                  </a:lnTo>
                  <a:lnTo>
                    <a:pt x="369" y="8"/>
                  </a:lnTo>
                  <a:lnTo>
                    <a:pt x="366" y="8"/>
                  </a:lnTo>
                  <a:lnTo>
                    <a:pt x="364" y="8"/>
                  </a:lnTo>
                  <a:lnTo>
                    <a:pt x="362" y="7"/>
                  </a:lnTo>
                  <a:lnTo>
                    <a:pt x="359" y="7"/>
                  </a:lnTo>
                  <a:lnTo>
                    <a:pt x="357" y="6"/>
                  </a:lnTo>
                  <a:lnTo>
                    <a:pt x="355" y="6"/>
                  </a:lnTo>
                  <a:lnTo>
                    <a:pt x="352" y="6"/>
                  </a:lnTo>
                  <a:lnTo>
                    <a:pt x="350" y="5"/>
                  </a:lnTo>
                  <a:lnTo>
                    <a:pt x="347" y="5"/>
                  </a:lnTo>
                  <a:lnTo>
                    <a:pt x="345" y="5"/>
                  </a:lnTo>
                  <a:lnTo>
                    <a:pt x="342" y="4"/>
                  </a:lnTo>
                  <a:lnTo>
                    <a:pt x="340" y="4"/>
                  </a:lnTo>
                  <a:lnTo>
                    <a:pt x="337" y="4"/>
                  </a:lnTo>
                  <a:lnTo>
                    <a:pt x="335" y="4"/>
                  </a:lnTo>
                  <a:lnTo>
                    <a:pt x="332" y="3"/>
                  </a:lnTo>
                  <a:lnTo>
                    <a:pt x="330" y="3"/>
                  </a:lnTo>
                  <a:lnTo>
                    <a:pt x="327" y="3"/>
                  </a:lnTo>
                  <a:lnTo>
                    <a:pt x="324" y="3"/>
                  </a:lnTo>
                  <a:lnTo>
                    <a:pt x="322" y="2"/>
                  </a:lnTo>
                  <a:lnTo>
                    <a:pt x="320" y="2"/>
                  </a:lnTo>
                  <a:lnTo>
                    <a:pt x="317" y="2"/>
                  </a:lnTo>
                  <a:lnTo>
                    <a:pt x="315" y="2"/>
                  </a:lnTo>
                  <a:lnTo>
                    <a:pt x="312" y="2"/>
                  </a:lnTo>
                  <a:lnTo>
                    <a:pt x="310" y="2"/>
                  </a:lnTo>
                  <a:lnTo>
                    <a:pt x="308" y="1"/>
                  </a:lnTo>
                  <a:lnTo>
                    <a:pt x="306" y="1"/>
                  </a:lnTo>
                  <a:lnTo>
                    <a:pt x="303" y="1"/>
                  </a:lnTo>
                  <a:lnTo>
                    <a:pt x="301" y="1"/>
                  </a:lnTo>
                  <a:lnTo>
                    <a:pt x="299" y="1"/>
                  </a:lnTo>
                  <a:lnTo>
                    <a:pt x="297" y="1"/>
                  </a:lnTo>
                  <a:lnTo>
                    <a:pt x="295" y="1"/>
                  </a:lnTo>
                  <a:lnTo>
                    <a:pt x="293" y="1"/>
                  </a:lnTo>
                  <a:lnTo>
                    <a:pt x="290" y="1"/>
                  </a:lnTo>
                  <a:lnTo>
                    <a:pt x="288" y="1"/>
                  </a:lnTo>
                  <a:lnTo>
                    <a:pt x="286" y="0"/>
                  </a:lnTo>
                  <a:lnTo>
                    <a:pt x="284" y="0"/>
                  </a:lnTo>
                  <a:lnTo>
                    <a:pt x="281" y="0"/>
                  </a:lnTo>
                  <a:lnTo>
                    <a:pt x="279" y="0"/>
                  </a:lnTo>
                  <a:lnTo>
                    <a:pt x="276" y="0"/>
                  </a:lnTo>
                  <a:lnTo>
                    <a:pt x="274" y="0"/>
                  </a:lnTo>
                  <a:lnTo>
                    <a:pt x="271" y="0"/>
                  </a:lnTo>
                  <a:lnTo>
                    <a:pt x="268" y="1"/>
                  </a:lnTo>
                  <a:lnTo>
                    <a:pt x="265" y="1"/>
                  </a:lnTo>
                  <a:lnTo>
                    <a:pt x="263" y="1"/>
                  </a:lnTo>
                  <a:lnTo>
                    <a:pt x="260" y="1"/>
                  </a:lnTo>
                  <a:lnTo>
                    <a:pt x="257" y="1"/>
                  </a:lnTo>
                  <a:lnTo>
                    <a:pt x="254" y="1"/>
                  </a:lnTo>
                  <a:lnTo>
                    <a:pt x="251" y="1"/>
                  </a:lnTo>
                  <a:lnTo>
                    <a:pt x="248" y="1"/>
                  </a:lnTo>
                  <a:lnTo>
                    <a:pt x="245" y="1"/>
                  </a:lnTo>
                  <a:lnTo>
                    <a:pt x="242" y="2"/>
                  </a:lnTo>
                  <a:lnTo>
                    <a:pt x="239" y="2"/>
                  </a:lnTo>
                  <a:lnTo>
                    <a:pt x="236" y="2"/>
                  </a:lnTo>
                  <a:lnTo>
                    <a:pt x="233" y="2"/>
                  </a:lnTo>
                  <a:lnTo>
                    <a:pt x="230" y="2"/>
                  </a:lnTo>
                  <a:lnTo>
                    <a:pt x="227" y="3"/>
                  </a:lnTo>
                  <a:lnTo>
                    <a:pt x="224" y="3"/>
                  </a:lnTo>
                  <a:lnTo>
                    <a:pt x="221" y="3"/>
                  </a:lnTo>
                  <a:lnTo>
                    <a:pt x="218" y="3"/>
                  </a:lnTo>
                  <a:lnTo>
                    <a:pt x="215" y="4"/>
                  </a:lnTo>
                  <a:lnTo>
                    <a:pt x="212" y="4"/>
                  </a:lnTo>
                  <a:lnTo>
                    <a:pt x="210" y="4"/>
                  </a:lnTo>
                  <a:lnTo>
                    <a:pt x="207" y="5"/>
                  </a:lnTo>
                  <a:lnTo>
                    <a:pt x="204" y="5"/>
                  </a:lnTo>
                  <a:lnTo>
                    <a:pt x="201" y="6"/>
                  </a:lnTo>
                  <a:lnTo>
                    <a:pt x="198" y="6"/>
                  </a:lnTo>
                  <a:lnTo>
                    <a:pt x="195" y="6"/>
                  </a:lnTo>
                  <a:lnTo>
                    <a:pt x="193" y="7"/>
                  </a:lnTo>
                  <a:lnTo>
                    <a:pt x="190" y="7"/>
                  </a:lnTo>
                  <a:lnTo>
                    <a:pt x="187" y="8"/>
                  </a:lnTo>
                  <a:lnTo>
                    <a:pt x="184" y="8"/>
                  </a:lnTo>
                  <a:lnTo>
                    <a:pt x="182" y="9"/>
                  </a:lnTo>
                  <a:lnTo>
                    <a:pt x="179" y="9"/>
                  </a:lnTo>
                  <a:lnTo>
                    <a:pt x="176" y="10"/>
                  </a:lnTo>
                  <a:lnTo>
                    <a:pt x="174" y="10"/>
                  </a:lnTo>
                  <a:lnTo>
                    <a:pt x="171" y="11"/>
                  </a:lnTo>
                  <a:lnTo>
                    <a:pt x="169" y="12"/>
                  </a:lnTo>
                  <a:lnTo>
                    <a:pt x="166" y="12"/>
                  </a:lnTo>
                  <a:lnTo>
                    <a:pt x="164" y="13"/>
                  </a:lnTo>
                  <a:lnTo>
                    <a:pt x="161" y="14"/>
                  </a:lnTo>
                  <a:lnTo>
                    <a:pt x="159" y="14"/>
                  </a:lnTo>
                  <a:lnTo>
                    <a:pt x="156" y="15"/>
                  </a:lnTo>
                  <a:lnTo>
                    <a:pt x="154" y="16"/>
                  </a:lnTo>
                  <a:lnTo>
                    <a:pt x="152" y="17"/>
                  </a:lnTo>
                  <a:lnTo>
                    <a:pt x="149" y="17"/>
                  </a:lnTo>
                  <a:lnTo>
                    <a:pt x="147" y="18"/>
                  </a:lnTo>
                  <a:lnTo>
                    <a:pt x="145" y="19"/>
                  </a:lnTo>
                  <a:lnTo>
                    <a:pt x="142" y="20"/>
                  </a:lnTo>
                  <a:lnTo>
                    <a:pt x="140" y="20"/>
                  </a:lnTo>
                  <a:lnTo>
                    <a:pt x="138" y="21"/>
                  </a:lnTo>
                  <a:lnTo>
                    <a:pt x="136" y="22"/>
                  </a:lnTo>
                  <a:lnTo>
                    <a:pt x="134" y="23"/>
                  </a:lnTo>
                  <a:lnTo>
                    <a:pt x="132" y="23"/>
                  </a:lnTo>
                  <a:lnTo>
                    <a:pt x="129" y="24"/>
                  </a:lnTo>
                  <a:lnTo>
                    <a:pt x="127" y="25"/>
                  </a:lnTo>
                  <a:lnTo>
                    <a:pt x="125" y="26"/>
                  </a:lnTo>
                  <a:lnTo>
                    <a:pt x="123" y="27"/>
                  </a:lnTo>
                  <a:lnTo>
                    <a:pt x="121" y="27"/>
                  </a:lnTo>
                  <a:lnTo>
                    <a:pt x="119" y="28"/>
                  </a:lnTo>
                  <a:lnTo>
                    <a:pt x="117" y="29"/>
                  </a:lnTo>
                  <a:lnTo>
                    <a:pt x="115" y="30"/>
                  </a:lnTo>
                  <a:lnTo>
                    <a:pt x="113" y="31"/>
                  </a:lnTo>
                  <a:lnTo>
                    <a:pt x="111" y="32"/>
                  </a:lnTo>
                  <a:lnTo>
                    <a:pt x="109" y="33"/>
                  </a:lnTo>
                  <a:lnTo>
                    <a:pt x="107" y="34"/>
                  </a:lnTo>
                  <a:lnTo>
                    <a:pt x="105" y="35"/>
                  </a:lnTo>
                  <a:lnTo>
                    <a:pt x="104" y="36"/>
                  </a:lnTo>
                  <a:lnTo>
                    <a:pt x="102" y="37"/>
                  </a:lnTo>
                  <a:lnTo>
                    <a:pt x="100" y="38"/>
                  </a:lnTo>
                  <a:lnTo>
                    <a:pt x="98" y="39"/>
                  </a:lnTo>
                  <a:lnTo>
                    <a:pt x="96" y="40"/>
                  </a:lnTo>
                  <a:lnTo>
                    <a:pt x="94" y="41"/>
                  </a:lnTo>
                  <a:lnTo>
                    <a:pt x="92" y="42"/>
                  </a:lnTo>
                  <a:lnTo>
                    <a:pt x="91" y="44"/>
                  </a:lnTo>
                  <a:lnTo>
                    <a:pt x="89" y="45"/>
                  </a:lnTo>
                  <a:lnTo>
                    <a:pt x="87" y="46"/>
                  </a:lnTo>
                  <a:lnTo>
                    <a:pt x="85" y="47"/>
                  </a:lnTo>
                  <a:lnTo>
                    <a:pt x="83" y="48"/>
                  </a:lnTo>
                  <a:lnTo>
                    <a:pt x="82" y="50"/>
                  </a:lnTo>
                  <a:lnTo>
                    <a:pt x="80" y="51"/>
                  </a:lnTo>
                  <a:lnTo>
                    <a:pt x="78" y="52"/>
                  </a:lnTo>
                  <a:lnTo>
                    <a:pt x="76" y="54"/>
                  </a:lnTo>
                  <a:lnTo>
                    <a:pt x="75" y="55"/>
                  </a:lnTo>
                  <a:lnTo>
                    <a:pt x="73" y="56"/>
                  </a:lnTo>
                  <a:lnTo>
                    <a:pt x="71" y="58"/>
                  </a:lnTo>
                  <a:lnTo>
                    <a:pt x="69" y="59"/>
                  </a:lnTo>
                  <a:lnTo>
                    <a:pt x="68" y="61"/>
                  </a:lnTo>
                  <a:lnTo>
                    <a:pt x="66" y="62"/>
                  </a:lnTo>
                  <a:lnTo>
                    <a:pt x="64" y="64"/>
                  </a:lnTo>
                  <a:lnTo>
                    <a:pt x="63" y="65"/>
                  </a:lnTo>
                  <a:lnTo>
                    <a:pt x="61" y="66"/>
                  </a:lnTo>
                  <a:lnTo>
                    <a:pt x="60" y="68"/>
                  </a:lnTo>
                  <a:lnTo>
                    <a:pt x="58" y="69"/>
                  </a:lnTo>
                  <a:lnTo>
                    <a:pt x="56" y="71"/>
                  </a:lnTo>
                  <a:lnTo>
                    <a:pt x="55" y="72"/>
                  </a:lnTo>
                  <a:lnTo>
                    <a:pt x="53" y="74"/>
                  </a:lnTo>
                  <a:lnTo>
                    <a:pt x="52" y="75"/>
                  </a:lnTo>
                  <a:lnTo>
                    <a:pt x="51" y="77"/>
                  </a:lnTo>
                  <a:lnTo>
                    <a:pt x="49" y="78"/>
                  </a:lnTo>
                  <a:lnTo>
                    <a:pt x="48" y="80"/>
                  </a:lnTo>
                  <a:lnTo>
                    <a:pt x="46" y="81"/>
                  </a:lnTo>
                  <a:lnTo>
                    <a:pt x="45" y="83"/>
                  </a:lnTo>
                  <a:lnTo>
                    <a:pt x="44" y="84"/>
                  </a:lnTo>
                  <a:lnTo>
                    <a:pt x="43" y="86"/>
                  </a:lnTo>
                  <a:lnTo>
                    <a:pt x="41" y="87"/>
                  </a:lnTo>
                  <a:lnTo>
                    <a:pt x="40" y="89"/>
                  </a:lnTo>
                  <a:lnTo>
                    <a:pt x="39" y="90"/>
                  </a:lnTo>
                  <a:lnTo>
                    <a:pt x="37" y="92"/>
                  </a:lnTo>
                  <a:lnTo>
                    <a:pt x="36" y="93"/>
                  </a:lnTo>
                  <a:lnTo>
                    <a:pt x="35" y="95"/>
                  </a:lnTo>
                  <a:lnTo>
                    <a:pt x="34" y="97"/>
                  </a:lnTo>
                  <a:lnTo>
                    <a:pt x="33" y="98"/>
                  </a:lnTo>
                  <a:lnTo>
                    <a:pt x="31" y="100"/>
                  </a:lnTo>
                  <a:lnTo>
                    <a:pt x="30" y="102"/>
                  </a:lnTo>
                  <a:lnTo>
                    <a:pt x="29" y="103"/>
                  </a:lnTo>
                  <a:lnTo>
                    <a:pt x="28" y="105"/>
                  </a:lnTo>
                  <a:lnTo>
                    <a:pt x="27" y="107"/>
                  </a:lnTo>
                  <a:lnTo>
                    <a:pt x="25" y="108"/>
                  </a:lnTo>
                  <a:lnTo>
                    <a:pt x="24" y="110"/>
                  </a:lnTo>
                  <a:lnTo>
                    <a:pt x="23" y="112"/>
                  </a:lnTo>
                  <a:lnTo>
                    <a:pt x="22" y="114"/>
                  </a:lnTo>
                  <a:lnTo>
                    <a:pt x="21" y="116"/>
                  </a:lnTo>
                  <a:lnTo>
                    <a:pt x="20" y="118"/>
                  </a:lnTo>
                  <a:lnTo>
                    <a:pt x="19" y="120"/>
                  </a:lnTo>
                  <a:lnTo>
                    <a:pt x="18" y="122"/>
                  </a:lnTo>
                  <a:lnTo>
                    <a:pt x="16" y="124"/>
                  </a:lnTo>
                  <a:lnTo>
                    <a:pt x="15" y="126"/>
                  </a:lnTo>
                  <a:lnTo>
                    <a:pt x="14" y="128"/>
                  </a:lnTo>
                  <a:lnTo>
                    <a:pt x="13" y="130"/>
                  </a:lnTo>
                  <a:lnTo>
                    <a:pt x="12" y="133"/>
                  </a:lnTo>
                  <a:lnTo>
                    <a:pt x="11" y="135"/>
                  </a:lnTo>
                  <a:lnTo>
                    <a:pt x="11" y="137"/>
                  </a:lnTo>
                  <a:lnTo>
                    <a:pt x="10" y="140"/>
                  </a:lnTo>
                  <a:lnTo>
                    <a:pt x="9" y="142"/>
                  </a:lnTo>
                  <a:lnTo>
                    <a:pt x="8" y="144"/>
                  </a:lnTo>
                  <a:lnTo>
                    <a:pt x="7" y="147"/>
                  </a:lnTo>
                  <a:lnTo>
                    <a:pt x="6" y="149"/>
                  </a:lnTo>
                  <a:lnTo>
                    <a:pt x="5" y="152"/>
                  </a:lnTo>
                  <a:lnTo>
                    <a:pt x="5" y="154"/>
                  </a:lnTo>
                  <a:lnTo>
                    <a:pt x="4" y="157"/>
                  </a:lnTo>
                  <a:lnTo>
                    <a:pt x="3" y="159"/>
                  </a:lnTo>
                  <a:lnTo>
                    <a:pt x="3" y="162"/>
                  </a:lnTo>
                  <a:lnTo>
                    <a:pt x="2" y="164"/>
                  </a:lnTo>
                  <a:lnTo>
                    <a:pt x="2" y="167"/>
                  </a:lnTo>
                  <a:lnTo>
                    <a:pt x="1" y="169"/>
                  </a:lnTo>
                  <a:lnTo>
                    <a:pt x="1" y="172"/>
                  </a:lnTo>
                  <a:lnTo>
                    <a:pt x="1" y="174"/>
                  </a:lnTo>
                  <a:lnTo>
                    <a:pt x="0" y="177"/>
                  </a:lnTo>
                  <a:lnTo>
                    <a:pt x="0" y="179"/>
                  </a:lnTo>
                  <a:lnTo>
                    <a:pt x="0" y="182"/>
                  </a:lnTo>
                  <a:lnTo>
                    <a:pt x="0" y="184"/>
                  </a:lnTo>
                  <a:lnTo>
                    <a:pt x="0" y="187"/>
                  </a:lnTo>
                  <a:lnTo>
                    <a:pt x="0" y="189"/>
                  </a:lnTo>
                  <a:lnTo>
                    <a:pt x="0" y="191"/>
                  </a:lnTo>
                  <a:lnTo>
                    <a:pt x="0" y="194"/>
                  </a:lnTo>
                  <a:lnTo>
                    <a:pt x="0" y="196"/>
                  </a:lnTo>
                  <a:lnTo>
                    <a:pt x="0" y="198"/>
                  </a:lnTo>
                  <a:lnTo>
                    <a:pt x="0" y="201"/>
                  </a:lnTo>
                  <a:lnTo>
                    <a:pt x="0" y="203"/>
                  </a:lnTo>
                  <a:lnTo>
                    <a:pt x="0" y="205"/>
                  </a:lnTo>
                  <a:lnTo>
                    <a:pt x="0" y="207"/>
                  </a:lnTo>
                  <a:lnTo>
                    <a:pt x="1" y="209"/>
                  </a:lnTo>
                  <a:lnTo>
                    <a:pt x="1" y="211"/>
                  </a:lnTo>
                  <a:lnTo>
                    <a:pt x="1" y="213"/>
                  </a:lnTo>
                  <a:lnTo>
                    <a:pt x="2" y="215"/>
                  </a:lnTo>
                  <a:lnTo>
                    <a:pt x="2" y="217"/>
                  </a:lnTo>
                  <a:lnTo>
                    <a:pt x="2" y="219"/>
                  </a:lnTo>
                  <a:lnTo>
                    <a:pt x="3" y="221"/>
                  </a:lnTo>
                  <a:lnTo>
                    <a:pt x="3" y="223"/>
                  </a:lnTo>
                  <a:lnTo>
                    <a:pt x="4" y="225"/>
                  </a:lnTo>
                  <a:lnTo>
                    <a:pt x="4" y="226"/>
                  </a:lnTo>
                  <a:lnTo>
                    <a:pt x="5" y="228"/>
                  </a:lnTo>
                  <a:lnTo>
                    <a:pt x="5" y="230"/>
                  </a:lnTo>
                  <a:lnTo>
                    <a:pt x="6" y="232"/>
                  </a:lnTo>
                  <a:lnTo>
                    <a:pt x="6" y="233"/>
                  </a:lnTo>
                  <a:lnTo>
                    <a:pt x="7" y="235"/>
                  </a:lnTo>
                  <a:lnTo>
                    <a:pt x="8" y="236"/>
                  </a:lnTo>
                  <a:lnTo>
                    <a:pt x="8" y="238"/>
                  </a:lnTo>
                  <a:lnTo>
                    <a:pt x="9" y="239"/>
                  </a:lnTo>
                  <a:lnTo>
                    <a:pt x="9" y="241"/>
                  </a:lnTo>
                  <a:lnTo>
                    <a:pt x="10" y="242"/>
                  </a:lnTo>
                  <a:lnTo>
                    <a:pt x="11" y="244"/>
                  </a:lnTo>
                  <a:lnTo>
                    <a:pt x="11" y="245"/>
                  </a:lnTo>
                  <a:lnTo>
                    <a:pt x="12" y="246"/>
                  </a:lnTo>
                  <a:lnTo>
                    <a:pt x="13" y="248"/>
                  </a:lnTo>
                  <a:lnTo>
                    <a:pt x="14" y="249"/>
                  </a:lnTo>
                  <a:lnTo>
                    <a:pt x="15" y="250"/>
                  </a:lnTo>
                  <a:lnTo>
                    <a:pt x="16" y="252"/>
                  </a:lnTo>
                  <a:lnTo>
                    <a:pt x="16" y="253"/>
                  </a:lnTo>
                  <a:lnTo>
                    <a:pt x="17" y="254"/>
                  </a:lnTo>
                  <a:lnTo>
                    <a:pt x="18" y="256"/>
                  </a:lnTo>
                  <a:lnTo>
                    <a:pt x="20" y="257"/>
                  </a:lnTo>
                  <a:lnTo>
                    <a:pt x="21" y="258"/>
                  </a:lnTo>
                  <a:lnTo>
                    <a:pt x="22" y="259"/>
                  </a:lnTo>
                  <a:lnTo>
                    <a:pt x="23" y="261"/>
                  </a:lnTo>
                  <a:lnTo>
                    <a:pt x="24" y="262"/>
                  </a:lnTo>
                  <a:lnTo>
                    <a:pt x="26" y="263"/>
                  </a:lnTo>
                  <a:lnTo>
                    <a:pt x="27" y="265"/>
                  </a:lnTo>
                  <a:lnTo>
                    <a:pt x="28" y="266"/>
                  </a:lnTo>
                  <a:lnTo>
                    <a:pt x="30" y="267"/>
                  </a:lnTo>
                  <a:lnTo>
                    <a:pt x="31" y="268"/>
                  </a:lnTo>
                  <a:lnTo>
                    <a:pt x="33" y="270"/>
                  </a:lnTo>
                  <a:lnTo>
                    <a:pt x="34" y="271"/>
                  </a:lnTo>
                  <a:lnTo>
                    <a:pt x="36" y="272"/>
                  </a:lnTo>
                  <a:lnTo>
                    <a:pt x="37" y="273"/>
                  </a:lnTo>
                  <a:lnTo>
                    <a:pt x="39" y="274"/>
                  </a:lnTo>
                  <a:lnTo>
                    <a:pt x="40" y="275"/>
                  </a:lnTo>
                  <a:lnTo>
                    <a:pt x="42" y="276"/>
                  </a:lnTo>
                  <a:lnTo>
                    <a:pt x="43" y="277"/>
                  </a:lnTo>
                  <a:lnTo>
                    <a:pt x="45" y="278"/>
                  </a:lnTo>
                  <a:lnTo>
                    <a:pt x="46" y="279"/>
                  </a:lnTo>
                  <a:lnTo>
                    <a:pt x="48" y="280"/>
                  </a:lnTo>
                  <a:lnTo>
                    <a:pt x="50" y="281"/>
                  </a:lnTo>
                  <a:lnTo>
                    <a:pt x="51" y="282"/>
                  </a:lnTo>
                  <a:lnTo>
                    <a:pt x="53" y="282"/>
                  </a:lnTo>
                  <a:lnTo>
                    <a:pt x="54" y="283"/>
                  </a:lnTo>
                  <a:lnTo>
                    <a:pt x="56" y="284"/>
                  </a:lnTo>
                  <a:lnTo>
                    <a:pt x="58" y="284"/>
                  </a:lnTo>
                  <a:lnTo>
                    <a:pt x="59" y="285"/>
                  </a:lnTo>
                  <a:lnTo>
                    <a:pt x="61" y="286"/>
                  </a:lnTo>
                  <a:lnTo>
                    <a:pt x="63" y="286"/>
                  </a:lnTo>
                  <a:lnTo>
                    <a:pt x="65" y="287"/>
                  </a:lnTo>
                  <a:lnTo>
                    <a:pt x="66" y="288"/>
                  </a:lnTo>
                  <a:lnTo>
                    <a:pt x="68" y="288"/>
                  </a:lnTo>
                  <a:lnTo>
                    <a:pt x="70" y="289"/>
                  </a:lnTo>
                  <a:lnTo>
                    <a:pt x="72" y="289"/>
                  </a:lnTo>
                  <a:lnTo>
                    <a:pt x="74" y="290"/>
                  </a:lnTo>
                  <a:lnTo>
                    <a:pt x="76" y="290"/>
                  </a:lnTo>
                  <a:lnTo>
                    <a:pt x="78" y="290"/>
                  </a:lnTo>
                  <a:lnTo>
                    <a:pt x="80" y="291"/>
                  </a:lnTo>
                  <a:lnTo>
                    <a:pt x="81" y="291"/>
                  </a:lnTo>
                  <a:lnTo>
                    <a:pt x="83" y="291"/>
                  </a:lnTo>
                  <a:lnTo>
                    <a:pt x="85" y="292"/>
                  </a:lnTo>
                  <a:lnTo>
                    <a:pt x="87" y="292"/>
                  </a:lnTo>
                  <a:lnTo>
                    <a:pt x="89" y="292"/>
                  </a:lnTo>
                  <a:lnTo>
                    <a:pt x="91" y="292"/>
                  </a:lnTo>
                  <a:lnTo>
                    <a:pt x="93" y="292"/>
                  </a:lnTo>
                  <a:lnTo>
                    <a:pt x="95" y="293"/>
                  </a:lnTo>
                  <a:lnTo>
                    <a:pt x="97" y="293"/>
                  </a:lnTo>
                  <a:lnTo>
                    <a:pt x="99" y="293"/>
                  </a:lnTo>
                  <a:lnTo>
                    <a:pt x="101" y="293"/>
                  </a:lnTo>
                  <a:lnTo>
                    <a:pt x="103" y="293"/>
                  </a:lnTo>
                  <a:lnTo>
                    <a:pt x="105" y="293"/>
                  </a:lnTo>
                  <a:lnTo>
                    <a:pt x="107" y="293"/>
                  </a:lnTo>
                  <a:lnTo>
                    <a:pt x="109" y="292"/>
                  </a:lnTo>
                  <a:lnTo>
                    <a:pt x="111" y="292"/>
                  </a:lnTo>
                  <a:lnTo>
                    <a:pt x="113" y="292"/>
                  </a:lnTo>
                  <a:lnTo>
                    <a:pt x="115" y="292"/>
                  </a:lnTo>
                  <a:lnTo>
                    <a:pt x="117" y="292"/>
                  </a:lnTo>
                  <a:lnTo>
                    <a:pt x="119" y="291"/>
                  </a:lnTo>
                  <a:lnTo>
                    <a:pt x="121" y="291"/>
                  </a:lnTo>
                  <a:lnTo>
                    <a:pt x="123" y="291"/>
                  </a:lnTo>
                  <a:lnTo>
                    <a:pt x="125" y="290"/>
                  </a:lnTo>
                  <a:lnTo>
                    <a:pt x="127" y="290"/>
                  </a:lnTo>
                  <a:lnTo>
                    <a:pt x="129" y="289"/>
                  </a:lnTo>
                  <a:lnTo>
                    <a:pt x="131" y="289"/>
                  </a:lnTo>
                  <a:lnTo>
                    <a:pt x="132" y="288"/>
                  </a:lnTo>
                  <a:lnTo>
                    <a:pt x="134" y="288"/>
                  </a:lnTo>
                  <a:lnTo>
                    <a:pt x="136" y="287"/>
                  </a:lnTo>
                  <a:lnTo>
                    <a:pt x="138" y="286"/>
                  </a:lnTo>
                  <a:lnTo>
                    <a:pt x="140" y="286"/>
                  </a:lnTo>
                  <a:lnTo>
                    <a:pt x="141" y="285"/>
                  </a:lnTo>
                  <a:lnTo>
                    <a:pt x="143" y="284"/>
                  </a:lnTo>
                  <a:lnTo>
                    <a:pt x="145" y="283"/>
                  </a:lnTo>
                  <a:lnTo>
                    <a:pt x="146" y="283"/>
                  </a:lnTo>
                  <a:lnTo>
                    <a:pt x="148" y="282"/>
                  </a:lnTo>
                  <a:lnTo>
                    <a:pt x="150" y="281"/>
                  </a:lnTo>
                  <a:lnTo>
                    <a:pt x="151" y="280"/>
                  </a:lnTo>
                  <a:lnTo>
                    <a:pt x="153" y="279"/>
                  </a:lnTo>
                  <a:lnTo>
                    <a:pt x="154" y="278"/>
                  </a:lnTo>
                  <a:lnTo>
                    <a:pt x="156" y="277"/>
                  </a:lnTo>
                  <a:lnTo>
                    <a:pt x="157" y="276"/>
                  </a:lnTo>
                  <a:lnTo>
                    <a:pt x="159" y="276"/>
                  </a:lnTo>
                  <a:lnTo>
                    <a:pt x="160" y="275"/>
                  </a:lnTo>
                  <a:lnTo>
                    <a:pt x="161" y="274"/>
                  </a:lnTo>
                  <a:lnTo>
                    <a:pt x="163" y="273"/>
                  </a:lnTo>
                  <a:lnTo>
                    <a:pt x="164" y="272"/>
                  </a:lnTo>
                  <a:lnTo>
                    <a:pt x="165" y="271"/>
                  </a:lnTo>
                  <a:lnTo>
                    <a:pt x="167" y="269"/>
                  </a:lnTo>
                  <a:lnTo>
                    <a:pt x="168" y="268"/>
                  </a:lnTo>
                  <a:lnTo>
                    <a:pt x="169" y="267"/>
                  </a:lnTo>
                  <a:lnTo>
                    <a:pt x="170" y="266"/>
                  </a:lnTo>
                  <a:lnTo>
                    <a:pt x="171" y="265"/>
                  </a:lnTo>
                  <a:lnTo>
                    <a:pt x="173" y="264"/>
                  </a:lnTo>
                  <a:lnTo>
                    <a:pt x="174" y="263"/>
                  </a:lnTo>
                  <a:lnTo>
                    <a:pt x="175" y="261"/>
                  </a:lnTo>
                  <a:lnTo>
                    <a:pt x="176" y="260"/>
                  </a:lnTo>
                  <a:lnTo>
                    <a:pt x="177" y="259"/>
                  </a:lnTo>
                  <a:lnTo>
                    <a:pt x="178" y="258"/>
                  </a:lnTo>
                  <a:lnTo>
                    <a:pt x="179" y="256"/>
                  </a:lnTo>
                  <a:lnTo>
                    <a:pt x="180" y="255"/>
                  </a:lnTo>
                  <a:lnTo>
                    <a:pt x="181" y="254"/>
                  </a:lnTo>
                  <a:lnTo>
                    <a:pt x="182" y="252"/>
                  </a:lnTo>
                  <a:lnTo>
                    <a:pt x="182" y="251"/>
                  </a:lnTo>
                  <a:lnTo>
                    <a:pt x="183" y="250"/>
                  </a:lnTo>
                  <a:lnTo>
                    <a:pt x="184" y="248"/>
                  </a:lnTo>
                  <a:lnTo>
                    <a:pt x="185" y="247"/>
                  </a:lnTo>
                  <a:lnTo>
                    <a:pt x="186" y="245"/>
                  </a:lnTo>
                  <a:lnTo>
                    <a:pt x="186" y="244"/>
                  </a:lnTo>
                  <a:lnTo>
                    <a:pt x="187" y="242"/>
                  </a:lnTo>
                  <a:lnTo>
                    <a:pt x="188" y="241"/>
                  </a:lnTo>
                  <a:lnTo>
                    <a:pt x="188" y="239"/>
                  </a:lnTo>
                  <a:lnTo>
                    <a:pt x="189" y="238"/>
                  </a:lnTo>
                  <a:lnTo>
                    <a:pt x="189" y="236"/>
                  </a:lnTo>
                  <a:lnTo>
                    <a:pt x="190" y="234"/>
                  </a:lnTo>
                  <a:lnTo>
                    <a:pt x="190" y="233"/>
                  </a:lnTo>
                  <a:lnTo>
                    <a:pt x="191" y="231"/>
                  </a:lnTo>
                  <a:lnTo>
                    <a:pt x="191" y="229"/>
                  </a:lnTo>
                  <a:lnTo>
                    <a:pt x="191" y="228"/>
                  </a:lnTo>
                  <a:lnTo>
                    <a:pt x="192" y="226"/>
                  </a:lnTo>
                  <a:lnTo>
                    <a:pt x="192" y="224"/>
                  </a:lnTo>
                  <a:lnTo>
                    <a:pt x="192" y="223"/>
                  </a:lnTo>
                  <a:lnTo>
                    <a:pt x="192" y="221"/>
                  </a:lnTo>
                  <a:lnTo>
                    <a:pt x="192" y="219"/>
                  </a:lnTo>
                  <a:lnTo>
                    <a:pt x="192" y="217"/>
                  </a:lnTo>
                  <a:lnTo>
                    <a:pt x="193" y="216"/>
                  </a:lnTo>
                  <a:lnTo>
                    <a:pt x="193" y="214"/>
                  </a:lnTo>
                  <a:lnTo>
                    <a:pt x="193" y="212"/>
                  </a:lnTo>
                  <a:lnTo>
                    <a:pt x="193" y="210"/>
                  </a:lnTo>
                  <a:lnTo>
                    <a:pt x="193" y="209"/>
                  </a:lnTo>
                  <a:lnTo>
                    <a:pt x="193" y="207"/>
                  </a:lnTo>
                  <a:lnTo>
                    <a:pt x="193" y="205"/>
                  </a:lnTo>
                  <a:lnTo>
                    <a:pt x="192" y="203"/>
                  </a:lnTo>
                  <a:lnTo>
                    <a:pt x="192" y="201"/>
                  </a:lnTo>
                  <a:lnTo>
                    <a:pt x="192" y="200"/>
                  </a:lnTo>
                  <a:lnTo>
                    <a:pt x="192" y="198"/>
                  </a:lnTo>
                  <a:lnTo>
                    <a:pt x="192" y="196"/>
                  </a:lnTo>
                  <a:lnTo>
                    <a:pt x="192" y="194"/>
                  </a:lnTo>
                  <a:lnTo>
                    <a:pt x="191" y="192"/>
                  </a:lnTo>
                  <a:lnTo>
                    <a:pt x="191" y="191"/>
                  </a:lnTo>
                  <a:lnTo>
                    <a:pt x="191" y="189"/>
                  </a:lnTo>
                  <a:lnTo>
                    <a:pt x="190" y="187"/>
                  </a:lnTo>
                  <a:lnTo>
                    <a:pt x="190" y="186"/>
                  </a:lnTo>
                  <a:lnTo>
                    <a:pt x="189" y="184"/>
                  </a:lnTo>
                  <a:lnTo>
                    <a:pt x="189" y="182"/>
                  </a:lnTo>
                  <a:lnTo>
                    <a:pt x="188" y="181"/>
                  </a:lnTo>
                  <a:lnTo>
                    <a:pt x="188" y="179"/>
                  </a:lnTo>
                  <a:lnTo>
                    <a:pt x="187" y="178"/>
                  </a:lnTo>
                  <a:lnTo>
                    <a:pt x="187" y="176"/>
                  </a:lnTo>
                  <a:lnTo>
                    <a:pt x="186" y="175"/>
                  </a:lnTo>
                  <a:lnTo>
                    <a:pt x="186" y="173"/>
                  </a:lnTo>
                  <a:lnTo>
                    <a:pt x="185" y="172"/>
                  </a:lnTo>
                  <a:lnTo>
                    <a:pt x="184" y="170"/>
                  </a:lnTo>
                  <a:lnTo>
                    <a:pt x="183" y="169"/>
                  </a:lnTo>
                  <a:lnTo>
                    <a:pt x="183" y="167"/>
                  </a:lnTo>
                  <a:lnTo>
                    <a:pt x="182" y="166"/>
                  </a:lnTo>
                  <a:lnTo>
                    <a:pt x="181" y="165"/>
                  </a:lnTo>
                  <a:lnTo>
                    <a:pt x="180" y="163"/>
                  </a:lnTo>
                  <a:lnTo>
                    <a:pt x="180" y="162"/>
                  </a:lnTo>
                  <a:lnTo>
                    <a:pt x="179" y="161"/>
                  </a:lnTo>
                  <a:lnTo>
                    <a:pt x="178" y="160"/>
                  </a:lnTo>
                  <a:lnTo>
                    <a:pt x="177" y="158"/>
                  </a:lnTo>
                  <a:lnTo>
                    <a:pt x="176" y="157"/>
                  </a:lnTo>
                  <a:lnTo>
                    <a:pt x="176" y="156"/>
                  </a:lnTo>
                  <a:lnTo>
                    <a:pt x="175" y="155"/>
                  </a:lnTo>
                  <a:lnTo>
                    <a:pt x="174" y="154"/>
                  </a:lnTo>
                  <a:lnTo>
                    <a:pt x="173" y="153"/>
                  </a:lnTo>
                  <a:lnTo>
                    <a:pt x="172" y="152"/>
                  </a:lnTo>
                  <a:lnTo>
                    <a:pt x="171" y="151"/>
                  </a:lnTo>
                  <a:lnTo>
                    <a:pt x="171" y="150"/>
                  </a:lnTo>
                  <a:lnTo>
                    <a:pt x="170" y="149"/>
                  </a:lnTo>
                  <a:lnTo>
                    <a:pt x="169" y="148"/>
                  </a:lnTo>
                  <a:lnTo>
                    <a:pt x="168" y="146"/>
                  </a:lnTo>
                  <a:lnTo>
                    <a:pt x="167" y="145"/>
                  </a:lnTo>
                  <a:lnTo>
                    <a:pt x="166" y="144"/>
                  </a:lnTo>
                  <a:lnTo>
                    <a:pt x="165" y="143"/>
                  </a:lnTo>
                  <a:lnTo>
                    <a:pt x="164" y="142"/>
                  </a:lnTo>
                  <a:lnTo>
                    <a:pt x="163" y="141"/>
                  </a:lnTo>
                  <a:lnTo>
                    <a:pt x="162" y="140"/>
                  </a:lnTo>
                  <a:lnTo>
                    <a:pt x="160" y="138"/>
                  </a:lnTo>
                  <a:lnTo>
                    <a:pt x="159" y="137"/>
                  </a:lnTo>
                  <a:lnTo>
                    <a:pt x="158" y="136"/>
                  </a:lnTo>
                  <a:lnTo>
                    <a:pt x="157" y="135"/>
                  </a:lnTo>
                  <a:lnTo>
                    <a:pt x="156" y="133"/>
                  </a:lnTo>
                  <a:lnTo>
                    <a:pt x="154" y="132"/>
                  </a:lnTo>
                  <a:lnTo>
                    <a:pt x="153" y="131"/>
                  </a:lnTo>
                  <a:lnTo>
                    <a:pt x="152" y="130"/>
                  </a:lnTo>
                  <a:lnTo>
                    <a:pt x="151" y="128"/>
                  </a:lnTo>
                  <a:lnTo>
                    <a:pt x="150" y="127"/>
                  </a:lnTo>
                  <a:lnTo>
                    <a:pt x="149" y="126"/>
                  </a:lnTo>
                  <a:lnTo>
                    <a:pt x="148" y="125"/>
                  </a:lnTo>
                  <a:lnTo>
                    <a:pt x="147" y="124"/>
                  </a:lnTo>
                  <a:lnTo>
                    <a:pt x="146" y="123"/>
                  </a:lnTo>
                  <a:lnTo>
                    <a:pt x="145" y="121"/>
                  </a:lnTo>
                  <a:lnTo>
                    <a:pt x="145" y="120"/>
                  </a:lnTo>
                  <a:lnTo>
                    <a:pt x="144" y="119"/>
                  </a:lnTo>
                  <a:lnTo>
                    <a:pt x="143" y="118"/>
                  </a:lnTo>
                  <a:lnTo>
                    <a:pt x="143" y="117"/>
                  </a:lnTo>
                  <a:lnTo>
                    <a:pt x="142" y="117"/>
                  </a:lnTo>
                  <a:lnTo>
                    <a:pt x="142" y="116"/>
                  </a:lnTo>
                  <a:lnTo>
                    <a:pt x="142" y="115"/>
                  </a:lnTo>
                  <a:lnTo>
                    <a:pt x="141" y="114"/>
                  </a:lnTo>
                  <a:lnTo>
                    <a:pt x="141" y="113"/>
                  </a:lnTo>
                  <a:lnTo>
                    <a:pt x="141" y="112"/>
                  </a:lnTo>
                  <a:lnTo>
                    <a:pt x="141" y="111"/>
                  </a:lnTo>
                  <a:lnTo>
                    <a:pt x="140" y="110"/>
                  </a:lnTo>
                  <a:lnTo>
                    <a:pt x="140" y="109"/>
                  </a:lnTo>
                  <a:lnTo>
                    <a:pt x="140" y="108"/>
                  </a:lnTo>
                  <a:lnTo>
                    <a:pt x="140" y="107"/>
                  </a:lnTo>
                  <a:lnTo>
                    <a:pt x="139" y="106"/>
                  </a:lnTo>
                  <a:lnTo>
                    <a:pt x="139" y="105"/>
                  </a:lnTo>
                  <a:lnTo>
                    <a:pt x="139" y="104"/>
                  </a:lnTo>
                  <a:lnTo>
                    <a:pt x="139" y="103"/>
                  </a:lnTo>
                  <a:lnTo>
                    <a:pt x="139" y="102"/>
                  </a:lnTo>
                  <a:lnTo>
                    <a:pt x="139" y="101"/>
                  </a:lnTo>
                  <a:lnTo>
                    <a:pt x="139" y="100"/>
                  </a:lnTo>
                  <a:lnTo>
                    <a:pt x="139" y="99"/>
                  </a:lnTo>
                  <a:lnTo>
                    <a:pt x="140" y="98"/>
                  </a:lnTo>
                  <a:lnTo>
                    <a:pt x="140" y="97"/>
                  </a:lnTo>
                  <a:lnTo>
                    <a:pt x="140" y="96"/>
                  </a:lnTo>
                  <a:lnTo>
                    <a:pt x="140" y="95"/>
                  </a:lnTo>
                  <a:lnTo>
                    <a:pt x="141" y="94"/>
                  </a:lnTo>
                  <a:lnTo>
                    <a:pt x="141" y="93"/>
                  </a:lnTo>
                  <a:lnTo>
                    <a:pt x="141" y="92"/>
                  </a:lnTo>
                  <a:lnTo>
                    <a:pt x="142" y="91"/>
                  </a:lnTo>
                  <a:lnTo>
                    <a:pt x="142" y="89"/>
                  </a:lnTo>
                  <a:lnTo>
                    <a:pt x="142" y="88"/>
                  </a:lnTo>
                  <a:lnTo>
                    <a:pt x="143" y="87"/>
                  </a:lnTo>
                  <a:lnTo>
                    <a:pt x="143" y="86"/>
                  </a:lnTo>
                  <a:lnTo>
                    <a:pt x="144" y="85"/>
                  </a:lnTo>
                  <a:lnTo>
                    <a:pt x="144" y="84"/>
                  </a:lnTo>
                  <a:lnTo>
                    <a:pt x="145" y="83"/>
                  </a:lnTo>
                  <a:lnTo>
                    <a:pt x="145" y="82"/>
                  </a:lnTo>
                  <a:lnTo>
                    <a:pt x="146" y="81"/>
                  </a:lnTo>
                  <a:lnTo>
                    <a:pt x="147" y="80"/>
                  </a:lnTo>
                  <a:lnTo>
                    <a:pt x="147" y="79"/>
                  </a:lnTo>
                  <a:lnTo>
                    <a:pt x="148" y="78"/>
                  </a:lnTo>
                  <a:lnTo>
                    <a:pt x="149" y="77"/>
                  </a:lnTo>
                  <a:lnTo>
                    <a:pt x="150" y="76"/>
                  </a:lnTo>
                  <a:lnTo>
                    <a:pt x="150" y="75"/>
                  </a:lnTo>
                  <a:lnTo>
                    <a:pt x="151" y="74"/>
                  </a:lnTo>
                  <a:lnTo>
                    <a:pt x="152" y="73"/>
                  </a:lnTo>
                  <a:lnTo>
                    <a:pt x="153" y="72"/>
                  </a:lnTo>
                  <a:lnTo>
                    <a:pt x="154" y="71"/>
                  </a:lnTo>
                  <a:lnTo>
                    <a:pt x="155" y="70"/>
                  </a:lnTo>
                  <a:lnTo>
                    <a:pt x="155" y="69"/>
                  </a:lnTo>
                  <a:lnTo>
                    <a:pt x="156" y="68"/>
                  </a:lnTo>
                  <a:lnTo>
                    <a:pt x="157" y="67"/>
                  </a:lnTo>
                  <a:lnTo>
                    <a:pt x="158" y="67"/>
                  </a:lnTo>
                  <a:lnTo>
                    <a:pt x="159" y="66"/>
                  </a:lnTo>
                  <a:lnTo>
                    <a:pt x="160" y="65"/>
                  </a:lnTo>
                  <a:lnTo>
                    <a:pt x="161" y="64"/>
                  </a:lnTo>
                  <a:lnTo>
                    <a:pt x="162" y="64"/>
                  </a:lnTo>
                  <a:lnTo>
                    <a:pt x="163" y="63"/>
                  </a:lnTo>
                  <a:lnTo>
                    <a:pt x="163" y="62"/>
                  </a:lnTo>
                  <a:lnTo>
                    <a:pt x="164" y="62"/>
                  </a:lnTo>
                  <a:lnTo>
                    <a:pt x="165" y="61"/>
                  </a:lnTo>
                  <a:lnTo>
                    <a:pt x="166" y="61"/>
                  </a:lnTo>
                  <a:lnTo>
                    <a:pt x="167" y="60"/>
                  </a:lnTo>
                  <a:lnTo>
                    <a:pt x="168" y="60"/>
                  </a:lnTo>
                  <a:lnTo>
                    <a:pt x="168" y="59"/>
                  </a:lnTo>
                  <a:lnTo>
                    <a:pt x="169" y="59"/>
                  </a:lnTo>
                  <a:lnTo>
                    <a:pt x="170" y="58"/>
                  </a:lnTo>
                  <a:lnTo>
                    <a:pt x="171" y="58"/>
                  </a:lnTo>
                  <a:lnTo>
                    <a:pt x="172" y="57"/>
                  </a:lnTo>
                  <a:lnTo>
                    <a:pt x="173" y="57"/>
                  </a:lnTo>
                  <a:lnTo>
                    <a:pt x="174" y="57"/>
                  </a:lnTo>
                  <a:lnTo>
                    <a:pt x="175" y="56"/>
                  </a:lnTo>
                  <a:lnTo>
                    <a:pt x="176" y="56"/>
                  </a:lnTo>
                  <a:lnTo>
                    <a:pt x="177" y="55"/>
                  </a:lnTo>
                  <a:lnTo>
                    <a:pt x="178" y="55"/>
                  </a:lnTo>
                  <a:lnTo>
                    <a:pt x="179" y="55"/>
                  </a:lnTo>
                  <a:lnTo>
                    <a:pt x="180" y="54"/>
                  </a:lnTo>
                  <a:lnTo>
                    <a:pt x="181" y="54"/>
                  </a:lnTo>
                  <a:lnTo>
                    <a:pt x="183" y="54"/>
                  </a:lnTo>
                  <a:lnTo>
                    <a:pt x="184" y="53"/>
                  </a:lnTo>
                  <a:lnTo>
                    <a:pt x="185" y="53"/>
                  </a:lnTo>
                  <a:lnTo>
                    <a:pt x="187" y="53"/>
                  </a:lnTo>
                  <a:lnTo>
                    <a:pt x="188" y="52"/>
                  </a:lnTo>
                  <a:lnTo>
                    <a:pt x="190" y="52"/>
                  </a:lnTo>
                  <a:lnTo>
                    <a:pt x="191" y="52"/>
                  </a:lnTo>
                  <a:lnTo>
                    <a:pt x="193" y="51"/>
                  </a:lnTo>
                  <a:lnTo>
                    <a:pt x="194" y="51"/>
                  </a:lnTo>
                  <a:lnTo>
                    <a:pt x="196" y="51"/>
                  </a:lnTo>
                  <a:lnTo>
                    <a:pt x="197" y="50"/>
                  </a:lnTo>
                  <a:lnTo>
                    <a:pt x="199" y="50"/>
                  </a:lnTo>
                  <a:lnTo>
                    <a:pt x="200" y="50"/>
                  </a:lnTo>
                  <a:lnTo>
                    <a:pt x="202" y="50"/>
                  </a:lnTo>
                  <a:lnTo>
                    <a:pt x="204" y="49"/>
                  </a:lnTo>
                  <a:lnTo>
                    <a:pt x="205" y="49"/>
                  </a:lnTo>
                  <a:lnTo>
                    <a:pt x="207" y="49"/>
                  </a:lnTo>
                  <a:lnTo>
                    <a:pt x="209" y="49"/>
                  </a:lnTo>
                  <a:lnTo>
                    <a:pt x="211" y="48"/>
                  </a:lnTo>
                  <a:lnTo>
                    <a:pt x="213" y="48"/>
                  </a:lnTo>
                  <a:lnTo>
                    <a:pt x="214" y="48"/>
                  </a:lnTo>
                  <a:lnTo>
                    <a:pt x="216" y="48"/>
                  </a:lnTo>
                  <a:lnTo>
                    <a:pt x="218" y="48"/>
                  </a:lnTo>
                  <a:lnTo>
                    <a:pt x="220" y="48"/>
                  </a:lnTo>
                  <a:lnTo>
                    <a:pt x="222" y="48"/>
                  </a:lnTo>
                  <a:lnTo>
                    <a:pt x="224" y="48"/>
                  </a:lnTo>
                  <a:lnTo>
                    <a:pt x="225" y="48"/>
                  </a:lnTo>
                  <a:lnTo>
                    <a:pt x="227" y="48"/>
                  </a:lnTo>
                  <a:lnTo>
                    <a:pt x="229" y="48"/>
                  </a:lnTo>
                  <a:lnTo>
                    <a:pt x="231" y="48"/>
                  </a:lnTo>
                  <a:lnTo>
                    <a:pt x="233" y="48"/>
                  </a:lnTo>
                  <a:lnTo>
                    <a:pt x="235" y="48"/>
                  </a:lnTo>
                  <a:lnTo>
                    <a:pt x="237" y="48"/>
                  </a:lnTo>
                  <a:lnTo>
                    <a:pt x="239" y="49"/>
                  </a:lnTo>
                  <a:lnTo>
                    <a:pt x="241" y="49"/>
                  </a:lnTo>
                  <a:lnTo>
                    <a:pt x="243" y="49"/>
                  </a:lnTo>
                  <a:lnTo>
                    <a:pt x="244" y="50"/>
                  </a:lnTo>
                  <a:lnTo>
                    <a:pt x="246" y="50"/>
                  </a:lnTo>
                  <a:lnTo>
                    <a:pt x="248" y="50"/>
                  </a:lnTo>
                  <a:lnTo>
                    <a:pt x="250" y="51"/>
                  </a:lnTo>
                  <a:lnTo>
                    <a:pt x="252" y="51"/>
                  </a:lnTo>
                  <a:lnTo>
                    <a:pt x="253" y="51"/>
                  </a:lnTo>
                  <a:lnTo>
                    <a:pt x="255" y="52"/>
                  </a:lnTo>
                  <a:lnTo>
                    <a:pt x="257" y="52"/>
                  </a:lnTo>
                  <a:lnTo>
                    <a:pt x="259" y="53"/>
                  </a:lnTo>
                  <a:lnTo>
                    <a:pt x="260" y="53"/>
                  </a:lnTo>
                  <a:lnTo>
                    <a:pt x="262" y="53"/>
                  </a:lnTo>
                  <a:lnTo>
                    <a:pt x="263" y="54"/>
                  </a:lnTo>
                  <a:lnTo>
                    <a:pt x="265" y="54"/>
                  </a:lnTo>
                  <a:lnTo>
                    <a:pt x="267" y="55"/>
                  </a:lnTo>
                  <a:lnTo>
                    <a:pt x="268" y="55"/>
                  </a:lnTo>
                  <a:lnTo>
                    <a:pt x="269" y="56"/>
                  </a:lnTo>
                  <a:lnTo>
                    <a:pt x="271" y="56"/>
                  </a:lnTo>
                  <a:lnTo>
                    <a:pt x="272" y="57"/>
                  </a:lnTo>
                  <a:lnTo>
                    <a:pt x="274" y="57"/>
                  </a:lnTo>
                  <a:lnTo>
                    <a:pt x="275" y="58"/>
                  </a:lnTo>
                  <a:lnTo>
                    <a:pt x="277" y="58"/>
                  </a:lnTo>
                  <a:lnTo>
                    <a:pt x="278" y="59"/>
                  </a:lnTo>
                  <a:lnTo>
                    <a:pt x="280" y="59"/>
                  </a:lnTo>
                  <a:lnTo>
                    <a:pt x="281" y="60"/>
                  </a:lnTo>
                  <a:lnTo>
                    <a:pt x="282" y="61"/>
                  </a:lnTo>
                  <a:lnTo>
                    <a:pt x="284" y="61"/>
                  </a:lnTo>
                  <a:lnTo>
                    <a:pt x="285" y="62"/>
                  </a:lnTo>
                  <a:lnTo>
                    <a:pt x="287" y="63"/>
                  </a:lnTo>
                  <a:lnTo>
                    <a:pt x="288" y="64"/>
                  </a:lnTo>
                  <a:lnTo>
                    <a:pt x="289" y="64"/>
                  </a:lnTo>
                  <a:lnTo>
                    <a:pt x="291" y="65"/>
                  </a:lnTo>
                  <a:lnTo>
                    <a:pt x="292" y="66"/>
                  </a:lnTo>
                  <a:lnTo>
                    <a:pt x="293" y="67"/>
                  </a:lnTo>
                  <a:lnTo>
                    <a:pt x="295" y="68"/>
                  </a:lnTo>
                  <a:lnTo>
                    <a:pt x="296" y="69"/>
                  </a:lnTo>
                  <a:lnTo>
                    <a:pt x="297" y="70"/>
                  </a:lnTo>
                  <a:lnTo>
                    <a:pt x="299" y="70"/>
                  </a:lnTo>
                  <a:lnTo>
                    <a:pt x="300" y="71"/>
                  </a:lnTo>
                  <a:lnTo>
                    <a:pt x="301" y="72"/>
                  </a:lnTo>
                  <a:lnTo>
                    <a:pt x="302" y="73"/>
                  </a:lnTo>
                  <a:lnTo>
                    <a:pt x="304" y="74"/>
                  </a:lnTo>
                  <a:lnTo>
                    <a:pt x="305" y="75"/>
                  </a:lnTo>
                  <a:lnTo>
                    <a:pt x="306" y="76"/>
                  </a:lnTo>
                  <a:lnTo>
                    <a:pt x="307" y="77"/>
                  </a:lnTo>
                  <a:lnTo>
                    <a:pt x="308" y="78"/>
                  </a:lnTo>
                  <a:lnTo>
                    <a:pt x="309" y="79"/>
                  </a:lnTo>
                  <a:lnTo>
                    <a:pt x="311" y="80"/>
                  </a:lnTo>
                  <a:lnTo>
                    <a:pt x="312" y="82"/>
                  </a:lnTo>
                  <a:lnTo>
                    <a:pt x="313" y="83"/>
                  </a:lnTo>
                  <a:lnTo>
                    <a:pt x="314" y="84"/>
                  </a:lnTo>
                  <a:lnTo>
                    <a:pt x="315" y="85"/>
                  </a:lnTo>
                  <a:lnTo>
                    <a:pt x="316" y="86"/>
                  </a:lnTo>
                  <a:lnTo>
                    <a:pt x="317" y="87"/>
                  </a:lnTo>
                  <a:lnTo>
                    <a:pt x="318" y="88"/>
                  </a:lnTo>
                  <a:lnTo>
                    <a:pt x="319" y="89"/>
                  </a:lnTo>
                  <a:lnTo>
                    <a:pt x="319" y="90"/>
                  </a:lnTo>
                  <a:lnTo>
                    <a:pt x="320" y="91"/>
                  </a:lnTo>
                  <a:lnTo>
                    <a:pt x="321" y="92"/>
                  </a:lnTo>
                  <a:lnTo>
                    <a:pt x="322" y="93"/>
                  </a:lnTo>
                  <a:lnTo>
                    <a:pt x="322" y="94"/>
                  </a:lnTo>
                  <a:lnTo>
                    <a:pt x="323" y="95"/>
                  </a:lnTo>
                  <a:lnTo>
                    <a:pt x="324" y="96"/>
                  </a:lnTo>
                  <a:lnTo>
                    <a:pt x="324" y="97"/>
                  </a:lnTo>
                  <a:lnTo>
                    <a:pt x="325" y="98"/>
                  </a:lnTo>
                  <a:lnTo>
                    <a:pt x="325" y="99"/>
                  </a:lnTo>
                  <a:lnTo>
                    <a:pt x="326" y="100"/>
                  </a:lnTo>
                  <a:lnTo>
                    <a:pt x="327" y="101"/>
                  </a:lnTo>
                  <a:lnTo>
                    <a:pt x="327" y="102"/>
                  </a:lnTo>
                  <a:lnTo>
                    <a:pt x="328" y="103"/>
                  </a:lnTo>
                  <a:lnTo>
                    <a:pt x="328" y="104"/>
                  </a:lnTo>
                  <a:lnTo>
                    <a:pt x="329" y="105"/>
                  </a:lnTo>
                  <a:lnTo>
                    <a:pt x="329" y="107"/>
                  </a:lnTo>
                  <a:lnTo>
                    <a:pt x="330" y="108"/>
                  </a:lnTo>
                  <a:lnTo>
                    <a:pt x="331" y="109"/>
                  </a:lnTo>
                  <a:lnTo>
                    <a:pt x="331" y="110"/>
                  </a:lnTo>
                  <a:lnTo>
                    <a:pt x="332" y="111"/>
                  </a:lnTo>
                  <a:lnTo>
                    <a:pt x="332" y="112"/>
                  </a:lnTo>
                  <a:lnTo>
                    <a:pt x="333" y="114"/>
                  </a:lnTo>
                  <a:lnTo>
                    <a:pt x="334" y="115"/>
                  </a:lnTo>
                  <a:lnTo>
                    <a:pt x="334" y="116"/>
                  </a:lnTo>
                  <a:lnTo>
                    <a:pt x="335" y="117"/>
                  </a:lnTo>
                  <a:lnTo>
                    <a:pt x="335" y="119"/>
                  </a:lnTo>
                  <a:lnTo>
                    <a:pt x="336" y="120"/>
                  </a:lnTo>
                  <a:lnTo>
                    <a:pt x="337" y="122"/>
                  </a:lnTo>
                  <a:lnTo>
                    <a:pt x="337" y="123"/>
                  </a:lnTo>
                  <a:lnTo>
                    <a:pt x="338" y="124"/>
                  </a:lnTo>
                  <a:lnTo>
                    <a:pt x="338" y="126"/>
                  </a:lnTo>
                  <a:lnTo>
                    <a:pt x="339" y="127"/>
                  </a:lnTo>
                  <a:lnTo>
                    <a:pt x="339" y="129"/>
                  </a:lnTo>
                  <a:lnTo>
                    <a:pt x="340" y="130"/>
                  </a:lnTo>
                  <a:lnTo>
                    <a:pt x="340" y="132"/>
                  </a:lnTo>
                  <a:lnTo>
                    <a:pt x="341" y="134"/>
                  </a:lnTo>
                  <a:lnTo>
                    <a:pt x="341" y="135"/>
                  </a:lnTo>
                  <a:lnTo>
                    <a:pt x="342" y="137"/>
                  </a:lnTo>
                  <a:lnTo>
                    <a:pt x="342" y="139"/>
                  </a:lnTo>
                  <a:lnTo>
                    <a:pt x="343" y="140"/>
                  </a:lnTo>
                  <a:lnTo>
                    <a:pt x="343" y="142"/>
                  </a:lnTo>
                  <a:lnTo>
                    <a:pt x="344" y="144"/>
                  </a:lnTo>
                  <a:lnTo>
                    <a:pt x="344" y="146"/>
                  </a:lnTo>
                  <a:lnTo>
                    <a:pt x="345" y="147"/>
                  </a:lnTo>
                  <a:lnTo>
                    <a:pt x="345" y="149"/>
                  </a:lnTo>
                  <a:lnTo>
                    <a:pt x="346" y="151"/>
                  </a:lnTo>
                  <a:lnTo>
                    <a:pt x="346" y="152"/>
                  </a:lnTo>
                  <a:lnTo>
                    <a:pt x="346" y="154"/>
                  </a:lnTo>
                  <a:lnTo>
                    <a:pt x="347" y="156"/>
                  </a:lnTo>
                  <a:lnTo>
                    <a:pt x="347" y="157"/>
                  </a:lnTo>
                  <a:lnTo>
                    <a:pt x="347" y="159"/>
                  </a:lnTo>
                  <a:lnTo>
                    <a:pt x="348" y="161"/>
                  </a:lnTo>
                  <a:lnTo>
                    <a:pt x="348" y="162"/>
                  </a:lnTo>
                  <a:lnTo>
                    <a:pt x="348" y="164"/>
                  </a:lnTo>
                  <a:lnTo>
                    <a:pt x="349" y="165"/>
                  </a:lnTo>
                  <a:lnTo>
                    <a:pt x="349" y="167"/>
                  </a:lnTo>
                  <a:lnTo>
                    <a:pt x="349" y="169"/>
                  </a:lnTo>
                  <a:lnTo>
                    <a:pt x="349" y="170"/>
                  </a:lnTo>
                  <a:lnTo>
                    <a:pt x="349" y="172"/>
                  </a:lnTo>
                  <a:lnTo>
                    <a:pt x="350" y="174"/>
                  </a:lnTo>
                  <a:lnTo>
                    <a:pt x="350" y="175"/>
                  </a:lnTo>
                  <a:lnTo>
                    <a:pt x="350" y="177"/>
                  </a:lnTo>
                  <a:lnTo>
                    <a:pt x="350" y="179"/>
                  </a:lnTo>
                  <a:lnTo>
                    <a:pt x="351" y="180"/>
                  </a:lnTo>
                  <a:lnTo>
                    <a:pt x="351" y="182"/>
                  </a:lnTo>
                  <a:lnTo>
                    <a:pt x="351" y="184"/>
                  </a:lnTo>
                  <a:lnTo>
                    <a:pt x="351" y="186"/>
                  </a:lnTo>
                  <a:lnTo>
                    <a:pt x="351" y="187"/>
                  </a:lnTo>
                  <a:lnTo>
                    <a:pt x="351" y="189"/>
                  </a:lnTo>
                  <a:lnTo>
                    <a:pt x="352" y="191"/>
                  </a:lnTo>
                  <a:lnTo>
                    <a:pt x="352" y="193"/>
                  </a:lnTo>
                  <a:lnTo>
                    <a:pt x="352" y="195"/>
                  </a:lnTo>
                  <a:lnTo>
                    <a:pt x="352" y="197"/>
                  </a:lnTo>
                  <a:lnTo>
                    <a:pt x="352" y="199"/>
                  </a:lnTo>
                  <a:lnTo>
                    <a:pt x="352" y="201"/>
                  </a:lnTo>
                  <a:lnTo>
                    <a:pt x="353" y="203"/>
                  </a:lnTo>
                  <a:lnTo>
                    <a:pt x="353" y="205"/>
                  </a:lnTo>
                  <a:lnTo>
                    <a:pt x="353" y="207"/>
                  </a:lnTo>
                  <a:lnTo>
                    <a:pt x="353" y="209"/>
                  </a:lnTo>
                  <a:lnTo>
                    <a:pt x="353" y="211"/>
                  </a:lnTo>
                  <a:lnTo>
                    <a:pt x="353" y="214"/>
                  </a:lnTo>
                  <a:lnTo>
                    <a:pt x="353" y="216"/>
                  </a:lnTo>
                  <a:lnTo>
                    <a:pt x="353" y="218"/>
                  </a:lnTo>
                  <a:lnTo>
                    <a:pt x="353" y="220"/>
                  </a:lnTo>
                  <a:lnTo>
                    <a:pt x="353" y="223"/>
                  </a:lnTo>
                  <a:lnTo>
                    <a:pt x="353" y="225"/>
                  </a:lnTo>
                  <a:lnTo>
                    <a:pt x="353" y="228"/>
                  </a:lnTo>
                  <a:lnTo>
                    <a:pt x="353" y="230"/>
                  </a:lnTo>
                  <a:lnTo>
                    <a:pt x="352" y="233"/>
                  </a:lnTo>
                  <a:lnTo>
                    <a:pt x="352" y="235"/>
                  </a:lnTo>
                  <a:lnTo>
                    <a:pt x="352" y="238"/>
                  </a:lnTo>
                  <a:lnTo>
                    <a:pt x="352" y="240"/>
                  </a:lnTo>
                  <a:lnTo>
                    <a:pt x="352" y="243"/>
                  </a:lnTo>
                  <a:lnTo>
                    <a:pt x="352" y="245"/>
                  </a:lnTo>
                  <a:lnTo>
                    <a:pt x="351" y="248"/>
                  </a:lnTo>
                  <a:lnTo>
                    <a:pt x="351" y="250"/>
                  </a:lnTo>
                  <a:lnTo>
                    <a:pt x="351" y="253"/>
                  </a:lnTo>
                  <a:lnTo>
                    <a:pt x="351" y="255"/>
                  </a:lnTo>
                  <a:lnTo>
                    <a:pt x="350" y="258"/>
                  </a:lnTo>
                  <a:lnTo>
                    <a:pt x="350" y="260"/>
                  </a:lnTo>
                  <a:lnTo>
                    <a:pt x="350" y="263"/>
                  </a:lnTo>
                  <a:lnTo>
                    <a:pt x="349" y="265"/>
                  </a:lnTo>
                  <a:lnTo>
                    <a:pt x="349" y="268"/>
                  </a:lnTo>
                  <a:lnTo>
                    <a:pt x="349" y="270"/>
                  </a:lnTo>
                  <a:lnTo>
                    <a:pt x="348" y="272"/>
                  </a:lnTo>
                  <a:lnTo>
                    <a:pt x="348" y="275"/>
                  </a:lnTo>
                  <a:lnTo>
                    <a:pt x="348" y="277"/>
                  </a:lnTo>
                  <a:lnTo>
                    <a:pt x="347" y="280"/>
                  </a:lnTo>
                  <a:lnTo>
                    <a:pt x="347" y="282"/>
                  </a:lnTo>
                  <a:lnTo>
                    <a:pt x="346" y="285"/>
                  </a:lnTo>
                  <a:lnTo>
                    <a:pt x="346" y="287"/>
                  </a:lnTo>
                  <a:lnTo>
                    <a:pt x="345" y="290"/>
                  </a:lnTo>
                  <a:lnTo>
                    <a:pt x="345" y="292"/>
                  </a:lnTo>
                  <a:lnTo>
                    <a:pt x="344" y="294"/>
                  </a:lnTo>
                  <a:lnTo>
                    <a:pt x="344" y="297"/>
                  </a:lnTo>
                  <a:lnTo>
                    <a:pt x="343" y="299"/>
                  </a:lnTo>
                  <a:lnTo>
                    <a:pt x="342" y="302"/>
                  </a:lnTo>
                  <a:lnTo>
                    <a:pt x="342" y="304"/>
                  </a:lnTo>
                  <a:lnTo>
                    <a:pt x="341" y="307"/>
                  </a:lnTo>
                  <a:lnTo>
                    <a:pt x="341" y="309"/>
                  </a:lnTo>
                  <a:lnTo>
                    <a:pt x="340" y="312"/>
                  </a:lnTo>
                  <a:lnTo>
                    <a:pt x="339" y="314"/>
                  </a:lnTo>
                  <a:lnTo>
                    <a:pt x="338" y="317"/>
                  </a:lnTo>
                  <a:lnTo>
                    <a:pt x="338" y="319"/>
                  </a:lnTo>
                  <a:lnTo>
                    <a:pt x="337" y="322"/>
                  </a:lnTo>
                  <a:lnTo>
                    <a:pt x="336" y="324"/>
                  </a:lnTo>
                  <a:lnTo>
                    <a:pt x="335" y="327"/>
                  </a:lnTo>
                  <a:lnTo>
                    <a:pt x="335" y="329"/>
                  </a:lnTo>
                  <a:lnTo>
                    <a:pt x="334" y="332"/>
                  </a:lnTo>
                  <a:lnTo>
                    <a:pt x="333" y="334"/>
                  </a:lnTo>
                  <a:lnTo>
                    <a:pt x="332" y="337"/>
                  </a:lnTo>
                  <a:lnTo>
                    <a:pt x="331" y="339"/>
                  </a:lnTo>
                  <a:lnTo>
                    <a:pt x="330" y="342"/>
                  </a:lnTo>
                  <a:lnTo>
                    <a:pt x="329" y="344"/>
                  </a:lnTo>
                  <a:lnTo>
                    <a:pt x="328" y="347"/>
                  </a:lnTo>
                  <a:lnTo>
                    <a:pt x="327" y="350"/>
                  </a:lnTo>
                  <a:lnTo>
                    <a:pt x="326" y="352"/>
                  </a:lnTo>
                  <a:lnTo>
                    <a:pt x="325" y="355"/>
                  </a:lnTo>
                  <a:lnTo>
                    <a:pt x="324" y="357"/>
                  </a:lnTo>
                  <a:lnTo>
                    <a:pt x="323" y="360"/>
                  </a:lnTo>
                  <a:lnTo>
                    <a:pt x="322" y="362"/>
                  </a:lnTo>
                  <a:lnTo>
                    <a:pt x="321" y="365"/>
                  </a:lnTo>
                  <a:lnTo>
                    <a:pt x="319" y="367"/>
                  </a:lnTo>
                  <a:lnTo>
                    <a:pt x="318" y="369"/>
                  </a:lnTo>
                  <a:lnTo>
                    <a:pt x="317" y="372"/>
                  </a:lnTo>
                  <a:lnTo>
                    <a:pt x="316" y="374"/>
                  </a:lnTo>
                  <a:lnTo>
                    <a:pt x="314" y="377"/>
                  </a:lnTo>
                  <a:lnTo>
                    <a:pt x="313" y="379"/>
                  </a:lnTo>
                  <a:lnTo>
                    <a:pt x="312" y="382"/>
                  </a:lnTo>
                  <a:lnTo>
                    <a:pt x="311" y="384"/>
                  </a:lnTo>
                  <a:lnTo>
                    <a:pt x="309" y="386"/>
                  </a:lnTo>
                  <a:lnTo>
                    <a:pt x="308" y="389"/>
                  </a:lnTo>
                  <a:lnTo>
                    <a:pt x="307" y="391"/>
                  </a:lnTo>
                  <a:lnTo>
                    <a:pt x="305" y="394"/>
                  </a:lnTo>
                  <a:lnTo>
                    <a:pt x="304" y="396"/>
                  </a:lnTo>
                  <a:lnTo>
                    <a:pt x="302" y="398"/>
                  </a:lnTo>
                  <a:lnTo>
                    <a:pt x="301" y="401"/>
                  </a:lnTo>
                  <a:lnTo>
                    <a:pt x="300" y="403"/>
                  </a:lnTo>
                  <a:lnTo>
                    <a:pt x="298" y="406"/>
                  </a:lnTo>
                  <a:lnTo>
                    <a:pt x="297" y="408"/>
                  </a:lnTo>
                  <a:lnTo>
                    <a:pt x="295" y="411"/>
                  </a:lnTo>
                  <a:lnTo>
                    <a:pt x="294" y="413"/>
                  </a:lnTo>
                  <a:lnTo>
                    <a:pt x="293" y="415"/>
                  </a:lnTo>
                  <a:lnTo>
                    <a:pt x="291" y="418"/>
                  </a:lnTo>
                  <a:lnTo>
                    <a:pt x="290" y="420"/>
                  </a:lnTo>
                  <a:lnTo>
                    <a:pt x="288" y="423"/>
                  </a:lnTo>
                  <a:lnTo>
                    <a:pt x="287" y="425"/>
                  </a:lnTo>
                  <a:lnTo>
                    <a:pt x="285" y="428"/>
                  </a:lnTo>
                  <a:lnTo>
                    <a:pt x="284" y="430"/>
                  </a:lnTo>
                  <a:lnTo>
                    <a:pt x="283" y="433"/>
                  </a:lnTo>
                  <a:lnTo>
                    <a:pt x="281" y="435"/>
                  </a:lnTo>
                  <a:lnTo>
                    <a:pt x="280" y="438"/>
                  </a:lnTo>
                  <a:lnTo>
                    <a:pt x="279" y="440"/>
                  </a:lnTo>
                  <a:lnTo>
                    <a:pt x="277" y="443"/>
                  </a:lnTo>
                  <a:lnTo>
                    <a:pt x="276" y="445"/>
                  </a:lnTo>
                  <a:lnTo>
                    <a:pt x="275" y="447"/>
                  </a:lnTo>
                  <a:lnTo>
                    <a:pt x="274" y="450"/>
                  </a:lnTo>
                  <a:lnTo>
                    <a:pt x="272" y="452"/>
                  </a:lnTo>
                  <a:lnTo>
                    <a:pt x="271" y="454"/>
                  </a:lnTo>
                  <a:lnTo>
                    <a:pt x="270" y="457"/>
                  </a:lnTo>
                  <a:lnTo>
                    <a:pt x="269" y="459"/>
                  </a:lnTo>
                  <a:lnTo>
                    <a:pt x="268" y="461"/>
                  </a:lnTo>
                  <a:lnTo>
                    <a:pt x="267" y="463"/>
                  </a:lnTo>
                  <a:lnTo>
                    <a:pt x="266" y="465"/>
                  </a:lnTo>
                  <a:lnTo>
                    <a:pt x="265" y="467"/>
                  </a:lnTo>
                  <a:lnTo>
                    <a:pt x="264" y="470"/>
                  </a:lnTo>
                  <a:lnTo>
                    <a:pt x="263" y="472"/>
                  </a:lnTo>
                  <a:lnTo>
                    <a:pt x="262" y="474"/>
                  </a:lnTo>
                  <a:lnTo>
                    <a:pt x="261" y="476"/>
                  </a:lnTo>
                  <a:lnTo>
                    <a:pt x="261" y="478"/>
                  </a:lnTo>
                  <a:lnTo>
                    <a:pt x="260" y="481"/>
                  </a:lnTo>
                  <a:lnTo>
                    <a:pt x="259" y="483"/>
                  </a:lnTo>
                  <a:lnTo>
                    <a:pt x="258" y="485"/>
                  </a:lnTo>
                  <a:lnTo>
                    <a:pt x="257" y="487"/>
                  </a:lnTo>
                  <a:lnTo>
                    <a:pt x="256" y="489"/>
                  </a:lnTo>
                  <a:lnTo>
                    <a:pt x="256" y="492"/>
                  </a:lnTo>
                  <a:lnTo>
                    <a:pt x="255" y="494"/>
                  </a:lnTo>
                  <a:lnTo>
                    <a:pt x="254" y="496"/>
                  </a:lnTo>
                  <a:lnTo>
                    <a:pt x="253" y="499"/>
                  </a:lnTo>
                  <a:lnTo>
                    <a:pt x="253" y="501"/>
                  </a:lnTo>
                  <a:lnTo>
                    <a:pt x="252" y="503"/>
                  </a:lnTo>
                  <a:lnTo>
                    <a:pt x="251" y="505"/>
                  </a:lnTo>
                  <a:lnTo>
                    <a:pt x="250" y="508"/>
                  </a:lnTo>
                  <a:lnTo>
                    <a:pt x="250" y="510"/>
                  </a:lnTo>
                  <a:lnTo>
                    <a:pt x="249" y="512"/>
                  </a:lnTo>
                  <a:lnTo>
                    <a:pt x="249" y="514"/>
                  </a:lnTo>
                  <a:lnTo>
                    <a:pt x="248" y="516"/>
                  </a:lnTo>
                  <a:lnTo>
                    <a:pt x="248" y="518"/>
                  </a:lnTo>
                  <a:lnTo>
                    <a:pt x="247" y="520"/>
                  </a:lnTo>
                  <a:lnTo>
                    <a:pt x="247" y="522"/>
                  </a:lnTo>
                  <a:lnTo>
                    <a:pt x="246" y="524"/>
                  </a:lnTo>
                  <a:lnTo>
                    <a:pt x="246" y="525"/>
                  </a:lnTo>
                  <a:lnTo>
                    <a:pt x="246" y="527"/>
                  </a:lnTo>
                  <a:lnTo>
                    <a:pt x="245" y="529"/>
                  </a:lnTo>
                  <a:lnTo>
                    <a:pt x="245" y="530"/>
                  </a:lnTo>
                  <a:lnTo>
                    <a:pt x="245" y="532"/>
                  </a:lnTo>
                  <a:lnTo>
                    <a:pt x="245" y="534"/>
                  </a:lnTo>
                  <a:lnTo>
                    <a:pt x="244" y="535"/>
                  </a:lnTo>
                  <a:lnTo>
                    <a:pt x="244" y="537"/>
                  </a:lnTo>
                  <a:lnTo>
                    <a:pt x="244" y="540"/>
                  </a:lnTo>
                  <a:lnTo>
                    <a:pt x="244" y="542"/>
                  </a:lnTo>
                  <a:lnTo>
                    <a:pt x="244" y="544"/>
                  </a:lnTo>
                  <a:lnTo>
                    <a:pt x="244" y="547"/>
                  </a:lnTo>
                  <a:lnTo>
                    <a:pt x="244" y="550"/>
                  </a:lnTo>
                  <a:lnTo>
                    <a:pt x="244" y="552"/>
                  </a:lnTo>
                  <a:lnTo>
                    <a:pt x="244" y="555"/>
                  </a:lnTo>
                  <a:lnTo>
                    <a:pt x="244" y="559"/>
                  </a:lnTo>
                  <a:lnTo>
                    <a:pt x="244" y="562"/>
                  </a:lnTo>
                  <a:lnTo>
                    <a:pt x="244" y="566"/>
                  </a:lnTo>
                  <a:lnTo>
                    <a:pt x="244" y="569"/>
                  </a:lnTo>
                  <a:lnTo>
                    <a:pt x="244" y="573"/>
                  </a:lnTo>
                  <a:lnTo>
                    <a:pt x="244" y="577"/>
                  </a:lnTo>
                  <a:close/>
                </a:path>
              </a:pathLst>
            </a:custGeom>
            <a:solidFill>
              <a:srgbClr val="FFFFFF"/>
            </a:solidFill>
            <a:ln w="6350" cap="flat">
              <a:solidFill>
                <a:srgbClr val="FFB329"/>
              </a:solidFill>
              <a:prstDash val="solid"/>
              <a:round/>
            </a:ln>
            <a:effectLst>
              <a:outerShdw dist="57150" dir="2700000" algn="ctr" rotWithShape="0">
                <a:srgbClr val="666666"/>
              </a:outerShdw>
            </a:effectLst>
          </p:spPr>
          <p:txBody>
            <a:bodyPr wrap="none" anchor="ctr">
              <a:spAutoFit/>
            </a:bodyPr>
            <a:lstStyle>
              <a:defPPr>
                <a:defRPr lang="zh-CN"/>
              </a:defPPr>
              <a:lvl1pPr marL="0" algn="l" defTabSz="1043940" rtl="0" eaLnBrk="1" latinLnBrk="0" hangingPunct="1">
                <a:defRPr sz="2100" kern="1200">
                  <a:solidFill>
                    <a:schemeClr val="tx1"/>
                  </a:solidFill>
                  <a:latin typeface="+mn-lt"/>
                  <a:ea typeface="+mn-ea"/>
                  <a:cs typeface="+mn-cs"/>
                </a:defRPr>
              </a:lvl1pPr>
              <a:lvl2pPr marL="521970" algn="l" defTabSz="1043940" rtl="0" eaLnBrk="1" latinLnBrk="0" hangingPunct="1">
                <a:defRPr sz="2100" kern="1200">
                  <a:solidFill>
                    <a:schemeClr val="tx1"/>
                  </a:solidFill>
                  <a:latin typeface="+mn-lt"/>
                  <a:ea typeface="+mn-ea"/>
                  <a:cs typeface="+mn-cs"/>
                </a:defRPr>
              </a:lvl2pPr>
              <a:lvl3pPr marL="1044575" algn="l" defTabSz="1043940" rtl="0" eaLnBrk="1" latinLnBrk="0" hangingPunct="1">
                <a:defRPr sz="2100" kern="1200">
                  <a:solidFill>
                    <a:schemeClr val="tx1"/>
                  </a:solidFill>
                  <a:latin typeface="+mn-lt"/>
                  <a:ea typeface="+mn-ea"/>
                  <a:cs typeface="+mn-cs"/>
                </a:defRPr>
              </a:lvl3pPr>
              <a:lvl4pPr marL="1566545" algn="l" defTabSz="1043940" rtl="0" eaLnBrk="1" latinLnBrk="0" hangingPunct="1">
                <a:defRPr sz="2100" kern="1200">
                  <a:solidFill>
                    <a:schemeClr val="tx1"/>
                  </a:solidFill>
                  <a:latin typeface="+mn-lt"/>
                  <a:ea typeface="+mn-ea"/>
                  <a:cs typeface="+mn-cs"/>
                </a:defRPr>
              </a:lvl4pPr>
              <a:lvl5pPr marL="2088515" algn="l" defTabSz="1043940" rtl="0" eaLnBrk="1" latinLnBrk="0" hangingPunct="1">
                <a:defRPr sz="2100" kern="1200">
                  <a:solidFill>
                    <a:schemeClr val="tx1"/>
                  </a:solidFill>
                  <a:latin typeface="+mn-lt"/>
                  <a:ea typeface="+mn-ea"/>
                  <a:cs typeface="+mn-cs"/>
                </a:defRPr>
              </a:lvl5pPr>
              <a:lvl6pPr marL="2611120" algn="l" defTabSz="1043940" rtl="0" eaLnBrk="1" latinLnBrk="0" hangingPunct="1">
                <a:defRPr sz="2100" kern="1200">
                  <a:solidFill>
                    <a:schemeClr val="tx1"/>
                  </a:solidFill>
                  <a:latin typeface="+mn-lt"/>
                  <a:ea typeface="+mn-ea"/>
                  <a:cs typeface="+mn-cs"/>
                </a:defRPr>
              </a:lvl6pPr>
              <a:lvl7pPr marL="3133090" algn="l" defTabSz="1043940" rtl="0" eaLnBrk="1" latinLnBrk="0" hangingPunct="1">
                <a:defRPr sz="2100" kern="1200">
                  <a:solidFill>
                    <a:schemeClr val="tx1"/>
                  </a:solidFill>
                  <a:latin typeface="+mn-lt"/>
                  <a:ea typeface="+mn-ea"/>
                  <a:cs typeface="+mn-cs"/>
                </a:defRPr>
              </a:lvl7pPr>
              <a:lvl8pPr marL="3655060" algn="l" defTabSz="1043940" rtl="0" eaLnBrk="1" latinLnBrk="0" hangingPunct="1">
                <a:defRPr sz="2100" kern="1200">
                  <a:solidFill>
                    <a:schemeClr val="tx1"/>
                  </a:solidFill>
                  <a:latin typeface="+mn-lt"/>
                  <a:ea typeface="+mn-ea"/>
                  <a:cs typeface="+mn-cs"/>
                </a:defRPr>
              </a:lvl8pPr>
              <a:lvl9pPr marL="4177030" algn="l" defTabSz="1043940" rtl="0" eaLnBrk="1" latinLnBrk="0" hangingPunct="1">
                <a:defRPr sz="2100" kern="1200">
                  <a:solidFill>
                    <a:schemeClr val="tx1"/>
                  </a:solidFill>
                  <a:latin typeface="+mn-lt"/>
                  <a:ea typeface="+mn-ea"/>
                  <a:cs typeface="+mn-cs"/>
                </a:defRPr>
              </a:lvl9pPr>
            </a:lstStyle>
            <a:p>
              <a:pPr marL="0" marR="0" lvl="0" indent="0" algn="l" defTabSz="1043940" rtl="0" eaLnBrk="1" fontAlgn="auto" latinLnBrk="0" hangingPunct="1">
                <a:lnSpc>
                  <a:spcPct val="100000"/>
                </a:lnSpc>
                <a:spcBef>
                  <a:spcPts val="0"/>
                </a:spcBef>
                <a:spcAft>
                  <a:spcPts val="0"/>
                </a:spcAft>
                <a:buClrTx/>
                <a:buSzTx/>
                <a:buFontTx/>
                <a:buNone/>
                <a:tabLst/>
                <a:defRPr/>
              </a:pPr>
              <a:endParaRPr kumimoji="0" lang="zh-CN" altLang="en-US" sz="2100" b="0" i="0" u="none" strike="noStrike" kern="1200" cap="none" spc="0" normalizeH="0" baseline="0" noProof="0">
                <a:ln>
                  <a:noFill/>
                </a:ln>
                <a:solidFill>
                  <a:prstClr val="black"/>
                </a:solidFill>
                <a:effectLst/>
                <a:uLnTx/>
                <a:uFillTx/>
                <a:latin typeface="Calibri"/>
                <a:ea typeface="微软雅黑"/>
                <a:cs typeface="+mn-cs"/>
              </a:endParaRPr>
            </a:p>
          </p:txBody>
        </p:sp>
      </p:grpSp>
    </p:spTree>
    <p:extLst>
      <p:ext uri="{BB962C8B-B14F-4D97-AF65-F5344CB8AC3E}">
        <p14:creationId xmlns:p14="http://schemas.microsoft.com/office/powerpoint/2010/main" val="4044383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695" r="1945"/>
          <a:stretch>
            <a:fillRect/>
          </a:stretch>
        </p:blipFill>
        <p:spPr>
          <a:xfrm>
            <a:off x="977900" y="12700"/>
            <a:ext cx="8166100" cy="5102153"/>
          </a:xfrm>
          <a:prstGeom prst="rect">
            <a:avLst/>
          </a:prstGeom>
        </p:spPr>
      </p:pic>
      <p:sp>
        <p:nvSpPr>
          <p:cNvPr id="4" name="长方形 312"/>
          <p:cNvSpPr>
            <a:spLocks noChangeArrowheads="1"/>
          </p:cNvSpPr>
          <p:nvPr/>
        </p:nvSpPr>
        <p:spPr bwMode="auto">
          <a:xfrm>
            <a:off x="2107744" y="1415612"/>
            <a:ext cx="2134055" cy="366729"/>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圆角矩形标注 4"/>
          <p:cNvSpPr/>
          <p:nvPr/>
        </p:nvSpPr>
        <p:spPr>
          <a:xfrm>
            <a:off x="3158886" y="765406"/>
            <a:ext cx="1328011" cy="440762"/>
          </a:xfrm>
          <a:prstGeom prst="wedgeRoundRectCallout">
            <a:avLst>
              <a:gd name="adj1" fmla="val -44583"/>
              <a:gd name="adj2" fmla="val 79146"/>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收录信息</a:t>
            </a:r>
          </a:p>
        </p:txBody>
      </p:sp>
      <p:sp>
        <p:nvSpPr>
          <p:cNvPr id="6" name="长方形 312"/>
          <p:cNvSpPr>
            <a:spLocks noChangeArrowheads="1"/>
          </p:cNvSpPr>
          <p:nvPr/>
        </p:nvSpPr>
        <p:spPr bwMode="auto">
          <a:xfrm>
            <a:off x="2122396" y="1415612"/>
            <a:ext cx="6031004" cy="3699241"/>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圆角矩形标注 6"/>
          <p:cNvSpPr/>
          <p:nvPr/>
        </p:nvSpPr>
        <p:spPr>
          <a:xfrm>
            <a:off x="7387952" y="765406"/>
            <a:ext cx="1440135" cy="412750"/>
          </a:xfrm>
          <a:prstGeom prst="wedgeRoundRectCallout">
            <a:avLst>
              <a:gd name="adj1" fmla="val -54266"/>
              <a:gd name="adj2" fmla="val 88769"/>
              <a:gd name="adj3" fmla="val 16667"/>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评价信息</a:t>
            </a:r>
          </a:p>
        </p:txBody>
      </p:sp>
      <p:sp>
        <p:nvSpPr>
          <p:cNvPr id="8" name="圆角矩形标注 7"/>
          <p:cNvSpPr/>
          <p:nvPr/>
        </p:nvSpPr>
        <p:spPr>
          <a:xfrm>
            <a:off x="1011569" y="4369980"/>
            <a:ext cx="1062927" cy="501796"/>
          </a:xfrm>
          <a:prstGeom prst="wedgeRoundRectCallout">
            <a:avLst>
              <a:gd name="adj1" fmla="val 62888"/>
              <a:gd name="adj2" fmla="val 39892"/>
              <a:gd name="adj3" fmla="val 16667"/>
            </a:avLst>
          </a:prstGeom>
          <a:no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管理学</a:t>
            </a:r>
            <a:endParaRPr kumimoji="0" lang="zh-CN"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endParaRPr>
          </a:p>
        </p:txBody>
      </p:sp>
      <p:sp>
        <p:nvSpPr>
          <p:cNvPr id="9" name="长方形 312"/>
          <p:cNvSpPr>
            <a:spLocks noChangeArrowheads="1"/>
          </p:cNvSpPr>
          <p:nvPr/>
        </p:nvSpPr>
        <p:spPr bwMode="auto">
          <a:xfrm>
            <a:off x="2108165" y="4721893"/>
            <a:ext cx="1191884" cy="39296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长方形 312"/>
          <p:cNvSpPr>
            <a:spLocks noChangeArrowheads="1"/>
          </p:cNvSpPr>
          <p:nvPr/>
        </p:nvSpPr>
        <p:spPr bwMode="auto">
          <a:xfrm>
            <a:off x="3314700" y="4784056"/>
            <a:ext cx="4838700" cy="346744"/>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长方形 312"/>
          <p:cNvSpPr>
            <a:spLocks noChangeArrowheads="1"/>
          </p:cNvSpPr>
          <p:nvPr/>
        </p:nvSpPr>
        <p:spPr bwMode="auto">
          <a:xfrm>
            <a:off x="3314700" y="4457700"/>
            <a:ext cx="4853351" cy="326356"/>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圆角矩形标注 11"/>
          <p:cNvSpPr/>
          <p:nvPr/>
        </p:nvSpPr>
        <p:spPr>
          <a:xfrm>
            <a:off x="7756496" y="3763950"/>
            <a:ext cx="1255203" cy="456294"/>
          </a:xfrm>
          <a:prstGeom prst="wedgeRoundRectCallout">
            <a:avLst>
              <a:gd name="adj1" fmla="val -53421"/>
              <a:gd name="adj2" fmla="val 152684"/>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JCR</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分区</a:t>
            </a:r>
          </a:p>
        </p:txBody>
      </p:sp>
      <p:sp>
        <p:nvSpPr>
          <p:cNvPr id="13"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期刊评价信息</a:t>
            </a:r>
          </a:p>
        </p:txBody>
      </p:sp>
      <p:sp>
        <p:nvSpPr>
          <p:cNvPr id="14" name="长方形 312"/>
          <p:cNvSpPr>
            <a:spLocks noChangeArrowheads="1"/>
          </p:cNvSpPr>
          <p:nvPr/>
        </p:nvSpPr>
        <p:spPr bwMode="auto">
          <a:xfrm>
            <a:off x="2596208" y="1426245"/>
            <a:ext cx="487234" cy="346744"/>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574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9" grpId="0" bldLvl="0" animBg="1"/>
      <p:bldP spid="9" grpId="1" bldLvl="0" animBg="1"/>
      <p:bldP spid="10" grpId="0" bldLvl="0" animBg="1"/>
      <p:bldP spid="11" grpId="0" bldLvl="0" animBg="1"/>
      <p:bldP spid="11" grpId="1" bldLvl="0" animBg="1"/>
      <p:bldP spid="12" grpId="0" bldLvl="0" animBg="1"/>
      <p:bldP spid="1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grpSp>
        <p:nvGrpSpPr>
          <p:cNvPr id="8" name="组合 7"/>
          <p:cNvGrpSpPr/>
          <p:nvPr/>
        </p:nvGrpSpPr>
        <p:grpSpPr>
          <a:xfrm>
            <a:off x="932792" y="-887896"/>
            <a:ext cx="8211208" cy="6031396"/>
            <a:chOff x="-11213" y="-980207"/>
            <a:chExt cx="9159484" cy="6031396"/>
          </a:xfrm>
        </p:grpSpPr>
        <p:pic>
          <p:nvPicPr>
            <p:cNvPr id="7" name="图片 6"/>
            <p:cNvPicPr>
              <a:picLocks noChangeAspect="1"/>
            </p:cNvPicPr>
            <p:nvPr/>
          </p:nvPicPr>
          <p:blipFill rotWithShape="1">
            <a:blip r:embed="rId2"/>
            <a:srcRect l="1418" b="59390"/>
            <a:stretch>
              <a:fillRect/>
            </a:stretch>
          </p:blipFill>
          <p:spPr>
            <a:xfrm>
              <a:off x="-3396" y="-980207"/>
              <a:ext cx="9151667" cy="2003601"/>
            </a:xfrm>
            <a:prstGeom prst="rect">
              <a:avLst/>
            </a:prstGeom>
          </p:spPr>
        </p:pic>
        <p:pic>
          <p:nvPicPr>
            <p:cNvPr id="2" name="图片 1"/>
            <p:cNvPicPr>
              <a:picLocks noChangeAspect="1"/>
            </p:cNvPicPr>
            <p:nvPr/>
          </p:nvPicPr>
          <p:blipFill>
            <a:blip r:embed="rId3"/>
            <a:stretch>
              <a:fillRect/>
            </a:stretch>
          </p:blipFill>
          <p:spPr>
            <a:xfrm>
              <a:off x="-11213" y="1016001"/>
              <a:ext cx="9155213" cy="4035188"/>
            </a:xfrm>
            <a:prstGeom prst="rect">
              <a:avLst/>
            </a:prstGeom>
          </p:spPr>
        </p:pic>
      </p:grpSp>
      <p:sp>
        <p:nvSpPr>
          <p:cNvPr id="22" name="长方形 312"/>
          <p:cNvSpPr>
            <a:spLocks noChangeArrowheads="1"/>
          </p:cNvSpPr>
          <p:nvPr/>
        </p:nvSpPr>
        <p:spPr bwMode="auto">
          <a:xfrm>
            <a:off x="2166728" y="4254499"/>
            <a:ext cx="1325192" cy="80010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矩形 62467"/>
          <p:cNvSpPr>
            <a:spLocks noChangeArrowheads="1"/>
          </p:cNvSpPr>
          <p:nvPr/>
        </p:nvSpPr>
        <p:spPr bwMode="auto">
          <a:xfrm>
            <a:off x="7986122" y="4434681"/>
            <a:ext cx="523718" cy="439737"/>
          </a:xfrm>
          <a:prstGeom prst="rect">
            <a:avLst/>
          </a:prstGeom>
          <a:solidFill>
            <a:srgbClr val="FF9900"/>
          </a:solidFill>
          <a:ln w="28575">
            <a:solidFill>
              <a:srgbClr val="FF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1</a:t>
            </a: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区</a:t>
            </a:r>
          </a:p>
        </p:txBody>
      </p:sp>
      <p:sp>
        <p:nvSpPr>
          <p:cNvPr id="9"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期刊评价信息</a:t>
            </a:r>
          </a:p>
        </p:txBody>
      </p:sp>
      <p:sp>
        <p:nvSpPr>
          <p:cNvPr id="10" name="长方形 312"/>
          <p:cNvSpPr>
            <a:spLocks noChangeArrowheads="1"/>
          </p:cNvSpPr>
          <p:nvPr/>
        </p:nvSpPr>
        <p:spPr bwMode="auto">
          <a:xfrm>
            <a:off x="2045326" y="558866"/>
            <a:ext cx="559652" cy="334269"/>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1436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blinds(horizontal)">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5"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grpSp>
        <p:nvGrpSpPr>
          <p:cNvPr id="8" name="组合 7"/>
          <p:cNvGrpSpPr/>
          <p:nvPr/>
        </p:nvGrpSpPr>
        <p:grpSpPr>
          <a:xfrm>
            <a:off x="838200" y="-898287"/>
            <a:ext cx="8305800" cy="6041787"/>
            <a:chOff x="-31729" y="-990598"/>
            <a:chExt cx="9180000" cy="6041787"/>
          </a:xfrm>
        </p:grpSpPr>
        <p:pic>
          <p:nvPicPr>
            <p:cNvPr id="7" name="图片 6"/>
            <p:cNvPicPr>
              <a:picLocks noChangeAspect="1"/>
            </p:cNvPicPr>
            <p:nvPr/>
          </p:nvPicPr>
          <p:blipFill rotWithShape="1">
            <a:blip r:embed="rId2"/>
            <a:srcRect l="1112" b="59390"/>
            <a:stretch>
              <a:fillRect/>
            </a:stretch>
          </p:blipFill>
          <p:spPr>
            <a:xfrm>
              <a:off x="-31729" y="-990598"/>
              <a:ext cx="9180000" cy="2003601"/>
            </a:xfrm>
            <a:prstGeom prst="rect">
              <a:avLst/>
            </a:prstGeom>
          </p:spPr>
        </p:pic>
        <p:pic>
          <p:nvPicPr>
            <p:cNvPr id="2" name="图片 1"/>
            <p:cNvPicPr>
              <a:picLocks noChangeAspect="1"/>
            </p:cNvPicPr>
            <p:nvPr/>
          </p:nvPicPr>
          <p:blipFill>
            <a:blip r:embed="rId3"/>
            <a:stretch>
              <a:fillRect/>
            </a:stretch>
          </p:blipFill>
          <p:spPr>
            <a:xfrm>
              <a:off x="-11213" y="1016001"/>
              <a:ext cx="9155213" cy="4035188"/>
            </a:xfrm>
            <a:prstGeom prst="rect">
              <a:avLst/>
            </a:prstGeom>
          </p:spPr>
        </p:pic>
      </p:grpSp>
      <p:pic>
        <p:nvPicPr>
          <p:cNvPr id="6" name="图片 5"/>
          <p:cNvPicPr>
            <a:picLocks noChangeAspect="1"/>
          </p:cNvPicPr>
          <p:nvPr/>
        </p:nvPicPr>
        <p:blipFill rotWithShape="1">
          <a:blip r:embed="rId4"/>
          <a:srcRect l="1340" r="917" b="1614"/>
          <a:stretch>
            <a:fillRect/>
          </a:stretch>
        </p:blipFill>
        <p:spPr>
          <a:xfrm>
            <a:off x="2032000" y="525280"/>
            <a:ext cx="7126877" cy="4529320"/>
          </a:xfrm>
          <a:prstGeom prst="rect">
            <a:avLst/>
          </a:prstGeom>
        </p:spPr>
      </p:pic>
      <p:sp>
        <p:nvSpPr>
          <p:cNvPr id="9" name="长方形 312"/>
          <p:cNvSpPr>
            <a:spLocks noChangeArrowheads="1"/>
          </p:cNvSpPr>
          <p:nvPr/>
        </p:nvSpPr>
        <p:spPr bwMode="auto">
          <a:xfrm>
            <a:off x="2032000" y="4254500"/>
            <a:ext cx="1478232" cy="80010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矩形 62467"/>
          <p:cNvSpPr>
            <a:spLocks noChangeArrowheads="1"/>
          </p:cNvSpPr>
          <p:nvPr/>
        </p:nvSpPr>
        <p:spPr bwMode="auto">
          <a:xfrm>
            <a:off x="7925640" y="4434681"/>
            <a:ext cx="584200" cy="439737"/>
          </a:xfrm>
          <a:prstGeom prst="rect">
            <a:avLst/>
          </a:prstGeom>
          <a:solidFill>
            <a:srgbClr val="FF9900"/>
          </a:solidFill>
          <a:ln w="28575">
            <a:solidFill>
              <a:srgbClr val="FF9900"/>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1</a:t>
            </a: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区</a:t>
            </a:r>
          </a:p>
        </p:txBody>
      </p:sp>
      <p:sp>
        <p:nvSpPr>
          <p:cNvPr id="11" name="长方形 312"/>
          <p:cNvSpPr>
            <a:spLocks noChangeArrowheads="1"/>
          </p:cNvSpPr>
          <p:nvPr/>
        </p:nvSpPr>
        <p:spPr bwMode="auto">
          <a:xfrm>
            <a:off x="5886903" y="526862"/>
            <a:ext cx="1567997" cy="400238"/>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期刊评价信息</a:t>
            </a:r>
          </a:p>
        </p:txBody>
      </p:sp>
    </p:spTree>
    <p:extLst>
      <p:ext uri="{BB962C8B-B14F-4D97-AF65-F5344CB8AC3E}">
        <p14:creationId xmlns:p14="http://schemas.microsoft.com/office/powerpoint/2010/main" val="304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blinds(horizontal)">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ext uri="{D42A27DB-BD31-4B8C-83A1-F6EECF244321}">
                <p14:modId xmlns:p14="http://schemas.microsoft.com/office/powerpoint/2010/main" val="3213386845"/>
              </p:ext>
            </p:extLst>
          </p:nvPr>
        </p:nvGraphicFramePr>
        <p:xfrm>
          <a:off x="5257799" y="2057400"/>
          <a:ext cx="2213264" cy="240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表格 8"/>
          <p:cNvGraphicFramePr>
            <a:graphicFrameLocks noGrp="1"/>
          </p:cNvGraphicFramePr>
          <p:nvPr>
            <p:extLst/>
          </p:nvPr>
        </p:nvGraphicFramePr>
        <p:xfrm>
          <a:off x="1700645" y="2130136"/>
          <a:ext cx="1624445" cy="240867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24445">
                  <a:extLst>
                    <a:ext uri="{9D8B030D-6E8A-4147-A177-3AD203B41FA5}">
                      <a16:colId xmlns:a16="http://schemas.microsoft.com/office/drawing/2014/main" val="20000"/>
                    </a:ext>
                  </a:extLst>
                </a:gridCol>
              </a:tblGrid>
              <a:tr h="602168">
                <a:tc>
                  <a:txBody>
                    <a:bodyPr/>
                    <a:lstStyle/>
                    <a:p>
                      <a:pPr marL="0" algn="ctr" defTabSz="685800" rtl="0" eaLnBrk="1" latinLnBrk="0" hangingPunct="1"/>
                      <a:r>
                        <a:rPr lang="en-US" altLang="zh-CN" sz="2800" b="1" u="none" kern="1200" dirty="0">
                          <a:solidFill>
                            <a:schemeClr val="lt1"/>
                          </a:solidFill>
                          <a:latin typeface="+mn-lt"/>
                          <a:ea typeface="+mn-ea"/>
                          <a:cs typeface="+mn-cs"/>
                        </a:rPr>
                        <a:t>25%</a:t>
                      </a:r>
                      <a:endParaRPr lang="zh-CN" altLang="en-US" sz="2800" b="1" u="none" kern="1200" dirty="0">
                        <a:solidFill>
                          <a:schemeClr val="lt1"/>
                        </a:solidFill>
                        <a:latin typeface="+mn-lt"/>
                        <a:ea typeface="+mn-ea"/>
                        <a:cs typeface="+mn-cs"/>
                      </a:endParaRPr>
                    </a:p>
                  </a:txBody>
                  <a:tcPr>
                    <a:solidFill>
                      <a:srgbClr val="71C5A3"/>
                    </a:solidFill>
                  </a:tcPr>
                </a:tc>
                <a:extLst>
                  <a:ext uri="{0D108BD9-81ED-4DB2-BD59-A6C34878D82A}">
                    <a16:rowId xmlns:a16="http://schemas.microsoft.com/office/drawing/2014/main" val="10000"/>
                  </a:ext>
                </a:extLst>
              </a:tr>
              <a:tr h="602168">
                <a:tc>
                  <a:txBody>
                    <a:bodyPr/>
                    <a:lstStyle/>
                    <a:p>
                      <a:pPr marL="0" algn="ctr" defTabSz="685800" rtl="0" eaLnBrk="1" latinLnBrk="0" hangingPunct="1"/>
                      <a:r>
                        <a:rPr lang="en-US" altLang="zh-CN" sz="2800" b="1" u="none" kern="1200" dirty="0">
                          <a:solidFill>
                            <a:schemeClr val="lt1"/>
                          </a:solidFill>
                          <a:latin typeface="+mn-lt"/>
                          <a:ea typeface="+mn-ea"/>
                          <a:cs typeface="+mn-cs"/>
                        </a:rPr>
                        <a:t>25%</a:t>
                      </a:r>
                      <a:endParaRPr lang="zh-CN" altLang="en-US" sz="2800" b="1" u="none" kern="1200" dirty="0">
                        <a:solidFill>
                          <a:schemeClr val="lt1"/>
                        </a:solidFill>
                        <a:latin typeface="+mn-lt"/>
                        <a:ea typeface="+mn-ea"/>
                        <a:cs typeface="+mn-cs"/>
                      </a:endParaRPr>
                    </a:p>
                  </a:txBody>
                  <a:tcPr>
                    <a:solidFill>
                      <a:srgbClr val="71C5A3"/>
                    </a:solidFill>
                  </a:tcPr>
                </a:tc>
                <a:extLst>
                  <a:ext uri="{0D108BD9-81ED-4DB2-BD59-A6C34878D82A}">
                    <a16:rowId xmlns:a16="http://schemas.microsoft.com/office/drawing/2014/main" val="10001"/>
                  </a:ext>
                </a:extLst>
              </a:tr>
              <a:tr h="602168">
                <a:tc>
                  <a:txBody>
                    <a:bodyPr/>
                    <a:lstStyle/>
                    <a:p>
                      <a:pPr marL="0" algn="ctr" defTabSz="685800" rtl="0" eaLnBrk="1" latinLnBrk="0" hangingPunct="1"/>
                      <a:r>
                        <a:rPr lang="en-US" altLang="zh-CN" sz="2800" b="1" u="none" kern="1200" dirty="0">
                          <a:solidFill>
                            <a:schemeClr val="lt1"/>
                          </a:solidFill>
                          <a:latin typeface="+mn-lt"/>
                          <a:ea typeface="+mn-ea"/>
                          <a:cs typeface="+mn-cs"/>
                        </a:rPr>
                        <a:t>25%</a:t>
                      </a:r>
                      <a:endParaRPr lang="zh-CN" altLang="en-US" sz="2800" b="1" u="none" kern="1200" dirty="0">
                        <a:solidFill>
                          <a:schemeClr val="lt1"/>
                        </a:solidFill>
                        <a:latin typeface="+mn-lt"/>
                        <a:ea typeface="+mn-ea"/>
                        <a:cs typeface="+mn-cs"/>
                      </a:endParaRPr>
                    </a:p>
                  </a:txBody>
                  <a:tcPr>
                    <a:solidFill>
                      <a:srgbClr val="71C5A3"/>
                    </a:solidFill>
                  </a:tcPr>
                </a:tc>
                <a:extLst>
                  <a:ext uri="{0D108BD9-81ED-4DB2-BD59-A6C34878D82A}">
                    <a16:rowId xmlns:a16="http://schemas.microsoft.com/office/drawing/2014/main" val="10002"/>
                  </a:ext>
                </a:extLst>
              </a:tr>
              <a:tr h="602168">
                <a:tc>
                  <a:txBody>
                    <a:bodyPr/>
                    <a:lstStyle/>
                    <a:p>
                      <a:pPr marL="0" algn="ctr" defTabSz="685800" rtl="0" eaLnBrk="1" latinLnBrk="0" hangingPunct="1"/>
                      <a:r>
                        <a:rPr lang="en-US" altLang="zh-CN" sz="2800" b="1" u="none" kern="1200" dirty="0">
                          <a:solidFill>
                            <a:schemeClr val="lt1"/>
                          </a:solidFill>
                          <a:latin typeface="+mn-lt"/>
                          <a:ea typeface="+mn-ea"/>
                          <a:cs typeface="+mn-cs"/>
                        </a:rPr>
                        <a:t>25%</a:t>
                      </a:r>
                      <a:endParaRPr lang="zh-CN" altLang="en-US" sz="2800" b="1" u="none" kern="1200" dirty="0">
                        <a:solidFill>
                          <a:schemeClr val="lt1"/>
                        </a:solidFill>
                        <a:latin typeface="+mn-lt"/>
                        <a:ea typeface="+mn-ea"/>
                        <a:cs typeface="+mn-cs"/>
                      </a:endParaRPr>
                    </a:p>
                  </a:txBody>
                  <a:tcPr>
                    <a:solidFill>
                      <a:srgbClr val="71C5A3"/>
                    </a:solidFill>
                  </a:tcPr>
                </a:tc>
                <a:extLst>
                  <a:ext uri="{0D108BD9-81ED-4DB2-BD59-A6C34878D82A}">
                    <a16:rowId xmlns:a16="http://schemas.microsoft.com/office/drawing/2014/main" val="10003"/>
                  </a:ext>
                </a:extLst>
              </a:tr>
            </a:tbl>
          </a:graphicData>
        </a:graphic>
      </p:graphicFrame>
      <p:sp>
        <p:nvSpPr>
          <p:cNvPr id="16" name="标题 1"/>
          <p:cNvSpPr>
            <a:spLocks noGrp="1"/>
          </p:cNvSpPr>
          <p:nvPr>
            <p:ph type="title"/>
          </p:nvPr>
        </p:nvSpPr>
        <p:spPr>
          <a:xfrm>
            <a:off x="628650" y="273844"/>
            <a:ext cx="7886700" cy="994172"/>
          </a:xfrm>
        </p:spPr>
        <p:txBody>
          <a:bodyPr>
            <a:normAutofit/>
          </a:bodyPr>
          <a:lstStyle/>
          <a:p>
            <a:r>
              <a:rPr lang="zh-CN" altLang="en-US" sz="4000" b="1" dirty="0">
                <a:solidFill>
                  <a:schemeClr val="bg1"/>
                </a:solidFill>
                <a:latin typeface="微软雅黑" panose="020B0503020204020204" pitchFamily="34" charset="-122"/>
                <a:ea typeface="微软雅黑" panose="020B0503020204020204" pitchFamily="34" charset="-122"/>
                <a:cs typeface="+mn-cs"/>
              </a:rPr>
              <a:t>关于分区</a:t>
            </a:r>
          </a:p>
        </p:txBody>
      </p:sp>
      <p:sp>
        <p:nvSpPr>
          <p:cNvPr id="17" name="矩形 16"/>
          <p:cNvSpPr/>
          <p:nvPr/>
        </p:nvSpPr>
        <p:spPr>
          <a:xfrm>
            <a:off x="1927610" y="1486165"/>
            <a:ext cx="1170513" cy="40011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B329"/>
                </a:solidFill>
                <a:effectLst/>
                <a:uLnTx/>
                <a:uFillTx/>
                <a:latin typeface="微软雅黑"/>
                <a:ea typeface="微软雅黑"/>
                <a:cs typeface="+mn-cs"/>
              </a:rPr>
              <a:t>JCR</a:t>
            </a:r>
            <a:r>
              <a:rPr kumimoji="0" lang="zh-CN" altLang="en-US" sz="2000" b="1" i="0" u="none" strike="noStrike" kern="1200" cap="none" spc="0" normalizeH="0" baseline="0" noProof="0" dirty="0">
                <a:ln>
                  <a:noFill/>
                </a:ln>
                <a:solidFill>
                  <a:srgbClr val="FFB329"/>
                </a:solidFill>
                <a:effectLst/>
                <a:uLnTx/>
                <a:uFillTx/>
                <a:latin typeface="Calibri"/>
                <a:ea typeface="微软雅黑"/>
                <a:cs typeface="+mn-cs"/>
              </a:rPr>
              <a:t>分区</a:t>
            </a:r>
          </a:p>
        </p:txBody>
      </p:sp>
      <p:sp>
        <p:nvSpPr>
          <p:cNvPr id="18" name="矩形 17"/>
          <p:cNvSpPr/>
          <p:nvPr/>
        </p:nvSpPr>
        <p:spPr>
          <a:xfrm>
            <a:off x="5394453" y="1488895"/>
            <a:ext cx="1939955" cy="40011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B329"/>
                </a:solidFill>
                <a:effectLst/>
                <a:uLnTx/>
                <a:uFillTx/>
                <a:latin typeface="Calibri"/>
                <a:ea typeface="微软雅黑"/>
                <a:cs typeface="+mn-cs"/>
              </a:rPr>
              <a:t>中科院</a:t>
            </a:r>
            <a:r>
              <a:rPr kumimoji="0" lang="en-US" altLang="zh-CN" sz="2000" b="1" i="0" u="none" strike="noStrike" kern="1200" cap="none" spc="0" normalizeH="0" baseline="0" noProof="0" dirty="0">
                <a:ln>
                  <a:noFill/>
                </a:ln>
                <a:solidFill>
                  <a:srgbClr val="FFB329"/>
                </a:solidFill>
                <a:effectLst/>
                <a:uLnTx/>
                <a:uFillTx/>
                <a:latin typeface="微软雅黑"/>
                <a:ea typeface="微软雅黑"/>
                <a:cs typeface="+mn-cs"/>
              </a:rPr>
              <a:t>JCR</a:t>
            </a:r>
            <a:r>
              <a:rPr kumimoji="0" lang="zh-CN" altLang="en-US" sz="2000" b="1" i="0" u="none" strike="noStrike" kern="1200" cap="none" spc="0" normalizeH="0" baseline="0" noProof="0" dirty="0">
                <a:ln>
                  <a:noFill/>
                </a:ln>
                <a:solidFill>
                  <a:srgbClr val="FFB329"/>
                </a:solidFill>
                <a:effectLst/>
                <a:uLnTx/>
                <a:uFillTx/>
                <a:latin typeface="Calibri"/>
                <a:ea typeface="微软雅黑"/>
                <a:cs typeface="+mn-cs"/>
              </a:rPr>
              <a:t>分区</a:t>
            </a:r>
          </a:p>
        </p:txBody>
      </p:sp>
      <p:sp>
        <p:nvSpPr>
          <p:cNvPr id="2" name="文本框 1">
            <a:extLst>
              <a:ext uri="{FF2B5EF4-FFF2-40B4-BE49-F238E27FC236}">
                <a16:creationId xmlns:a16="http://schemas.microsoft.com/office/drawing/2014/main" id="{B53FA057-DCC1-4E64-B9B9-AAF69DEBED5E}"/>
              </a:ext>
            </a:extLst>
          </p:cNvPr>
          <p:cNvSpPr txBox="1"/>
          <p:nvPr/>
        </p:nvSpPr>
        <p:spPr>
          <a:xfrm>
            <a:off x="6172200" y="2317347"/>
            <a:ext cx="655320" cy="300082"/>
          </a:xfrm>
          <a:prstGeom prst="rect">
            <a:avLst/>
          </a:prstGeom>
          <a:noFill/>
        </p:spPr>
        <p:txBody>
          <a:bodyPr wrap="square" rtlCol="0">
            <a:spAutoFit/>
          </a:bodyPr>
          <a:lstStyle/>
          <a:p>
            <a:r>
              <a:rPr lang="en-US" altLang="zh-CN" b="1" dirty="0">
                <a:solidFill>
                  <a:schemeClr val="bg1"/>
                </a:solidFill>
              </a:rPr>
              <a:t>5%</a:t>
            </a:r>
            <a:endParaRPr lang="zh-CN" altLang="en-US" b="1" dirty="0">
              <a:solidFill>
                <a:schemeClr val="bg1"/>
              </a:solidFill>
            </a:endParaRPr>
          </a:p>
        </p:txBody>
      </p:sp>
    </p:spTree>
    <p:extLst>
      <p:ext uri="{BB962C8B-B14F-4D97-AF65-F5344CB8AC3E}">
        <p14:creationId xmlns:p14="http://schemas.microsoft.com/office/powerpoint/2010/main" val="3798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20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5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7" grpId="0"/>
      <p:bldP spid="18"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758" r="1517"/>
          <a:stretch>
            <a:fillRect/>
          </a:stretch>
        </p:blipFill>
        <p:spPr>
          <a:xfrm>
            <a:off x="876300" y="0"/>
            <a:ext cx="8267700" cy="5102153"/>
          </a:xfrm>
          <a:prstGeom prst="rect">
            <a:avLst/>
          </a:prstGeom>
        </p:spPr>
      </p:pic>
      <p:sp>
        <p:nvSpPr>
          <p:cNvPr id="13" name="长方形 312"/>
          <p:cNvSpPr>
            <a:spLocks noChangeArrowheads="1"/>
          </p:cNvSpPr>
          <p:nvPr/>
        </p:nvSpPr>
        <p:spPr bwMode="auto">
          <a:xfrm>
            <a:off x="889000" y="1959811"/>
            <a:ext cx="927100" cy="1182529"/>
          </a:xfrm>
          <a:prstGeom prst="rect">
            <a:avLst/>
          </a:prstGeom>
          <a:noFill/>
          <a:ln w="25400">
            <a:solidFill>
              <a:srgbClr val="FFB329"/>
            </a:solidFill>
            <a:miter lim="800000"/>
          </a:ln>
          <a:extLst>
            <a:ext uri="{909E8E84-426E-40DD-AFC4-6F175D3DCCD1}">
              <a14:hiddenFill xmlns:a14="http://schemas.microsoft.com/office/drawing/2010/main">
                <a:solidFill>
                  <a:srgbClr val="FFFFFF"/>
                </a:solidFill>
              </a14:hiddenFill>
            </a:ext>
          </a:extLst>
        </p:spPr>
        <p:txBody>
          <a:bodyPr lIns="67628" tIns="35243" rIns="67628" bIns="35243"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975"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多个渠道获取期刊论文</a:t>
            </a:r>
          </a:p>
        </p:txBody>
      </p:sp>
      <p:pic>
        <p:nvPicPr>
          <p:cNvPr id="20" name="图片 19"/>
          <p:cNvPicPr>
            <a:picLocks noChangeAspect="1"/>
          </p:cNvPicPr>
          <p:nvPr/>
        </p:nvPicPr>
        <p:blipFill rotWithShape="1">
          <a:blip r:embed="rId3"/>
          <a:srcRect t="1094" r="2089" b="450"/>
          <a:stretch>
            <a:fillRect/>
          </a:stretch>
        </p:blipFill>
        <p:spPr>
          <a:xfrm>
            <a:off x="1930400" y="20780"/>
            <a:ext cx="7199186" cy="5081373"/>
          </a:xfrm>
          <a:prstGeom prst="rect">
            <a:avLst/>
          </a:prstGeom>
          <a:ln w="28575">
            <a:solidFill>
              <a:srgbClr val="FFB329"/>
            </a:solidFill>
          </a:ln>
        </p:spPr>
      </p:pic>
      <p:sp>
        <p:nvSpPr>
          <p:cNvPr id="21" name="矩形 62467"/>
          <p:cNvSpPr>
            <a:spLocks noChangeArrowheads="1"/>
          </p:cNvSpPr>
          <p:nvPr/>
        </p:nvSpPr>
        <p:spPr bwMode="auto">
          <a:xfrm>
            <a:off x="4712690" y="1664050"/>
            <a:ext cx="2767242"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该期刊的年卷期</a:t>
            </a:r>
          </a:p>
        </p:txBody>
      </p:sp>
      <p:sp>
        <p:nvSpPr>
          <p:cNvPr id="22" name="圆角矩形 21"/>
          <p:cNvSpPr/>
          <p:nvPr/>
        </p:nvSpPr>
        <p:spPr>
          <a:xfrm>
            <a:off x="5589071" y="571850"/>
            <a:ext cx="2048023" cy="503237"/>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数据库地址</a:t>
            </a:r>
          </a:p>
        </p:txBody>
      </p:sp>
      <p:pic>
        <p:nvPicPr>
          <p:cNvPr id="23" name="图片 22"/>
          <p:cNvPicPr>
            <a:picLocks noChangeAspect="1"/>
          </p:cNvPicPr>
          <p:nvPr/>
        </p:nvPicPr>
        <p:blipFill>
          <a:blip r:embed="rId4"/>
          <a:stretch>
            <a:fillRect/>
          </a:stretch>
        </p:blipFill>
        <p:spPr>
          <a:xfrm>
            <a:off x="1930400" y="18254"/>
            <a:ext cx="7213600" cy="5076000"/>
          </a:xfrm>
          <a:prstGeom prst="rect">
            <a:avLst/>
          </a:prstGeom>
          <a:ln w="28575">
            <a:solidFill>
              <a:srgbClr val="FFB329"/>
            </a:solidFill>
          </a:ln>
        </p:spPr>
      </p:pic>
      <p:sp>
        <p:nvSpPr>
          <p:cNvPr id="24" name="圆角矩形 23"/>
          <p:cNvSpPr/>
          <p:nvPr/>
        </p:nvSpPr>
        <p:spPr>
          <a:xfrm>
            <a:off x="6095335" y="403081"/>
            <a:ext cx="1985963" cy="504825"/>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主页地址</a:t>
            </a:r>
          </a:p>
        </p:txBody>
      </p:sp>
      <p:sp>
        <p:nvSpPr>
          <p:cNvPr id="25" name="矩形 62467"/>
          <p:cNvSpPr>
            <a:spLocks noChangeArrowheads="1"/>
          </p:cNvSpPr>
          <p:nvPr/>
        </p:nvSpPr>
        <p:spPr bwMode="auto">
          <a:xfrm>
            <a:off x="5127186" y="1720098"/>
            <a:ext cx="3005137"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该期刊的年卷期</a:t>
            </a:r>
          </a:p>
        </p:txBody>
      </p:sp>
      <p:sp>
        <p:nvSpPr>
          <p:cNvPr id="26" name="矩形 62467"/>
          <p:cNvSpPr>
            <a:spLocks noChangeArrowheads="1"/>
          </p:cNvSpPr>
          <p:nvPr/>
        </p:nvSpPr>
        <p:spPr bwMode="auto">
          <a:xfrm>
            <a:off x="5127186" y="2612115"/>
            <a:ext cx="3510976"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期刊投稿指南等信息</a:t>
            </a:r>
          </a:p>
        </p:txBody>
      </p:sp>
      <p:pic>
        <p:nvPicPr>
          <p:cNvPr id="27" name="图片 26"/>
          <p:cNvPicPr>
            <a:picLocks noChangeAspect="1"/>
          </p:cNvPicPr>
          <p:nvPr/>
        </p:nvPicPr>
        <p:blipFill rotWithShape="1">
          <a:blip r:embed="rId5"/>
          <a:srcRect l="-1" r="20433" b="8392"/>
          <a:stretch>
            <a:fillRect/>
          </a:stretch>
        </p:blipFill>
        <p:spPr>
          <a:xfrm>
            <a:off x="1930399" y="25400"/>
            <a:ext cx="7213601" cy="5081554"/>
          </a:xfrm>
          <a:prstGeom prst="rect">
            <a:avLst/>
          </a:prstGeom>
          <a:ln w="28575">
            <a:solidFill>
              <a:srgbClr val="FFB329"/>
            </a:solidFill>
          </a:ln>
        </p:spPr>
      </p:pic>
      <p:sp>
        <p:nvSpPr>
          <p:cNvPr id="28" name="长方形 312"/>
          <p:cNvSpPr>
            <a:spLocks noChangeArrowheads="1"/>
          </p:cNvSpPr>
          <p:nvPr/>
        </p:nvSpPr>
        <p:spPr bwMode="auto">
          <a:xfrm>
            <a:off x="2026975" y="298976"/>
            <a:ext cx="4081725" cy="44958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矩形 62467"/>
          <p:cNvSpPr>
            <a:spLocks noChangeArrowheads="1"/>
          </p:cNvSpPr>
          <p:nvPr/>
        </p:nvSpPr>
        <p:spPr bwMode="auto">
          <a:xfrm>
            <a:off x="2786468" y="1982751"/>
            <a:ext cx="6058853"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被引次数：引用这篇文章的其他文章</a:t>
            </a:r>
            <a:endPar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sym typeface="Arial" panose="020B0604020202020204" pitchFamily="34" charset="0"/>
            </a:endParaRPr>
          </a:p>
        </p:txBody>
      </p:sp>
      <p:sp>
        <p:nvSpPr>
          <p:cNvPr id="30" name="矩形 62467"/>
          <p:cNvSpPr>
            <a:spLocks noChangeArrowheads="1"/>
          </p:cNvSpPr>
          <p:nvPr/>
        </p:nvSpPr>
        <p:spPr bwMode="auto">
          <a:xfrm>
            <a:off x="2787586" y="2884989"/>
            <a:ext cx="6071307"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相关文章：和该篇文献相关性较大的文章</a:t>
            </a:r>
          </a:p>
        </p:txBody>
      </p:sp>
      <p:sp>
        <p:nvSpPr>
          <p:cNvPr id="31" name="圆角矩形 30"/>
          <p:cNvSpPr/>
          <p:nvPr/>
        </p:nvSpPr>
        <p:spPr>
          <a:xfrm>
            <a:off x="6418912" y="222681"/>
            <a:ext cx="1822266" cy="504825"/>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文章列表</a:t>
            </a:r>
          </a:p>
        </p:txBody>
      </p:sp>
    </p:spTree>
    <p:extLst>
      <p:ext uri="{BB962C8B-B14F-4D97-AF65-F5344CB8AC3E}">
        <p14:creationId xmlns:p14="http://schemas.microsoft.com/office/powerpoint/2010/main" val="22441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heel(1)">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500"/>
                                        <p:tgtEl>
                                          <p:spTgt spid="23"/>
                                        </p:tgtEl>
                                      </p:cBhvr>
                                    </p:animEffect>
                                  </p:childTnLst>
                                </p:cTn>
                              </p:par>
                              <p:par>
                                <p:cTn id="25" presetID="1" presetClass="entr" presetSubtype="0" fill="hold" grpId="0" nodeType="withEffect">
                                  <p:stCondLst>
                                    <p:cond delay="0"/>
                                  </p:stCondLst>
                                  <p:childTnLst>
                                    <p:set>
                                      <p:cBhvr>
                                        <p:cTn id="26" dur="1" fill="hold">
                                          <p:stCondLst>
                                            <p:cond delay="499"/>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linds(horizontal)">
                                      <p:cBhvr>
                                        <p:cTn id="51" dur="500"/>
                                        <p:tgtEl>
                                          <p:spTgt spid="2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linds(horizontal)">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1" grpId="0" bldLvl="0" animBg="1"/>
      <p:bldP spid="22" grpId="0" animBg="1"/>
      <p:bldP spid="24" grpId="0" animBg="1"/>
      <p:bldP spid="25" grpId="0" bldLvl="0" animBg="1"/>
      <p:bldP spid="26" grpId="0" bldLvl="0" animBg="1"/>
      <p:bldP spid="28" grpId="0" bldLvl="0" animBg="1"/>
      <p:bldP spid="29" grpId="0" bldLvl="0" animBg="1"/>
      <p:bldP spid="30" grpId="0" bldLvl="0" animBg="1"/>
      <p:bldP spid="3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期刊主题词分析</a:t>
            </a:r>
          </a:p>
        </p:txBody>
      </p:sp>
      <p:pic>
        <p:nvPicPr>
          <p:cNvPr id="3" name="图片 2"/>
          <p:cNvPicPr>
            <a:picLocks noChangeAspect="1"/>
          </p:cNvPicPr>
          <p:nvPr/>
        </p:nvPicPr>
        <p:blipFill rotWithShape="1">
          <a:blip r:embed="rId2"/>
          <a:srcRect t="1905"/>
          <a:stretch>
            <a:fillRect/>
          </a:stretch>
        </p:blipFill>
        <p:spPr>
          <a:xfrm>
            <a:off x="856557" y="0"/>
            <a:ext cx="8114286" cy="5185064"/>
          </a:xfrm>
          <a:prstGeom prst="rect">
            <a:avLst/>
          </a:prstGeom>
        </p:spPr>
      </p:pic>
      <p:sp>
        <p:nvSpPr>
          <p:cNvPr id="4" name="矩形 62467"/>
          <p:cNvSpPr>
            <a:spLocks noChangeArrowheads="1"/>
          </p:cNvSpPr>
          <p:nvPr/>
        </p:nvSpPr>
        <p:spPr bwMode="auto">
          <a:xfrm>
            <a:off x="2493818" y="164739"/>
            <a:ext cx="6176165"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主题词发文频次、与其他主题的共现频次</a:t>
            </a:r>
          </a:p>
        </p:txBody>
      </p:sp>
      <p:sp>
        <p:nvSpPr>
          <p:cNvPr id="5" name="圆角矩形 4"/>
          <p:cNvSpPr/>
          <p:nvPr/>
        </p:nvSpPr>
        <p:spPr>
          <a:xfrm>
            <a:off x="1033201" y="910502"/>
            <a:ext cx="1460617" cy="453302"/>
          </a:xfrm>
          <a:prstGeom prst="roundRect">
            <a:avLst/>
          </a:prstGeom>
          <a:solidFill>
            <a:schemeClr val="bg1"/>
          </a:solidFill>
          <a:ln w="19050">
            <a:solidFill>
              <a:srgbClr val="FFB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9900"/>
                </a:solidFill>
                <a:effectLst/>
                <a:uLnTx/>
                <a:uFillTx/>
                <a:latin typeface="微软雅黑" panose="020B0503020204020204" pitchFamily="34" charset="-122"/>
                <a:ea typeface="微软雅黑" panose="020B0503020204020204" pitchFamily="34" charset="-122"/>
                <a:cs typeface="+mn-cs"/>
              </a:rPr>
              <a:t>主题频次</a:t>
            </a:r>
          </a:p>
        </p:txBody>
      </p:sp>
    </p:spTree>
    <p:extLst>
      <p:ext uri="{BB962C8B-B14F-4D97-AF65-F5344CB8AC3E}">
        <p14:creationId xmlns:p14="http://schemas.microsoft.com/office/powerpoint/2010/main" val="15313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期刊主题词分析</a:t>
            </a:r>
          </a:p>
        </p:txBody>
      </p:sp>
      <p:pic>
        <p:nvPicPr>
          <p:cNvPr id="3" name="图片 2"/>
          <p:cNvPicPr>
            <a:picLocks noChangeAspect="1"/>
          </p:cNvPicPr>
          <p:nvPr/>
        </p:nvPicPr>
        <p:blipFill rotWithShape="1">
          <a:blip r:embed="rId2"/>
          <a:srcRect l="2281" r="727"/>
          <a:stretch>
            <a:fillRect/>
          </a:stretch>
        </p:blipFill>
        <p:spPr>
          <a:xfrm>
            <a:off x="685800" y="450056"/>
            <a:ext cx="8458200" cy="4330267"/>
          </a:xfrm>
          <a:prstGeom prst="rect">
            <a:avLst/>
          </a:prstGeom>
        </p:spPr>
      </p:pic>
      <p:pic>
        <p:nvPicPr>
          <p:cNvPr id="6" name="图片 5"/>
          <p:cNvPicPr>
            <a:picLocks noChangeAspect="1"/>
          </p:cNvPicPr>
          <p:nvPr/>
        </p:nvPicPr>
        <p:blipFill rotWithShape="1">
          <a:blip r:embed="rId3"/>
          <a:srcRect t="843"/>
          <a:stretch>
            <a:fillRect/>
          </a:stretch>
        </p:blipFill>
        <p:spPr>
          <a:xfrm>
            <a:off x="6539052" y="2171700"/>
            <a:ext cx="2238095" cy="1624283"/>
          </a:xfrm>
          <a:prstGeom prst="rect">
            <a:avLst/>
          </a:prstGeom>
        </p:spPr>
      </p:pic>
      <p:sp>
        <p:nvSpPr>
          <p:cNvPr id="5" name="矩形 62467"/>
          <p:cNvSpPr>
            <a:spLocks noChangeArrowheads="1"/>
          </p:cNvSpPr>
          <p:nvPr/>
        </p:nvSpPr>
        <p:spPr bwMode="auto">
          <a:xfrm>
            <a:off x="2726055" y="1219200"/>
            <a:ext cx="5673090"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该本期刊的主题词在不同年份的发文频次</a:t>
            </a:r>
          </a:p>
        </p:txBody>
      </p:sp>
      <p:sp>
        <p:nvSpPr>
          <p:cNvPr id="7" name="圆角矩形标注 6"/>
          <p:cNvSpPr/>
          <p:nvPr/>
        </p:nvSpPr>
        <p:spPr>
          <a:xfrm>
            <a:off x="2049749" y="549369"/>
            <a:ext cx="1416465" cy="456294"/>
          </a:xfrm>
          <a:prstGeom prst="wedgeRoundRectCallout">
            <a:avLst>
              <a:gd name="adj1" fmla="val -67112"/>
              <a:gd name="adj2" fmla="val -9976"/>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发文趋势</a:t>
            </a:r>
          </a:p>
        </p:txBody>
      </p:sp>
    </p:spTree>
    <p:extLst>
      <p:ext uri="{BB962C8B-B14F-4D97-AF65-F5344CB8AC3E}">
        <p14:creationId xmlns:p14="http://schemas.microsoft.com/office/powerpoint/2010/main" val="16612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43940" y="15240"/>
            <a:ext cx="7283450" cy="2275205"/>
          </a:xfrm>
          <a:prstGeom prst="rect">
            <a:avLst/>
          </a:prstGeom>
        </p:spPr>
      </p:pic>
      <p:pic>
        <p:nvPicPr>
          <p:cNvPr id="10" name="图片 9"/>
          <p:cNvPicPr>
            <a:picLocks noChangeAspect="1"/>
          </p:cNvPicPr>
          <p:nvPr/>
        </p:nvPicPr>
        <p:blipFill>
          <a:blip r:embed="rId3"/>
          <a:stretch>
            <a:fillRect/>
          </a:stretch>
        </p:blipFill>
        <p:spPr>
          <a:xfrm>
            <a:off x="1043940" y="1583055"/>
            <a:ext cx="7283450" cy="3580765"/>
          </a:xfrm>
          <a:prstGeom prst="rect">
            <a:avLst/>
          </a:prstGeom>
        </p:spPr>
      </p:pic>
      <p:sp>
        <p:nvSpPr>
          <p:cNvPr id="8" name="矩形 62467"/>
          <p:cNvSpPr>
            <a:spLocks noChangeArrowheads="1"/>
          </p:cNvSpPr>
          <p:nvPr/>
        </p:nvSpPr>
        <p:spPr bwMode="auto">
          <a:xfrm>
            <a:off x="2620010" y="812959"/>
            <a:ext cx="5317331" cy="435769"/>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该主题词在</a:t>
            </a:r>
            <a:r>
              <a:rPr kumimoji="0" lang="en-US" altLang="zh-CN" sz="18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spis</a:t>
            </a:r>
            <a:r>
              <a:rPr kumimoji="0" lang="zh-CN" altLang="en-US" sz="18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所有期刊里面不同年份的发文频次</a:t>
            </a:r>
          </a:p>
        </p:txBody>
      </p:sp>
      <p:sp>
        <p:nvSpPr>
          <p:cNvPr id="6" name="矩形 62467"/>
          <p:cNvSpPr>
            <a:spLocks noChangeArrowheads="1"/>
          </p:cNvSpPr>
          <p:nvPr/>
        </p:nvSpPr>
        <p:spPr bwMode="auto">
          <a:xfrm>
            <a:off x="3230721" y="2244884"/>
            <a:ext cx="4485799" cy="435769"/>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该主题词的相关发文期刊</a:t>
            </a:r>
            <a:r>
              <a:rPr kumimoji="0" lang="en-US" altLang="zh-CN" sz="18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a:t>
            </a:r>
            <a:r>
              <a:rPr kumimoji="0" lang="zh-CN" altLang="en-US" sz="18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友好期刊推荐</a:t>
            </a:r>
          </a:p>
        </p:txBody>
      </p:sp>
      <p:sp>
        <p:nvSpPr>
          <p:cNvPr id="9" name="长方形 312"/>
          <p:cNvSpPr>
            <a:spLocks noChangeArrowheads="1"/>
          </p:cNvSpPr>
          <p:nvPr/>
        </p:nvSpPr>
        <p:spPr bwMode="auto">
          <a:xfrm>
            <a:off x="1043940" y="15240"/>
            <a:ext cx="1501140" cy="29464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67627" tIns="35242" rIns="67627" bIns="3524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5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长方形 312"/>
          <p:cNvSpPr>
            <a:spLocks noChangeArrowheads="1"/>
          </p:cNvSpPr>
          <p:nvPr/>
        </p:nvSpPr>
        <p:spPr bwMode="auto">
          <a:xfrm>
            <a:off x="1043940" y="1583055"/>
            <a:ext cx="4160520" cy="29464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67627" tIns="35242" rIns="67627" bIns="3524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5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期刊主题词分析</a:t>
            </a:r>
          </a:p>
        </p:txBody>
      </p:sp>
    </p:spTree>
    <p:extLst>
      <p:ext uri="{BB962C8B-B14F-4D97-AF65-F5344CB8AC3E}">
        <p14:creationId xmlns:p14="http://schemas.microsoft.com/office/powerpoint/2010/main" val="10261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ppt_w*0.7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animEffect transition="in" filter="fade">
                                      <p:cBhvr>
                                        <p:cTn id="26" dur="500"/>
                                        <p:tgtEl>
                                          <p:spTgt spid="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P spid="9" grpId="0" bldLvl="0" animBg="1"/>
      <p:bldP spid="7"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1C5A3">
            <a:alpha val="94000"/>
          </a:srgb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1791" r="1695"/>
          <a:stretch>
            <a:fillRect/>
          </a:stretch>
        </p:blipFill>
        <p:spPr>
          <a:xfrm>
            <a:off x="950595" y="374015"/>
            <a:ext cx="8142605" cy="4400550"/>
          </a:xfrm>
          <a:prstGeom prst="rect">
            <a:avLst/>
          </a:prstGeom>
        </p:spPr>
      </p:pic>
      <p:sp>
        <p:nvSpPr>
          <p:cNvPr id="3" name="Rectangle 2"/>
          <p:cNvSpPr>
            <a:spLocks noGrp="1" noChangeArrowheads="1"/>
          </p:cNvSpPr>
          <p:nvPr/>
        </p:nvSpPr>
        <p:spPr bwMode="auto">
          <a:xfrm>
            <a:off x="192405" y="450056"/>
            <a:ext cx="581025" cy="402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期刊主题词分析</a:t>
            </a:r>
          </a:p>
        </p:txBody>
      </p:sp>
      <p:sp>
        <p:nvSpPr>
          <p:cNvPr id="5" name="矩形 62467"/>
          <p:cNvSpPr>
            <a:spLocks noChangeArrowheads="1"/>
          </p:cNvSpPr>
          <p:nvPr/>
        </p:nvSpPr>
        <p:spPr bwMode="auto">
          <a:xfrm>
            <a:off x="2222633" y="2587477"/>
            <a:ext cx="6478100" cy="581025"/>
          </a:xfrm>
          <a:prstGeom prst="rect">
            <a:avLst/>
          </a:prstGeom>
          <a:solidFill>
            <a:srgbClr val="FF9900"/>
          </a:solidFill>
          <a:ln w="28575">
            <a:solidFill>
              <a:srgbClr val="FF9900"/>
            </a:solidFill>
            <a:miter lim="800000"/>
          </a:ln>
        </p:spPr>
        <p:txBody>
          <a:bodyPr wrap="none" anchor="ct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相较于前一年，当年发文频次增长较多的主题</a:t>
            </a:r>
          </a:p>
        </p:txBody>
      </p:sp>
      <p:sp>
        <p:nvSpPr>
          <p:cNvPr id="7" name="圆角矩形标注 6"/>
          <p:cNvSpPr/>
          <p:nvPr/>
        </p:nvSpPr>
        <p:spPr>
          <a:xfrm>
            <a:off x="3559573" y="570706"/>
            <a:ext cx="2267068" cy="456294"/>
          </a:xfrm>
          <a:prstGeom prst="wedgeRoundRectCallout">
            <a:avLst>
              <a:gd name="adj1" fmla="val -67112"/>
              <a:gd name="adj2" fmla="val 38958"/>
              <a:gd name="adj3" fmla="val 16667"/>
            </a:avLst>
          </a:prstGeom>
          <a:solidFill>
            <a:schemeClr val="bg1"/>
          </a:solidFill>
          <a:ln w="254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共</a:t>
            </a:r>
            <a:r>
              <a:rPr kumimoji="0" lang="en-US" altLang="zh-CN"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36</a:t>
            </a:r>
            <a:r>
              <a:rPr kumimoji="0" lang="zh-CN" altLang="en-US" sz="2000" b="1" i="0" u="none" strike="noStrike" kern="1200" cap="none" spc="0" normalizeH="0" baseline="0" noProof="1">
                <a:ln>
                  <a:noFill/>
                </a:ln>
                <a:solidFill>
                  <a:srgbClr val="FF9900"/>
                </a:solidFill>
                <a:effectLst/>
                <a:uLnTx/>
                <a:uFillTx/>
                <a:latin typeface="微软雅黑" panose="020B0503020204020204" pitchFamily="34" charset="-122"/>
                <a:ea typeface="微软雅黑" panose="020B0503020204020204" pitchFamily="34" charset="-122"/>
                <a:cs typeface="+mn-cs"/>
              </a:rPr>
              <a:t>个突发主题</a:t>
            </a:r>
          </a:p>
        </p:txBody>
      </p:sp>
    </p:spTree>
    <p:extLst>
      <p:ext uri="{BB962C8B-B14F-4D97-AF65-F5344CB8AC3E}">
        <p14:creationId xmlns:p14="http://schemas.microsoft.com/office/powerpoint/2010/main" val="17305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199360" y="106325"/>
            <a:ext cx="8803645" cy="4912242"/>
          </a:xfrm>
          <a:prstGeom prst="rect">
            <a:avLst/>
          </a:prstGeom>
        </p:spPr>
      </p:pic>
      <p:sp>
        <p:nvSpPr>
          <p:cNvPr id="16" name="矩形 62467"/>
          <p:cNvSpPr>
            <a:spLocks noChangeArrowheads="1"/>
          </p:cNvSpPr>
          <p:nvPr/>
        </p:nvSpPr>
        <p:spPr bwMode="auto">
          <a:xfrm>
            <a:off x="2229563" y="1767589"/>
            <a:ext cx="1816674" cy="52315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收录信息</a:t>
            </a:r>
          </a:p>
        </p:txBody>
      </p:sp>
      <p:sp>
        <p:nvSpPr>
          <p:cNvPr id="17" name="矩形 62467"/>
          <p:cNvSpPr>
            <a:spLocks noChangeArrowheads="1"/>
          </p:cNvSpPr>
          <p:nvPr/>
        </p:nvSpPr>
        <p:spPr bwMode="auto">
          <a:xfrm>
            <a:off x="5051380" y="491768"/>
            <a:ext cx="1672954" cy="52315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基本信息</a:t>
            </a:r>
          </a:p>
        </p:txBody>
      </p:sp>
      <p:sp>
        <p:nvSpPr>
          <p:cNvPr id="18" name="矩形 62467"/>
          <p:cNvSpPr>
            <a:spLocks noChangeArrowheads="1"/>
          </p:cNvSpPr>
          <p:nvPr/>
        </p:nvSpPr>
        <p:spPr bwMode="auto">
          <a:xfrm>
            <a:off x="293689" y="3690432"/>
            <a:ext cx="2390692" cy="52315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文章获取途径</a:t>
            </a:r>
          </a:p>
        </p:txBody>
      </p:sp>
      <p:sp>
        <p:nvSpPr>
          <p:cNvPr id="20" name="矩形 62467"/>
          <p:cNvSpPr>
            <a:spLocks noChangeArrowheads="1"/>
          </p:cNvSpPr>
          <p:nvPr/>
        </p:nvSpPr>
        <p:spPr bwMode="auto">
          <a:xfrm>
            <a:off x="6064399" y="2719809"/>
            <a:ext cx="1754954" cy="52315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评价信息</a:t>
            </a:r>
          </a:p>
        </p:txBody>
      </p:sp>
      <p:sp>
        <p:nvSpPr>
          <p:cNvPr id="7" name="矩形 62467"/>
          <p:cNvSpPr>
            <a:spLocks noChangeArrowheads="1"/>
          </p:cNvSpPr>
          <p:nvPr/>
        </p:nvSpPr>
        <p:spPr bwMode="auto">
          <a:xfrm>
            <a:off x="4046237" y="3995630"/>
            <a:ext cx="2390692" cy="52315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主题词分析</a:t>
            </a:r>
          </a:p>
        </p:txBody>
      </p:sp>
    </p:spTree>
    <p:extLst>
      <p:ext uri="{BB962C8B-B14F-4D97-AF65-F5344CB8AC3E}">
        <p14:creationId xmlns:p14="http://schemas.microsoft.com/office/powerpoint/2010/main" val="32848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20"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7"/>
          <p:cNvSpPr>
            <a:spLocks noChangeArrowheads="1"/>
          </p:cNvSpPr>
          <p:nvPr/>
        </p:nvSpPr>
        <p:spPr bwMode="auto">
          <a:xfrm>
            <a:off x="1993900" y="2038082"/>
            <a:ext cx="5356046" cy="992188"/>
          </a:xfrm>
          <a:prstGeom prst="roundRect">
            <a:avLst>
              <a:gd name="adj" fmla="val 16667"/>
            </a:avLst>
          </a:prstGeom>
          <a:noFill/>
          <a:ln>
            <a:solidFill>
              <a:schemeClr val="bg1"/>
            </a:solid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Spis</a:t>
            </a: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学术搜索</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98570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2"/>
          <p:cNvSpPr>
            <a:spLocks noChangeArrowheads="1"/>
          </p:cNvSpPr>
          <p:nvPr/>
        </p:nvSpPr>
        <p:spPr bwMode="auto">
          <a:xfrm>
            <a:off x="3908593" y="2255129"/>
            <a:ext cx="2270125" cy="2235200"/>
          </a:xfrm>
          <a:prstGeom prst="ellipse">
            <a:avLst/>
          </a:prstGeom>
          <a:solidFill>
            <a:srgbClr val="ACD8AF"/>
          </a:solidFill>
          <a:ln>
            <a:solidFill>
              <a:srgbClr val="ACD8AF"/>
            </a:solidFill>
          </a:ln>
          <a:effectLst/>
          <a:scene3d>
            <a:camera prst="orthographicFront">
              <a:rot lat="0" lon="0" rev="0"/>
            </a:camera>
            <a:lightRig rig="contrasting" dir="t">
              <a:rot lat="0" lon="0" rev="7800000"/>
            </a:lightRig>
          </a:scene3d>
          <a:sp3d>
            <a:bevelT w="139700" h="139700"/>
          </a:sp3d>
        </p:spPr>
        <p:txBody>
          <a:bodyPr lIns="0" tIns="0" rIns="0" bIns="10800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Spis</a:t>
            </a: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学术搜索</a:t>
            </a:r>
          </a:p>
        </p:txBody>
      </p:sp>
      <p:sp>
        <p:nvSpPr>
          <p:cNvPr id="3" name="MH_Other_1"/>
          <p:cNvSpPr>
            <a:spLocks noChangeArrowheads="1"/>
          </p:cNvSpPr>
          <p:nvPr/>
        </p:nvSpPr>
        <p:spPr bwMode="auto">
          <a:xfrm>
            <a:off x="6762919" y="2772654"/>
            <a:ext cx="884237" cy="862012"/>
          </a:xfrm>
          <a:prstGeom prst="ellipse">
            <a:avLst/>
          </a:prstGeom>
          <a:solidFill>
            <a:srgbClr val="ACD8AF"/>
          </a:solidFill>
          <a:ln>
            <a:solidFill>
              <a:srgbClr val="ACD8AF"/>
            </a:solidFill>
          </a:ln>
          <a:effectLst/>
          <a:scene3d>
            <a:camera prst="orthographicFront">
              <a:rot lat="0" lon="0" rev="0"/>
            </a:camera>
            <a:lightRig rig="contrasting" dir="t">
              <a:rot lat="0" lon="0" rev="7800000"/>
            </a:lightRig>
          </a:scene3d>
          <a:sp3d>
            <a:bevelT w="139700" h="139700"/>
          </a:sp3d>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9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MH_Other_2"/>
          <p:cNvSpPr>
            <a:spLocks noChangeArrowheads="1"/>
          </p:cNvSpPr>
          <p:nvPr/>
        </p:nvSpPr>
        <p:spPr bwMode="auto">
          <a:xfrm>
            <a:off x="1263819" y="2183691"/>
            <a:ext cx="722312" cy="663575"/>
          </a:xfrm>
          <a:prstGeom prst="ellipse">
            <a:avLst/>
          </a:prstGeom>
          <a:solidFill>
            <a:srgbClr val="FFC663"/>
          </a:solidFill>
          <a:ln>
            <a:solidFill>
              <a:srgbClr val="FFC663"/>
            </a:solidFill>
          </a:ln>
          <a:effectLst/>
          <a:scene3d>
            <a:camera prst="orthographicFront">
              <a:rot lat="0" lon="0" rev="0"/>
            </a:camera>
            <a:lightRig rig="contrasting" dir="t">
              <a:rot lat="0" lon="0" rev="7800000"/>
            </a:lightRig>
          </a:scene3d>
          <a:sp3d>
            <a:bevelT w="139700" h="139700"/>
          </a:sp3d>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7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5" name="直接箭头连接符 13316"/>
          <p:cNvCxnSpPr>
            <a:cxnSpLocks noChangeShapeType="1"/>
          </p:cNvCxnSpPr>
          <p:nvPr/>
        </p:nvCxnSpPr>
        <p:spPr bwMode="auto">
          <a:xfrm flipV="1">
            <a:off x="5358809" y="3634666"/>
            <a:ext cx="1847022" cy="769938"/>
          </a:xfrm>
          <a:prstGeom prst="straightConnector1">
            <a:avLst/>
          </a:prstGeom>
          <a:noFill/>
          <a:ln w="6350">
            <a:solidFill>
              <a:srgbClr val="ACD8AF"/>
            </a:solidFill>
            <a:round/>
          </a:ln>
          <a:extLst>
            <a:ext uri="{909E8E84-426E-40DD-AFC4-6F175D3DCCD1}">
              <a14:hiddenFill xmlns:a14="http://schemas.microsoft.com/office/drawing/2010/main">
                <a:noFill/>
              </a14:hiddenFill>
            </a:ext>
          </a:extLst>
        </p:spPr>
      </p:cxnSp>
      <p:cxnSp>
        <p:nvCxnSpPr>
          <p:cNvPr id="6" name="直接箭头连接符 13317"/>
          <p:cNvCxnSpPr>
            <a:cxnSpLocks noChangeShapeType="1"/>
          </p:cNvCxnSpPr>
          <p:nvPr/>
        </p:nvCxnSpPr>
        <p:spPr bwMode="auto">
          <a:xfrm flipH="1">
            <a:off x="1519406" y="1188329"/>
            <a:ext cx="1584325" cy="993775"/>
          </a:xfrm>
          <a:prstGeom prst="straightConnector1">
            <a:avLst/>
          </a:prstGeom>
          <a:noFill/>
          <a:ln w="6350">
            <a:solidFill>
              <a:srgbClr val="FFC663"/>
            </a:solidFill>
            <a:round/>
          </a:ln>
          <a:extLst>
            <a:ext uri="{909E8E84-426E-40DD-AFC4-6F175D3DCCD1}">
              <a14:hiddenFill xmlns:a14="http://schemas.microsoft.com/office/drawing/2010/main">
                <a:noFill/>
              </a14:hiddenFill>
            </a:ext>
          </a:extLst>
        </p:spPr>
      </p:cxnSp>
      <p:sp>
        <p:nvSpPr>
          <p:cNvPr id="7" name="MH_SubTitle_1"/>
          <p:cNvSpPr>
            <a:spLocks noChangeArrowheads="1"/>
          </p:cNvSpPr>
          <p:nvPr/>
        </p:nvSpPr>
        <p:spPr bwMode="auto">
          <a:xfrm>
            <a:off x="2795756" y="812091"/>
            <a:ext cx="2247900" cy="2133600"/>
          </a:xfrm>
          <a:prstGeom prst="ellipse">
            <a:avLst/>
          </a:prstGeom>
          <a:solidFill>
            <a:srgbClr val="FFC663"/>
          </a:solidFill>
          <a:ln>
            <a:solidFill>
              <a:srgbClr val="FFC663"/>
            </a:solidFill>
          </a:ln>
          <a:effectLst/>
          <a:scene3d>
            <a:camera prst="orthographicFront">
              <a:rot lat="0" lon="0" rev="0"/>
            </a:camera>
            <a:lightRig rig="contrasting" dir="t">
              <a:rot lat="0" lon="0" rev="7800000"/>
            </a:lightRig>
          </a:scene3d>
          <a:sp3d>
            <a:bevelT w="139700" h="139700"/>
          </a:sp3d>
        </p:spPr>
        <p:txBody>
          <a:bodyPr lIns="0" tIns="0" rIns="0" bIns="10800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Spis</a:t>
            </a:r>
            <a:endPar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学术期刊指南</a:t>
            </a:r>
          </a:p>
        </p:txBody>
      </p:sp>
      <p:sp>
        <p:nvSpPr>
          <p:cNvPr id="8" name="MH_Text_1"/>
          <p:cNvSpPr>
            <a:spLocks noChangeArrowheads="1"/>
          </p:cNvSpPr>
          <p:nvPr/>
        </p:nvSpPr>
        <p:spPr bwMode="auto">
          <a:xfrm>
            <a:off x="438319" y="2864729"/>
            <a:ext cx="266541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丰富的学术期刊</a:t>
            </a:r>
          </a:p>
          <a:p>
            <a:pPr marL="0" marR="0" lvl="0" indent="0" algn="l" defTabSz="685800" rtl="0" eaLnBrk="1" fontAlgn="auto" latinLnBrk="0" hangingPunct="1">
              <a:lnSpc>
                <a:spcPct val="13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权威的期刊分类</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3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全面的期刊评价</a:t>
            </a:r>
          </a:p>
          <a:p>
            <a:pPr marL="0" marR="0" lvl="0" indent="0" algn="l" defTabSz="685800" rtl="0" eaLnBrk="1" fontAlgn="auto" latinLnBrk="0" hangingPunct="1">
              <a:lnSpc>
                <a:spcPct val="130000"/>
              </a:lnSpc>
              <a:spcBef>
                <a:spcPct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MH_Text_1"/>
          <p:cNvSpPr>
            <a:spLocks noChangeArrowheads="1"/>
          </p:cNvSpPr>
          <p:nvPr/>
        </p:nvSpPr>
        <p:spPr bwMode="auto">
          <a:xfrm>
            <a:off x="6269206" y="1193091"/>
            <a:ext cx="27257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5"/>
              </a:spcBef>
              <a:buChar char="•"/>
              <a:defRPr sz="4200">
                <a:solidFill>
                  <a:schemeClr val="tx1"/>
                </a:solidFill>
                <a:latin typeface="Arial" panose="020B0604020202020204" pitchFamily="34" charset="0"/>
                <a:ea typeface="宋体" panose="02010600030101010101" pitchFamily="2" charset="-122"/>
              </a:defRPr>
            </a:lvl1pPr>
            <a:lvl2pPr marL="990600" indent="-379730">
              <a:spcBef>
                <a:spcPts val="125"/>
              </a:spcBef>
              <a:buChar char="–"/>
              <a:defRPr sz="3700">
                <a:solidFill>
                  <a:schemeClr val="tx1"/>
                </a:solidFill>
                <a:latin typeface="Arial" panose="020B0604020202020204" pitchFamily="34" charset="0"/>
                <a:ea typeface="宋体" panose="02010600030101010101" pitchFamily="2" charset="-122"/>
              </a:defRPr>
            </a:lvl2pPr>
            <a:lvl3pPr marL="1524000" indent="-303530">
              <a:spcBef>
                <a:spcPts val="125"/>
              </a:spcBef>
              <a:buChar char="•"/>
              <a:defRPr sz="3200">
                <a:solidFill>
                  <a:schemeClr val="tx1"/>
                </a:solidFill>
                <a:latin typeface="Arial" panose="020B0604020202020204" pitchFamily="34" charset="0"/>
                <a:ea typeface="宋体" panose="02010600030101010101" pitchFamily="2" charset="-122"/>
              </a:defRPr>
            </a:lvl3pPr>
            <a:lvl4pPr marL="2133600" indent="-303530">
              <a:spcBef>
                <a:spcPts val="125"/>
              </a:spcBef>
              <a:buChar char="–"/>
              <a:defRPr sz="2600">
                <a:solidFill>
                  <a:schemeClr val="tx1"/>
                </a:solidFill>
                <a:latin typeface="Arial" panose="020B0604020202020204" pitchFamily="34" charset="0"/>
                <a:ea typeface="宋体" panose="02010600030101010101" pitchFamily="2" charset="-122"/>
              </a:defRPr>
            </a:lvl4pPr>
            <a:lvl5pPr marL="2743200" indent="-303530">
              <a:spcBef>
                <a:spcPts val="125"/>
              </a:spcBef>
              <a:buChar char="»"/>
              <a:defRPr sz="2600">
                <a:solidFill>
                  <a:schemeClr val="tx1"/>
                </a:solidFill>
                <a:latin typeface="Arial" panose="020B0604020202020204" pitchFamily="34" charset="0"/>
                <a:ea typeface="宋体" panose="02010600030101010101" pitchFamily="2" charset="-122"/>
              </a:defRPr>
            </a:lvl5pPr>
            <a:lvl6pPr marL="32004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6pPr>
            <a:lvl7pPr marL="36576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7pPr>
            <a:lvl8pPr marL="41148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8pPr>
            <a:lvl9pPr marL="4572000" indent="-303530" eaLnBrk="0" fontAlgn="base" hangingPunct="0">
              <a:spcBef>
                <a:spcPts val="125"/>
              </a:spcBef>
              <a:spcAft>
                <a:spcPct val="0"/>
              </a:spcAft>
              <a:buChar char="»"/>
              <a:defRPr sz="26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3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海量的学术资源</a:t>
            </a:r>
          </a:p>
          <a:p>
            <a:pPr marL="0" marR="0" lvl="0" indent="0" algn="l" defTabSz="685800" rtl="0" eaLnBrk="1" fontAlgn="auto" latinLnBrk="0" hangingPunct="1">
              <a:lnSpc>
                <a:spcPct val="13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清晰的引文脉络</a:t>
            </a:r>
          </a:p>
          <a:p>
            <a:pPr marL="0" marR="0" lvl="0" indent="0" algn="l" defTabSz="685800" rtl="0" eaLnBrk="1" fontAlgn="auto" latinLnBrk="0" hangingPunct="1">
              <a:lnSpc>
                <a:spcPct val="13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多样的获取方式</a:t>
            </a:r>
          </a:p>
          <a:p>
            <a:pPr marL="0" marR="0" lvl="0" indent="0" algn="l" defTabSz="685800" rtl="0" eaLnBrk="1" fontAlgn="auto" latinLnBrk="0" hangingPunct="1">
              <a:lnSpc>
                <a:spcPct val="130000"/>
              </a:lnSpc>
              <a:spcBef>
                <a:spcPct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3958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8275" y="1958564"/>
            <a:ext cx="4801315"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60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应用场景展示</a:t>
            </a:r>
          </a:p>
        </p:txBody>
      </p:sp>
      <p:pic>
        <p:nvPicPr>
          <p:cNvPr id="6" name="图片 5"/>
          <p:cNvPicPr>
            <a:picLocks noChangeAspect="1"/>
          </p:cNvPicPr>
          <p:nvPr/>
        </p:nvPicPr>
        <p:blipFill rotWithShape="1">
          <a:blip r:embed="rId2"/>
          <a:srcRect l="2604" t="4564" b="2569"/>
          <a:stretch>
            <a:fillRect/>
          </a:stretch>
        </p:blipFill>
        <p:spPr>
          <a:xfrm>
            <a:off x="5154236" y="878494"/>
            <a:ext cx="3803073" cy="3387436"/>
          </a:xfrm>
          <a:prstGeom prst="rect">
            <a:avLst/>
          </a:prstGeom>
        </p:spPr>
      </p:pic>
    </p:spTree>
    <p:extLst>
      <p:ext uri="{BB962C8B-B14F-4D97-AF65-F5344CB8AC3E}">
        <p14:creationId xmlns:p14="http://schemas.microsoft.com/office/powerpoint/2010/main" val="1030129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00C5137-7B60-4A13-8C6E-960B40D5BF5D}"/>
              </a:ext>
            </a:extLst>
          </p:cNvPr>
          <p:cNvPicPr>
            <a:picLocks noChangeAspect="1"/>
          </p:cNvPicPr>
          <p:nvPr/>
        </p:nvPicPr>
        <p:blipFill>
          <a:blip r:embed="rId2"/>
          <a:stretch>
            <a:fillRect/>
          </a:stretch>
        </p:blipFill>
        <p:spPr>
          <a:xfrm>
            <a:off x="209143" y="1438583"/>
            <a:ext cx="8362950" cy="4150075"/>
          </a:xfrm>
          <a:prstGeom prst="rect">
            <a:avLst/>
          </a:prstGeom>
        </p:spPr>
      </p:pic>
      <p:sp>
        <p:nvSpPr>
          <p:cNvPr id="61" name="文本框 12"/>
          <p:cNvSpPr txBox="1"/>
          <p:nvPr/>
        </p:nvSpPr>
        <p:spPr>
          <a:xfrm>
            <a:off x="3015" y="310141"/>
            <a:ext cx="6469787" cy="4140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应用场景</a:t>
            </a:r>
            <a:r>
              <a:rPr kumimoji="0" lang="en-US" altLang="zh-CN"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1</a:t>
            </a:r>
            <a:r>
              <a:rPr kumimoji="0" lang="zh-CN" altLang="en-US"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：确定开题报告</a:t>
            </a:r>
            <a:endParaRPr kumimoji="0" lang="zh-CN" altLang="en-US" sz="2100" b="1" i="0" u="none" strike="noStrike" kern="1200" cap="none" spc="0" normalizeH="0" baseline="0" noProof="0" dirty="0">
              <a:ln>
                <a:noFill/>
              </a:ln>
              <a:solidFill>
                <a:prstClr val="white"/>
              </a:solidFill>
              <a:effectLst/>
              <a:uLnTx/>
              <a:uFillTx/>
              <a:latin typeface="微软雅黑"/>
              <a:ea typeface="微软雅黑"/>
              <a:cs typeface="+mn-cs"/>
              <a:sym typeface="宋体" panose="02010600030101010101" pitchFamily="2" charset="-122"/>
            </a:endParaRPr>
          </a:p>
        </p:txBody>
      </p:sp>
      <p:sp>
        <p:nvSpPr>
          <p:cNvPr id="14" name="文本框 12"/>
          <p:cNvSpPr txBox="1"/>
          <p:nvPr/>
        </p:nvSpPr>
        <p:spPr>
          <a:xfrm>
            <a:off x="0" y="874362"/>
            <a:ext cx="6469787" cy="4140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100" b="1" i="0" u="none" strike="noStrike" kern="1200" cap="none" spc="0" normalizeH="0" baseline="0" noProof="0" dirty="0">
                <a:ln>
                  <a:noFill/>
                </a:ln>
                <a:solidFill>
                  <a:srgbClr val="FFB329"/>
                </a:solidFill>
                <a:effectLst/>
                <a:uLnTx/>
                <a:uFillTx/>
                <a:latin typeface="微软雅黑"/>
                <a:ea typeface="微软雅黑"/>
                <a:cs typeface="+mn-cs"/>
                <a:sym typeface="宋体" panose="02010600030101010101" pitchFamily="2" charset="-122"/>
              </a:rPr>
              <a:t>从学科出发</a:t>
            </a:r>
            <a:r>
              <a:rPr kumimoji="0" lang="en-US" altLang="zh-CN" sz="2100" b="1" i="0" u="none" strike="noStrike" kern="1200" cap="none" spc="0" normalizeH="0" baseline="0" noProof="0" dirty="0">
                <a:ln>
                  <a:noFill/>
                </a:ln>
                <a:solidFill>
                  <a:srgbClr val="FFB329"/>
                </a:solidFill>
                <a:effectLst/>
                <a:uLnTx/>
                <a:uFillTx/>
                <a:latin typeface="微软雅黑"/>
                <a:ea typeface="微软雅黑"/>
                <a:cs typeface="+mn-cs"/>
                <a:sym typeface="宋体" panose="02010600030101010101" pitchFamily="2" charset="-122"/>
              </a:rPr>
              <a:t>-</a:t>
            </a:r>
            <a:r>
              <a:rPr kumimoji="0" lang="zh-CN" altLang="en-US" sz="2100" b="1" i="0" u="none" strike="noStrike" kern="1200" cap="none" spc="0" normalizeH="0" baseline="0" noProof="0" dirty="0">
                <a:ln>
                  <a:noFill/>
                </a:ln>
                <a:solidFill>
                  <a:srgbClr val="FFB329"/>
                </a:solidFill>
                <a:effectLst/>
                <a:uLnTx/>
                <a:uFillTx/>
                <a:latin typeface="微软雅黑"/>
                <a:ea typeface="微软雅黑"/>
                <a:cs typeface="+mn-cs"/>
                <a:sym typeface="宋体" panose="02010600030101010101" pitchFamily="2" charset="-122"/>
              </a:rPr>
              <a:t>核心期刊</a:t>
            </a:r>
            <a:r>
              <a:rPr kumimoji="0" lang="en-US" altLang="zh-CN" sz="2100" b="1" i="0" u="none" strike="noStrike" kern="1200" cap="none" spc="0" normalizeH="0" baseline="0" noProof="0" dirty="0">
                <a:ln>
                  <a:noFill/>
                </a:ln>
                <a:solidFill>
                  <a:srgbClr val="FFB329"/>
                </a:solidFill>
                <a:effectLst/>
                <a:uLnTx/>
                <a:uFillTx/>
                <a:latin typeface="微软雅黑"/>
                <a:ea typeface="微软雅黑"/>
                <a:cs typeface="+mn-cs"/>
                <a:sym typeface="宋体" panose="02010600030101010101" pitchFamily="2" charset="-122"/>
              </a:rPr>
              <a:t>-</a:t>
            </a:r>
            <a:r>
              <a:rPr kumimoji="0" lang="zh-CN" altLang="en-US" sz="2100" b="1" i="0" u="none" strike="noStrike" kern="1200" cap="none" spc="0" normalizeH="0" baseline="0" noProof="0" dirty="0">
                <a:ln>
                  <a:noFill/>
                </a:ln>
                <a:solidFill>
                  <a:srgbClr val="FFB329"/>
                </a:solidFill>
                <a:effectLst/>
                <a:uLnTx/>
                <a:uFillTx/>
                <a:latin typeface="微软雅黑"/>
                <a:ea typeface="微软雅黑"/>
                <a:cs typeface="+mn-cs"/>
                <a:sym typeface="宋体" panose="02010600030101010101" pitchFamily="2" charset="-122"/>
              </a:rPr>
              <a:t>研究主题</a:t>
            </a:r>
            <a:r>
              <a:rPr kumimoji="0" lang="en-US" altLang="zh-CN" sz="2100" b="1" i="0" u="none" strike="noStrike" kern="1200" cap="none" spc="0" normalizeH="0" baseline="0" noProof="0" dirty="0">
                <a:ln>
                  <a:noFill/>
                </a:ln>
                <a:solidFill>
                  <a:srgbClr val="FFB329"/>
                </a:solidFill>
                <a:effectLst/>
                <a:uLnTx/>
                <a:uFillTx/>
                <a:latin typeface="微软雅黑"/>
                <a:ea typeface="微软雅黑"/>
                <a:cs typeface="+mn-cs"/>
                <a:sym typeface="宋体" panose="02010600030101010101" pitchFamily="2" charset="-122"/>
              </a:rPr>
              <a:t>-</a:t>
            </a:r>
            <a:r>
              <a:rPr kumimoji="0" lang="zh-CN" altLang="en-US" sz="2100" b="1" i="0" u="none" strike="noStrike" kern="1200" cap="none" spc="0" normalizeH="0" baseline="0" noProof="0" dirty="0">
                <a:ln>
                  <a:noFill/>
                </a:ln>
                <a:solidFill>
                  <a:srgbClr val="FFB329"/>
                </a:solidFill>
                <a:effectLst/>
                <a:uLnTx/>
                <a:uFillTx/>
                <a:latin typeface="微软雅黑"/>
                <a:ea typeface="微软雅黑"/>
                <a:cs typeface="+mn-cs"/>
                <a:sym typeface="宋体" panose="02010600030101010101" pitchFamily="2" charset="-122"/>
              </a:rPr>
              <a:t>大量阅读相关文献</a:t>
            </a:r>
          </a:p>
        </p:txBody>
      </p:sp>
      <p:pic>
        <p:nvPicPr>
          <p:cNvPr id="5" name="图片 4"/>
          <p:cNvPicPr>
            <a:picLocks noChangeAspect="1"/>
          </p:cNvPicPr>
          <p:nvPr/>
        </p:nvPicPr>
        <p:blipFill>
          <a:blip r:embed="rId3"/>
          <a:stretch>
            <a:fillRect/>
          </a:stretch>
        </p:blipFill>
        <p:spPr>
          <a:xfrm>
            <a:off x="7819390" y="309880"/>
            <a:ext cx="1076325" cy="695325"/>
          </a:xfrm>
          <a:prstGeom prst="rect">
            <a:avLst/>
          </a:prstGeom>
        </p:spPr>
      </p:pic>
      <p:pic>
        <p:nvPicPr>
          <p:cNvPr id="10" name="图片 9">
            <a:extLst>
              <a:ext uri="{FF2B5EF4-FFF2-40B4-BE49-F238E27FC236}">
                <a16:creationId xmlns:a16="http://schemas.microsoft.com/office/drawing/2014/main" id="{C540616A-1BBB-45FD-830C-0B74ABEE2CB5}"/>
              </a:ext>
            </a:extLst>
          </p:cNvPr>
          <p:cNvPicPr>
            <a:picLocks noChangeAspect="1"/>
          </p:cNvPicPr>
          <p:nvPr/>
        </p:nvPicPr>
        <p:blipFill rotWithShape="1">
          <a:blip r:embed="rId4"/>
          <a:srcRect t="1905"/>
          <a:stretch>
            <a:fillRect/>
          </a:stretch>
        </p:blipFill>
        <p:spPr>
          <a:xfrm>
            <a:off x="1688123" y="1438583"/>
            <a:ext cx="7246734" cy="4059540"/>
          </a:xfrm>
          <a:prstGeom prst="rect">
            <a:avLst/>
          </a:prstGeom>
        </p:spPr>
      </p:pic>
      <p:pic>
        <p:nvPicPr>
          <p:cNvPr id="12" name="图片 11">
            <a:extLst>
              <a:ext uri="{FF2B5EF4-FFF2-40B4-BE49-F238E27FC236}">
                <a16:creationId xmlns:a16="http://schemas.microsoft.com/office/drawing/2014/main" id="{B1B8DB71-9B2E-4B32-95B0-5822E72C8510}"/>
              </a:ext>
            </a:extLst>
          </p:cNvPr>
          <p:cNvPicPr>
            <a:picLocks noChangeAspect="1"/>
          </p:cNvPicPr>
          <p:nvPr/>
        </p:nvPicPr>
        <p:blipFill rotWithShape="1">
          <a:blip r:embed="rId5"/>
          <a:srcRect l="-1" r="20433" b="8392"/>
          <a:stretch>
            <a:fillRect/>
          </a:stretch>
        </p:blipFill>
        <p:spPr>
          <a:xfrm>
            <a:off x="2837472" y="1475129"/>
            <a:ext cx="7213601" cy="3668371"/>
          </a:xfrm>
          <a:prstGeom prst="rect">
            <a:avLst/>
          </a:prstGeom>
          <a:ln w="28575">
            <a:solidFill>
              <a:srgbClr val="FFB329"/>
            </a:solidFill>
          </a:ln>
        </p:spPr>
      </p:pic>
    </p:spTree>
    <p:extLst>
      <p:ext uri="{BB962C8B-B14F-4D97-AF65-F5344CB8AC3E}">
        <p14:creationId xmlns:p14="http://schemas.microsoft.com/office/powerpoint/2010/main" val="15088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2"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1"/>
                                          </p:val>
                                        </p:tav>
                                        <p:tav tm="100000">
                                          <p:val>
                                            <p:strVal val="#ppt_x"/>
                                          </p:val>
                                        </p:tav>
                                      </p:tavLst>
                                    </p:anim>
                                    <p:anim calcmode="lin" valueType="num">
                                      <p:cBhvr>
                                        <p:cTn id="9" dur="1000" fill="hold"/>
                                        <p:tgtEl>
                                          <p:spTgt spid="14"/>
                                        </p:tgtEl>
                                        <p:attrNameLst>
                                          <p:attrName>ppt_y</p:attrName>
                                        </p:attrNameLst>
                                      </p:cBhvr>
                                      <p:tavLst>
                                        <p:tav tm="0">
                                          <p:val>
                                            <p:strVal val="#ppt_y"/>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33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400E6A8-8682-44BB-BA86-2E95AD8C6C18}"/>
              </a:ext>
            </a:extLst>
          </p:cNvPr>
          <p:cNvPicPr>
            <a:picLocks noChangeAspect="1"/>
          </p:cNvPicPr>
          <p:nvPr/>
        </p:nvPicPr>
        <p:blipFill>
          <a:blip r:embed="rId2"/>
          <a:stretch>
            <a:fillRect/>
          </a:stretch>
        </p:blipFill>
        <p:spPr>
          <a:xfrm>
            <a:off x="2625969" y="724161"/>
            <a:ext cx="6377036" cy="4294406"/>
          </a:xfrm>
          <a:prstGeom prst="rect">
            <a:avLst/>
          </a:prstGeom>
        </p:spPr>
      </p:pic>
      <p:sp>
        <p:nvSpPr>
          <p:cNvPr id="61" name="文本框 12"/>
          <p:cNvSpPr txBox="1"/>
          <p:nvPr/>
        </p:nvSpPr>
        <p:spPr>
          <a:xfrm>
            <a:off x="3015" y="310141"/>
            <a:ext cx="6469787" cy="4140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应用场景</a:t>
            </a:r>
            <a:r>
              <a:rPr kumimoji="0" lang="en-US" altLang="zh-CN"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1</a:t>
            </a:r>
            <a:r>
              <a:rPr kumimoji="0" lang="zh-CN" altLang="en-US"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：选择</a:t>
            </a:r>
            <a:r>
              <a:rPr kumimoji="0" lang="zh-CN" altLang="en-US" sz="2100" b="1" i="0" u="none" strike="noStrike" kern="1200" cap="none" spc="0" normalizeH="0" baseline="0" noProof="0" dirty="0">
                <a:ln>
                  <a:noFill/>
                </a:ln>
                <a:solidFill>
                  <a:prstClr val="white"/>
                </a:solidFill>
                <a:effectLst/>
                <a:uLnTx/>
                <a:uFillTx/>
                <a:latin typeface="微软雅黑"/>
                <a:ea typeface="微软雅黑"/>
                <a:cs typeface="+mn-cs"/>
                <a:sym typeface="宋体" panose="02010600030101010101" pitchFamily="2" charset="-122"/>
              </a:rPr>
              <a:t>投稿期刊</a:t>
            </a:r>
          </a:p>
        </p:txBody>
      </p:sp>
      <p:sp>
        <p:nvSpPr>
          <p:cNvPr id="63" name="矩形 62467"/>
          <p:cNvSpPr>
            <a:spLocks noChangeArrowheads="1"/>
          </p:cNvSpPr>
          <p:nvPr/>
        </p:nvSpPr>
        <p:spPr bwMode="auto">
          <a:xfrm>
            <a:off x="6404390" y="2460944"/>
            <a:ext cx="1347779" cy="36983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收录信息</a:t>
            </a:r>
          </a:p>
        </p:txBody>
      </p:sp>
      <p:sp>
        <p:nvSpPr>
          <p:cNvPr id="64" name="矩形 62467"/>
          <p:cNvSpPr>
            <a:spLocks noChangeArrowheads="1"/>
          </p:cNvSpPr>
          <p:nvPr/>
        </p:nvSpPr>
        <p:spPr bwMode="auto">
          <a:xfrm>
            <a:off x="6404390" y="1905602"/>
            <a:ext cx="1347779" cy="36983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基本信息</a:t>
            </a:r>
          </a:p>
        </p:txBody>
      </p:sp>
      <p:sp>
        <p:nvSpPr>
          <p:cNvPr id="65" name="矩形 62467"/>
          <p:cNvSpPr>
            <a:spLocks noChangeArrowheads="1"/>
          </p:cNvSpPr>
          <p:nvPr/>
        </p:nvSpPr>
        <p:spPr bwMode="auto">
          <a:xfrm>
            <a:off x="6224676" y="3559716"/>
            <a:ext cx="1527494" cy="36983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文章获取途径</a:t>
            </a:r>
          </a:p>
        </p:txBody>
      </p:sp>
      <p:sp>
        <p:nvSpPr>
          <p:cNvPr id="67" name="矩形 62467"/>
          <p:cNvSpPr>
            <a:spLocks noChangeArrowheads="1"/>
          </p:cNvSpPr>
          <p:nvPr/>
        </p:nvSpPr>
        <p:spPr bwMode="auto">
          <a:xfrm>
            <a:off x="6404390" y="3040504"/>
            <a:ext cx="1347780" cy="36983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评价信息</a:t>
            </a:r>
          </a:p>
        </p:txBody>
      </p:sp>
      <p:sp>
        <p:nvSpPr>
          <p:cNvPr id="9" name="思想气泡: 云 5"/>
          <p:cNvSpPr/>
          <p:nvPr/>
        </p:nvSpPr>
        <p:spPr>
          <a:xfrm>
            <a:off x="220980" y="945515"/>
            <a:ext cx="2548255" cy="960120"/>
          </a:xfrm>
          <a:prstGeom prst="cloudCallout">
            <a:avLst/>
          </a:prstGeom>
          <a:solidFill>
            <a:srgbClr val="FF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Segoe UI" panose="020B0502040204020203"/>
                <a:ea typeface="微软雅黑"/>
                <a:cs typeface="+mn-cs"/>
              </a:rPr>
              <a:t>到底哪本期刊更适合我投稿呢？</a:t>
            </a:r>
          </a:p>
        </p:txBody>
      </p:sp>
      <p:pic>
        <p:nvPicPr>
          <p:cNvPr id="3" name="图片 2"/>
          <p:cNvPicPr>
            <a:picLocks noChangeAspect="1"/>
          </p:cNvPicPr>
          <p:nvPr/>
        </p:nvPicPr>
        <p:blipFill>
          <a:blip r:embed="rId3"/>
          <a:stretch>
            <a:fillRect/>
          </a:stretch>
        </p:blipFill>
        <p:spPr>
          <a:xfrm>
            <a:off x="221615" y="2360930"/>
            <a:ext cx="1878965" cy="2415540"/>
          </a:xfrm>
          <a:prstGeom prst="rect">
            <a:avLst/>
          </a:prstGeom>
        </p:spPr>
      </p:pic>
      <p:sp>
        <p:nvSpPr>
          <p:cNvPr id="10" name="矩形 62467"/>
          <p:cNvSpPr>
            <a:spLocks noChangeArrowheads="1"/>
          </p:cNvSpPr>
          <p:nvPr/>
        </p:nvSpPr>
        <p:spPr bwMode="auto">
          <a:xfrm>
            <a:off x="6224676" y="4150909"/>
            <a:ext cx="1527494" cy="369839"/>
          </a:xfrm>
          <a:prstGeom prst="rect">
            <a:avLst/>
          </a:prstGeom>
          <a:solidFill>
            <a:srgbClr val="FFB329"/>
          </a:solidFill>
          <a:ln w="28575">
            <a:no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主题词分析</a:t>
            </a:r>
          </a:p>
        </p:txBody>
      </p:sp>
    </p:spTree>
    <p:extLst>
      <p:ext uri="{BB962C8B-B14F-4D97-AF65-F5344CB8AC3E}">
        <p14:creationId xmlns:p14="http://schemas.microsoft.com/office/powerpoint/2010/main" val="24365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blinds(horizontal)">
                                      <p:cBhvr>
                                        <p:cTn id="11" dur="500"/>
                                        <p:tgtEl>
                                          <p:spTgt spid="6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linds(horizontal)">
                                      <p:cBhvr>
                                        <p:cTn id="15" dur="500"/>
                                        <p:tgtEl>
                                          <p:spTgt spid="6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blinds(horizontal)">
                                      <p:cBhvr>
                                        <p:cTn id="19" dur="500"/>
                                        <p:tgtEl>
                                          <p:spTgt spid="65"/>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4" grpId="0" bldLvl="0" animBg="1"/>
      <p:bldP spid="65" grpId="0" bldLvl="0" animBg="1"/>
      <p:bldP spid="67" grpId="0" bldLvl="0" animBg="1"/>
      <p:bldP spid="10"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CC2C81F-2D98-4026-94CE-38B306AA256A}"/>
              </a:ext>
            </a:extLst>
          </p:cNvPr>
          <p:cNvPicPr>
            <a:picLocks noChangeAspect="1"/>
          </p:cNvPicPr>
          <p:nvPr/>
        </p:nvPicPr>
        <p:blipFill>
          <a:blip r:embed="rId2"/>
          <a:stretch>
            <a:fillRect/>
          </a:stretch>
        </p:blipFill>
        <p:spPr>
          <a:xfrm>
            <a:off x="2825262" y="868045"/>
            <a:ext cx="6156813" cy="1266825"/>
          </a:xfrm>
          <a:prstGeom prst="rect">
            <a:avLst/>
          </a:prstGeom>
        </p:spPr>
      </p:pic>
      <p:sp>
        <p:nvSpPr>
          <p:cNvPr id="11" name="文本框 12"/>
          <p:cNvSpPr txBox="1"/>
          <p:nvPr/>
        </p:nvSpPr>
        <p:spPr>
          <a:xfrm>
            <a:off x="3015" y="310141"/>
            <a:ext cx="6469787" cy="4140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应用场景</a:t>
            </a:r>
            <a:r>
              <a:rPr kumimoji="0" lang="en-US" altLang="zh-CN"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3</a:t>
            </a:r>
            <a:r>
              <a:rPr kumimoji="0" lang="zh-CN" altLang="en-US" sz="2100" b="1"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rPr>
              <a:t>：获取参考文献</a:t>
            </a:r>
            <a:endParaRPr kumimoji="0" lang="zh-CN" altLang="en-US" sz="2100" b="1" i="0" u="none" strike="noStrike" kern="1200" cap="none" spc="0" normalizeH="0" baseline="0" noProof="0" dirty="0">
              <a:ln>
                <a:noFill/>
              </a:ln>
              <a:solidFill>
                <a:prstClr val="white"/>
              </a:solidFill>
              <a:effectLst/>
              <a:uLnTx/>
              <a:uFillTx/>
              <a:latin typeface="微软雅黑"/>
              <a:ea typeface="微软雅黑"/>
              <a:cs typeface="+mn-cs"/>
              <a:sym typeface="宋体" panose="02010600030101010101" pitchFamily="2" charset="-122"/>
            </a:endParaRPr>
          </a:p>
        </p:txBody>
      </p:sp>
      <p:sp>
        <p:nvSpPr>
          <p:cNvPr id="12" name="长方形 312"/>
          <p:cNvSpPr>
            <a:spLocks noChangeArrowheads="1"/>
          </p:cNvSpPr>
          <p:nvPr/>
        </p:nvSpPr>
        <p:spPr bwMode="auto">
          <a:xfrm>
            <a:off x="6806417" y="1803377"/>
            <a:ext cx="754423" cy="331493"/>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4" name="图片 13"/>
          <p:cNvPicPr>
            <a:picLocks noChangeAspect="1"/>
          </p:cNvPicPr>
          <p:nvPr/>
        </p:nvPicPr>
        <p:blipFill>
          <a:blip r:embed="rId3"/>
          <a:stretch>
            <a:fillRect/>
          </a:stretch>
        </p:blipFill>
        <p:spPr>
          <a:xfrm>
            <a:off x="92710" y="2244725"/>
            <a:ext cx="2112645" cy="2587625"/>
          </a:xfrm>
          <a:prstGeom prst="rect">
            <a:avLst/>
          </a:prstGeom>
        </p:spPr>
      </p:pic>
      <p:sp>
        <p:nvSpPr>
          <p:cNvPr id="15" name="思想气泡: 云 5"/>
          <p:cNvSpPr/>
          <p:nvPr/>
        </p:nvSpPr>
        <p:spPr>
          <a:xfrm>
            <a:off x="161925" y="833755"/>
            <a:ext cx="2467610" cy="1301115"/>
          </a:xfrm>
          <a:prstGeom prst="cloudCallout">
            <a:avLst/>
          </a:prstGeom>
          <a:solidFill>
            <a:srgbClr val="FF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Calibri"/>
                <a:ea typeface="微软雅黑"/>
                <a:cs typeface="+mn-cs"/>
                <a:sym typeface="+mn-ea"/>
              </a:rPr>
              <a:t>要写毕业论文了，如何快速下载参考文献全文？</a:t>
            </a:r>
            <a:endParaRPr kumimoji="0" lang="zh-CN" altLang="en-US" sz="1600" b="1" i="0" u="none" strike="noStrike" kern="1200" cap="none" spc="0" normalizeH="0" baseline="0" noProof="0" dirty="0">
              <a:ln>
                <a:noFill/>
              </a:ln>
              <a:solidFill>
                <a:prstClr val="white"/>
              </a:solidFill>
              <a:effectLst/>
              <a:uLnTx/>
              <a:uFillTx/>
              <a:latin typeface="Segoe UI" panose="020B0502040204020203"/>
              <a:ea typeface="微软雅黑"/>
              <a:cs typeface="+mn-cs"/>
              <a:sym typeface="+mn-ea"/>
            </a:endParaRPr>
          </a:p>
        </p:txBody>
      </p:sp>
      <p:pic>
        <p:nvPicPr>
          <p:cNvPr id="10" name="图片 9">
            <a:extLst>
              <a:ext uri="{FF2B5EF4-FFF2-40B4-BE49-F238E27FC236}">
                <a16:creationId xmlns:a16="http://schemas.microsoft.com/office/drawing/2014/main" id="{B6C8E811-FFAD-4360-B71D-926D1C65F315}"/>
              </a:ext>
            </a:extLst>
          </p:cNvPr>
          <p:cNvPicPr>
            <a:picLocks noChangeAspect="1"/>
          </p:cNvPicPr>
          <p:nvPr/>
        </p:nvPicPr>
        <p:blipFill>
          <a:blip r:embed="rId4"/>
          <a:stretch>
            <a:fillRect/>
          </a:stretch>
        </p:blipFill>
        <p:spPr>
          <a:xfrm>
            <a:off x="4572000" y="2495525"/>
            <a:ext cx="4150768" cy="1779930"/>
          </a:xfrm>
          <a:prstGeom prst="rect">
            <a:avLst/>
          </a:prstGeom>
          <a:ln w="38100">
            <a:solidFill>
              <a:srgbClr val="FFB329"/>
            </a:solidFill>
          </a:ln>
        </p:spPr>
      </p:pic>
    </p:spTree>
    <p:extLst>
      <p:ext uri="{BB962C8B-B14F-4D97-AF65-F5344CB8AC3E}">
        <p14:creationId xmlns:p14="http://schemas.microsoft.com/office/powerpoint/2010/main" val="42580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r="12564"/>
          <a:stretch>
            <a:fillRect/>
          </a:stretch>
        </p:blipFill>
        <p:spPr>
          <a:xfrm>
            <a:off x="1277541" y="1516856"/>
            <a:ext cx="2268140" cy="2318147"/>
          </a:xfrm>
          <a:prstGeom prst="rect">
            <a:avLst/>
          </a:prstGeom>
          <a:noFill/>
          <a:ln w="9525">
            <a:noFill/>
          </a:ln>
        </p:spPr>
      </p:pic>
      <p:sp>
        <p:nvSpPr>
          <p:cNvPr id="5" name="椭圆形标注 4"/>
          <p:cNvSpPr/>
          <p:nvPr/>
        </p:nvSpPr>
        <p:spPr>
          <a:xfrm>
            <a:off x="3869531" y="1419225"/>
            <a:ext cx="3618310" cy="1304925"/>
          </a:xfrm>
          <a:prstGeom prst="wedgeEllipseCallout">
            <a:avLst>
              <a:gd name="adj1" fmla="val -61513"/>
              <a:gd name="adj2" fmla="val 50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等等，我有问题！</a:t>
            </a:r>
          </a:p>
        </p:txBody>
      </p:sp>
    </p:spTree>
    <p:extLst>
      <p:ext uri="{BB962C8B-B14F-4D97-AF65-F5344CB8AC3E}">
        <p14:creationId xmlns:p14="http://schemas.microsoft.com/office/powerpoint/2010/main" val="14385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45">
                                          <p:stCondLst>
                                            <p:cond delay="0"/>
                                          </p:stCondLst>
                                        </p:cTn>
                                        <p:tgtEl>
                                          <p:spTgt spid="5"/>
                                        </p:tgtEl>
                                      </p:cBhvr>
                                    </p:animEffect>
                                    <p:anim calcmode="lin" valueType="num">
                                      <p:cBhvr>
                                        <p:cTn id="13"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8" dur="7">
                                          <p:stCondLst>
                                            <p:cond delay="162"/>
                                          </p:stCondLst>
                                        </p:cTn>
                                        <p:tgtEl>
                                          <p:spTgt spid="5"/>
                                        </p:tgtEl>
                                      </p:cBhvr>
                                      <p:to x="100000" y="60000"/>
                                    </p:animScale>
                                    <p:animScale>
                                      <p:cBhvr>
                                        <p:cTn id="19" dur="41" decel="50000">
                                          <p:stCondLst>
                                            <p:cond delay="169"/>
                                          </p:stCondLst>
                                        </p:cTn>
                                        <p:tgtEl>
                                          <p:spTgt spid="5"/>
                                        </p:tgtEl>
                                      </p:cBhvr>
                                      <p:to x="100000" y="100000"/>
                                    </p:animScale>
                                    <p:animScale>
                                      <p:cBhvr>
                                        <p:cTn id="20" dur="7">
                                          <p:stCondLst>
                                            <p:cond delay="328"/>
                                          </p:stCondLst>
                                        </p:cTn>
                                        <p:tgtEl>
                                          <p:spTgt spid="5"/>
                                        </p:tgtEl>
                                      </p:cBhvr>
                                      <p:to x="100000" y="80000"/>
                                    </p:animScale>
                                    <p:animScale>
                                      <p:cBhvr>
                                        <p:cTn id="21" dur="41" decel="50000">
                                          <p:stCondLst>
                                            <p:cond delay="335"/>
                                          </p:stCondLst>
                                        </p:cTn>
                                        <p:tgtEl>
                                          <p:spTgt spid="5"/>
                                        </p:tgtEl>
                                      </p:cBhvr>
                                      <p:to x="100000" y="100000"/>
                                    </p:animScale>
                                    <p:animScale>
                                      <p:cBhvr>
                                        <p:cTn id="22" dur="7">
                                          <p:stCondLst>
                                            <p:cond delay="410"/>
                                          </p:stCondLst>
                                        </p:cTn>
                                        <p:tgtEl>
                                          <p:spTgt spid="5"/>
                                        </p:tgtEl>
                                      </p:cBhvr>
                                      <p:to x="100000" y="90000"/>
                                    </p:animScale>
                                    <p:animScale>
                                      <p:cBhvr>
                                        <p:cTn id="23" dur="41" decel="50000">
                                          <p:stCondLst>
                                            <p:cond delay="417"/>
                                          </p:stCondLst>
                                        </p:cTn>
                                        <p:tgtEl>
                                          <p:spTgt spid="5"/>
                                        </p:tgtEl>
                                      </p:cBhvr>
                                      <p:to x="100000" y="100000"/>
                                    </p:animScale>
                                    <p:animScale>
                                      <p:cBhvr>
                                        <p:cTn id="24" dur="7">
                                          <p:stCondLst>
                                            <p:cond delay="452"/>
                                          </p:stCondLst>
                                        </p:cTn>
                                        <p:tgtEl>
                                          <p:spTgt spid="5"/>
                                        </p:tgtEl>
                                      </p:cBhvr>
                                      <p:to x="100000" y="95000"/>
                                    </p:animScale>
                                    <p:animScale>
                                      <p:cBhvr>
                                        <p:cTn id="25" dur="41" decel="50000">
                                          <p:stCondLst>
                                            <p:cond delay="459"/>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r="9120"/>
          <a:stretch>
            <a:fillRect/>
          </a:stretch>
        </p:blipFill>
        <p:spPr>
          <a:xfrm>
            <a:off x="5651897" y="3005138"/>
            <a:ext cx="2321719" cy="2116931"/>
          </a:xfrm>
          <a:prstGeom prst="rect">
            <a:avLst/>
          </a:prstGeom>
          <a:noFill/>
          <a:ln w="9525">
            <a:noFill/>
          </a:ln>
        </p:spPr>
      </p:pic>
      <p:sp>
        <p:nvSpPr>
          <p:cNvPr id="4" name="椭圆形标注 3"/>
          <p:cNvSpPr/>
          <p:nvPr/>
        </p:nvSpPr>
        <p:spPr>
          <a:xfrm>
            <a:off x="4080272" y="388144"/>
            <a:ext cx="3731419" cy="1413272"/>
          </a:xfrm>
          <a:prstGeom prst="wedgeEllipseCallout">
            <a:avLst>
              <a:gd name="adj1" fmla="val -61513"/>
              <a:gd name="adj2" fmla="val 50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、使用过程中，</a:t>
            </a:r>
            <a:endPar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会不会有收费行为啊？</a:t>
            </a:r>
          </a:p>
        </p:txBody>
      </p:sp>
      <p:sp>
        <p:nvSpPr>
          <p:cNvPr id="7" name="椭圆形标注 6"/>
          <p:cNvSpPr/>
          <p:nvPr/>
        </p:nvSpPr>
        <p:spPr>
          <a:xfrm>
            <a:off x="1980010" y="2733675"/>
            <a:ext cx="3381375" cy="1716881"/>
          </a:xfrm>
          <a:prstGeom prst="wedgeEllipseCallout">
            <a:avLst>
              <a:gd name="adj1" fmla="val 58874"/>
              <a:gd name="adj2" fmla="val 43444"/>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不会！</a:t>
            </a:r>
            <a:endPar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图书馆数据库，</a:t>
            </a:r>
            <a:endPar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是免费使用的</a:t>
            </a:r>
            <a:r>
              <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3"/>
          <a:stretch>
            <a:fillRect/>
          </a:stretch>
        </p:blipFill>
        <p:spPr>
          <a:xfrm>
            <a:off x="1319213" y="392906"/>
            <a:ext cx="2291954" cy="2178844"/>
          </a:xfrm>
          <a:prstGeom prst="rect">
            <a:avLst/>
          </a:prstGeom>
          <a:noFill/>
          <a:ln w="9525">
            <a:noFill/>
          </a:ln>
        </p:spPr>
      </p:pic>
    </p:spTree>
    <p:extLst>
      <p:ext uri="{BB962C8B-B14F-4D97-AF65-F5344CB8AC3E}">
        <p14:creationId xmlns:p14="http://schemas.microsoft.com/office/powerpoint/2010/main" val="2799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45">
                                          <p:stCondLst>
                                            <p:cond delay="0"/>
                                          </p:stCondLst>
                                        </p:cTn>
                                        <p:tgtEl>
                                          <p:spTgt spid="4"/>
                                        </p:tgtEl>
                                      </p:cBhvr>
                                    </p:animEffect>
                                    <p:anim calcmode="lin" valueType="num">
                                      <p:cBhvr>
                                        <p:cTn id="13"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8" dur="7">
                                          <p:stCondLst>
                                            <p:cond delay="162"/>
                                          </p:stCondLst>
                                        </p:cTn>
                                        <p:tgtEl>
                                          <p:spTgt spid="4"/>
                                        </p:tgtEl>
                                      </p:cBhvr>
                                      <p:to x="100000" y="60000"/>
                                    </p:animScale>
                                    <p:animScale>
                                      <p:cBhvr>
                                        <p:cTn id="19" dur="41" decel="50000">
                                          <p:stCondLst>
                                            <p:cond delay="169"/>
                                          </p:stCondLst>
                                        </p:cTn>
                                        <p:tgtEl>
                                          <p:spTgt spid="4"/>
                                        </p:tgtEl>
                                      </p:cBhvr>
                                      <p:to x="100000" y="100000"/>
                                    </p:animScale>
                                    <p:animScale>
                                      <p:cBhvr>
                                        <p:cTn id="20" dur="7">
                                          <p:stCondLst>
                                            <p:cond delay="328"/>
                                          </p:stCondLst>
                                        </p:cTn>
                                        <p:tgtEl>
                                          <p:spTgt spid="4"/>
                                        </p:tgtEl>
                                      </p:cBhvr>
                                      <p:to x="100000" y="80000"/>
                                    </p:animScale>
                                    <p:animScale>
                                      <p:cBhvr>
                                        <p:cTn id="21" dur="41" decel="50000">
                                          <p:stCondLst>
                                            <p:cond delay="335"/>
                                          </p:stCondLst>
                                        </p:cTn>
                                        <p:tgtEl>
                                          <p:spTgt spid="4"/>
                                        </p:tgtEl>
                                      </p:cBhvr>
                                      <p:to x="100000" y="100000"/>
                                    </p:animScale>
                                    <p:animScale>
                                      <p:cBhvr>
                                        <p:cTn id="22" dur="7">
                                          <p:stCondLst>
                                            <p:cond delay="410"/>
                                          </p:stCondLst>
                                        </p:cTn>
                                        <p:tgtEl>
                                          <p:spTgt spid="4"/>
                                        </p:tgtEl>
                                      </p:cBhvr>
                                      <p:to x="100000" y="90000"/>
                                    </p:animScale>
                                    <p:animScale>
                                      <p:cBhvr>
                                        <p:cTn id="23" dur="41" decel="50000">
                                          <p:stCondLst>
                                            <p:cond delay="417"/>
                                          </p:stCondLst>
                                        </p:cTn>
                                        <p:tgtEl>
                                          <p:spTgt spid="4"/>
                                        </p:tgtEl>
                                      </p:cBhvr>
                                      <p:to x="100000" y="100000"/>
                                    </p:animScale>
                                    <p:animScale>
                                      <p:cBhvr>
                                        <p:cTn id="24" dur="7">
                                          <p:stCondLst>
                                            <p:cond delay="452"/>
                                          </p:stCondLst>
                                        </p:cTn>
                                        <p:tgtEl>
                                          <p:spTgt spid="4"/>
                                        </p:tgtEl>
                                      </p:cBhvr>
                                      <p:to x="100000" y="95000"/>
                                    </p:animScale>
                                    <p:animScale>
                                      <p:cBhvr>
                                        <p:cTn id="25" dur="41" decel="50000">
                                          <p:stCondLst>
                                            <p:cond delay="459"/>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481638" y="2899172"/>
            <a:ext cx="2506266" cy="2214563"/>
          </a:xfrm>
          <a:prstGeom prst="rect">
            <a:avLst/>
          </a:prstGeom>
          <a:noFill/>
          <a:ln w="9525">
            <a:noFill/>
          </a:ln>
        </p:spPr>
      </p:pic>
      <p:pic>
        <p:nvPicPr>
          <p:cNvPr id="2" name="图片 1"/>
          <p:cNvPicPr>
            <a:picLocks noChangeAspect="1"/>
          </p:cNvPicPr>
          <p:nvPr/>
        </p:nvPicPr>
        <p:blipFill>
          <a:blip r:embed="rId3"/>
          <a:srcRect l="18642" t="9352" r="22089" b="13300"/>
          <a:stretch>
            <a:fillRect/>
          </a:stretch>
        </p:blipFill>
        <p:spPr>
          <a:xfrm>
            <a:off x="1385888" y="789385"/>
            <a:ext cx="2176463" cy="2052638"/>
          </a:xfrm>
          <a:prstGeom prst="rect">
            <a:avLst/>
          </a:prstGeom>
          <a:noFill/>
          <a:ln w="9525">
            <a:noFill/>
          </a:ln>
        </p:spPr>
      </p:pic>
      <p:sp>
        <p:nvSpPr>
          <p:cNvPr id="4" name="椭圆形标注 3"/>
          <p:cNvSpPr/>
          <p:nvPr/>
        </p:nvSpPr>
        <p:spPr>
          <a:xfrm>
            <a:off x="4170760" y="251222"/>
            <a:ext cx="3564731" cy="1670447"/>
          </a:xfrm>
          <a:prstGeom prst="wedgeEllipseCallout">
            <a:avLst>
              <a:gd name="adj1" fmla="val -61513"/>
              <a:gd name="adj2" fmla="val 5026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、我不在学校，</a:t>
            </a:r>
            <a:endPar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是不是就用不了啦？</a:t>
            </a:r>
          </a:p>
        </p:txBody>
      </p:sp>
      <p:sp>
        <p:nvSpPr>
          <p:cNvPr id="7" name="椭圆形标注 6"/>
          <p:cNvSpPr/>
          <p:nvPr/>
        </p:nvSpPr>
        <p:spPr>
          <a:xfrm>
            <a:off x="1709738" y="3057525"/>
            <a:ext cx="3626644" cy="1496616"/>
          </a:xfrm>
          <a:prstGeom prst="wedgeEllipseCallout">
            <a:avLst>
              <a:gd name="adj1" fmla="val 58874"/>
              <a:gd name="adj2" fmla="val 43444"/>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并不是哟！</a:t>
            </a:r>
            <a:endPar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altLang="zh-CN" sz="21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Spis</a:t>
            </a: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支持校外访问</a:t>
            </a:r>
            <a:r>
              <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886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5703" t="1" r="5843" b="16538"/>
          <a:stretch>
            <a:fillRect/>
          </a:stretch>
        </p:blipFill>
        <p:spPr>
          <a:xfrm>
            <a:off x="848299" y="0"/>
            <a:ext cx="8295701" cy="5122843"/>
          </a:xfrm>
          <a:prstGeom prst="rect">
            <a:avLst/>
          </a:prstGeom>
        </p:spPr>
      </p:pic>
      <p:sp>
        <p:nvSpPr>
          <p:cNvPr id="9" name="Rectangle 2"/>
          <p:cNvSpPr>
            <a:spLocks noGrp="1" noChangeArrowheads="1"/>
          </p:cNvSpPr>
          <p:nvPr/>
        </p:nvSpPr>
        <p:spPr bwMode="auto">
          <a:xfrm>
            <a:off x="0" y="0"/>
            <a:ext cx="7747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校外也可访问</a:t>
            </a:r>
          </a:p>
        </p:txBody>
      </p:sp>
      <p:sp>
        <p:nvSpPr>
          <p:cNvPr id="10" name="长方形 312"/>
          <p:cNvSpPr>
            <a:spLocks noChangeArrowheads="1"/>
          </p:cNvSpPr>
          <p:nvPr/>
        </p:nvSpPr>
        <p:spPr bwMode="auto">
          <a:xfrm>
            <a:off x="6629399" y="114301"/>
            <a:ext cx="774065" cy="254000"/>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113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0" y="0"/>
            <a:ext cx="7747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eaLnBrk="0" hangingPunct="0">
              <a:defRPr sz="4400">
                <a:solidFill>
                  <a:schemeClr val="tx2"/>
                </a:solidFill>
                <a:latin typeface="Arial" panose="020B0604020202020204" pitchFamily="34" charset="0"/>
                <a:ea typeface="宋体" panose="02010600030101010101" pitchFamily="2" charset="-122"/>
              </a:defRPr>
            </a:lvl1pPr>
            <a:lvl2pPr algn="ctr" eaLnBrk="0" hangingPunct="0">
              <a:defRPr sz="4400">
                <a:solidFill>
                  <a:schemeClr val="tx2"/>
                </a:solidFill>
                <a:latin typeface="Arial" panose="020B0604020202020204" pitchFamily="34" charset="0"/>
                <a:ea typeface="宋体" panose="02010600030101010101" pitchFamily="2" charset="-122"/>
              </a:defRPr>
            </a:lvl2pPr>
            <a:lvl3pPr algn="ctr" eaLnBrk="0" hangingPunct="0">
              <a:defRPr sz="4400">
                <a:solidFill>
                  <a:schemeClr val="tx2"/>
                </a:solidFill>
                <a:latin typeface="Arial" panose="020B0604020202020204" pitchFamily="34" charset="0"/>
                <a:ea typeface="宋体" panose="02010600030101010101" pitchFamily="2" charset="-122"/>
              </a:defRPr>
            </a:lvl3pPr>
            <a:lvl4pPr algn="ctr" eaLnBrk="0" hangingPunct="0">
              <a:defRPr sz="4400">
                <a:solidFill>
                  <a:schemeClr val="tx2"/>
                </a:solidFill>
                <a:latin typeface="Arial" panose="020B0604020202020204" pitchFamily="34" charset="0"/>
                <a:ea typeface="宋体" panose="02010600030101010101" pitchFamily="2" charset="-122"/>
              </a:defRPr>
            </a:lvl4pPr>
            <a:lvl5pPr algn="ctr" eaLnBrk="0" hangingPunct="0">
              <a:defRPr sz="4400">
                <a:solidFill>
                  <a:schemeClr val="tx2"/>
                </a:solidFill>
                <a:latin typeface="Arial" panose="020B0604020202020204" pitchFamily="34" charset="0"/>
                <a:ea typeface="宋体" panose="02010600030101010101" pitchFamily="2" charset="-122"/>
              </a:defRPr>
            </a:lvl5pPr>
            <a:lvl6pPr marL="4572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sym typeface="宋体" panose="02010600030101010101" pitchFamily="2" charset="-122"/>
              </a:rPr>
              <a:t>校外也可访问</a:t>
            </a:r>
          </a:p>
        </p:txBody>
      </p:sp>
      <p:sp>
        <p:nvSpPr>
          <p:cNvPr id="3" name="圆角矩形 2"/>
          <p:cNvSpPr/>
          <p:nvPr/>
        </p:nvSpPr>
        <p:spPr>
          <a:xfrm>
            <a:off x="5783653" y="2356930"/>
            <a:ext cx="2928547" cy="680261"/>
          </a:xfrm>
          <a:prstGeom prst="roundRect">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申请校外访问</a:t>
            </a:r>
            <a:endParaRPr kumimoji="0" lang="zh-CN" altLang="en-US" sz="2800" b="1" i="0" u="none" strike="noStrike" kern="1200" cap="none" spc="0" normalizeH="0" baseline="0" noProof="1">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4" name="下箭头 3"/>
          <p:cNvSpPr/>
          <p:nvPr/>
        </p:nvSpPr>
        <p:spPr>
          <a:xfrm>
            <a:off x="6985390" y="1544130"/>
            <a:ext cx="614363" cy="608012"/>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1">
              <a:ln>
                <a:noFill/>
              </a:ln>
              <a:solidFill>
                <a:prstClr val="white"/>
              </a:solidFill>
              <a:effectLst/>
              <a:uLnTx/>
              <a:uFillTx/>
              <a:latin typeface="Calibri"/>
              <a:ea typeface="微软雅黑"/>
              <a:cs typeface="+mn-cs"/>
            </a:endParaRPr>
          </a:p>
        </p:txBody>
      </p:sp>
      <p:sp>
        <p:nvSpPr>
          <p:cNvPr id="5" name="圆角矩形 4"/>
          <p:cNvSpPr/>
          <p:nvPr/>
        </p:nvSpPr>
        <p:spPr>
          <a:xfrm>
            <a:off x="6132904" y="157162"/>
            <a:ext cx="2289564" cy="1125639"/>
          </a:xfrm>
          <a:prstGeom prst="roundRect">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校园</a:t>
            </a:r>
            <a:r>
              <a:rPr kumimoji="0" lang="en-US" altLang="zh-CN" sz="28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IP</a:t>
            </a:r>
            <a:r>
              <a:rPr kumimoji="0" lang="zh-CN" altLang="en-US" sz="28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内注册账号</a:t>
            </a:r>
            <a:endParaRPr kumimoji="0" lang="zh-CN" altLang="en-US" sz="2800" b="1" i="0" u="none" strike="noStrike" kern="1200" cap="none" spc="0" normalizeH="0" baseline="0" noProof="1">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6" name="下箭头 5"/>
          <p:cNvSpPr/>
          <p:nvPr/>
        </p:nvSpPr>
        <p:spPr>
          <a:xfrm>
            <a:off x="6985390" y="3201480"/>
            <a:ext cx="614363" cy="608012"/>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1">
              <a:ln>
                <a:noFill/>
              </a:ln>
              <a:solidFill>
                <a:prstClr val="white"/>
              </a:solidFill>
              <a:effectLst/>
              <a:uLnTx/>
              <a:uFillTx/>
              <a:latin typeface="Calibri"/>
              <a:ea typeface="微软雅黑"/>
              <a:cs typeface="+mn-cs"/>
            </a:endParaRPr>
          </a:p>
        </p:txBody>
      </p:sp>
      <p:sp>
        <p:nvSpPr>
          <p:cNvPr id="7" name="圆角矩形 6"/>
          <p:cNvSpPr/>
          <p:nvPr/>
        </p:nvSpPr>
        <p:spPr>
          <a:xfrm>
            <a:off x="5928115" y="3905385"/>
            <a:ext cx="2665095" cy="1055046"/>
          </a:xfrm>
          <a:prstGeom prst="roundRect">
            <a:avLst/>
          </a:prstGeom>
          <a:solidFill>
            <a:srgbClr val="ACD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随时随地</a:t>
            </a:r>
            <a:endParaRPr kumimoji="0" lang="en-US" altLang="zh-CN" sz="28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rPr>
              <a:t>免费使用</a:t>
            </a:r>
            <a:endParaRPr kumimoji="0" lang="zh-CN" altLang="en-US" sz="2800" b="1" i="0" u="none" strike="noStrike" kern="1200" cap="none" spc="0" normalizeH="0" baseline="0" noProof="1">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3506" y="157162"/>
            <a:ext cx="3694503"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2754" r="19498"/>
          <a:stretch>
            <a:fillRect/>
          </a:stretch>
        </p:blipFill>
        <p:spPr bwMode="auto">
          <a:xfrm>
            <a:off x="925124" y="644921"/>
            <a:ext cx="4744925" cy="398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长方形 312"/>
          <p:cNvSpPr>
            <a:spLocks noChangeArrowheads="1"/>
          </p:cNvSpPr>
          <p:nvPr/>
        </p:nvSpPr>
        <p:spPr bwMode="auto">
          <a:xfrm>
            <a:off x="4394200" y="669181"/>
            <a:ext cx="980211" cy="410319"/>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长方形 312"/>
          <p:cNvSpPr>
            <a:spLocks noChangeArrowheads="1"/>
          </p:cNvSpPr>
          <p:nvPr/>
        </p:nvSpPr>
        <p:spPr bwMode="auto">
          <a:xfrm>
            <a:off x="3078358" y="2638424"/>
            <a:ext cx="896742" cy="398767"/>
          </a:xfrm>
          <a:prstGeom prst="rect">
            <a:avLst/>
          </a:prstGeom>
          <a:noFill/>
          <a:ln w="25400">
            <a:solidFill>
              <a:srgbClr val="FFA90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zh-CN" sz="13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9965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50" fill="hold"/>
                                        <p:tgtEl>
                                          <p:spTgt spid="6"/>
                                        </p:tgtEl>
                                        <p:attrNameLst>
                                          <p:attrName>ppt_w</p:attrName>
                                        </p:attrNameLst>
                                      </p:cBhvr>
                                      <p:tavLst>
                                        <p:tav tm="0">
                                          <p:val>
                                            <p:fltVal val="0"/>
                                          </p:val>
                                        </p:tav>
                                        <p:tav tm="100000">
                                          <p:val>
                                            <p:strVal val="#ppt_w"/>
                                          </p:val>
                                        </p:tav>
                                      </p:tavLst>
                                    </p:anim>
                                    <p:anim calcmode="lin" valueType="num">
                                      <p:cBhvr>
                                        <p:cTn id="30" dur="250" fill="hold"/>
                                        <p:tgtEl>
                                          <p:spTgt spid="6"/>
                                        </p:tgtEl>
                                        <p:attrNameLst>
                                          <p:attrName>ppt_h</p:attrName>
                                        </p:attrNameLst>
                                      </p:cBhvr>
                                      <p:tavLst>
                                        <p:tav tm="0">
                                          <p:val>
                                            <p:fltVal val="0"/>
                                          </p:val>
                                        </p:tav>
                                        <p:tav tm="100000">
                                          <p:val>
                                            <p:strVal val="#ppt_h"/>
                                          </p:val>
                                        </p:tav>
                                      </p:tavLst>
                                    </p:anim>
                                    <p:animEffect transition="in" filter="fade">
                                      <p:cBhvr>
                                        <p:cTn id="31" dur="250"/>
                                        <p:tgtEl>
                                          <p:spTgt spid="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7" grpId="0" bldLvl="0" animBg="1"/>
      <p:bldP spid="13"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 descr="© INSCALE GmbH, 21.06.2010"/>
          <p:cNvSpPr>
            <a:spLocks noChangeAspect="1"/>
          </p:cNvSpPr>
          <p:nvPr/>
        </p:nvSpPr>
        <p:spPr bwMode="gray">
          <a:xfrm>
            <a:off x="1872281" y="3660553"/>
            <a:ext cx="5109058" cy="976667"/>
          </a:xfrm>
          <a:custGeom>
            <a:avLst/>
            <a:gdLst>
              <a:gd name="T0" fmla="*/ 0 w 4490"/>
              <a:gd name="T1" fmla="*/ 836612 h 845"/>
              <a:gd name="T2" fmla="*/ 3930650 w 4490"/>
              <a:gd name="T3" fmla="*/ 836612 h 845"/>
              <a:gd name="T4" fmla="*/ 3503443 w 4490"/>
              <a:gd name="T5" fmla="*/ 0 h 845"/>
              <a:gd name="T6" fmla="*/ 427207 w 4490"/>
              <a:gd name="T7" fmla="*/ 0 h 845"/>
              <a:gd name="T8" fmla="*/ 0 w 4490"/>
              <a:gd name="T9" fmla="*/ 836612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0" h="845">
                <a:moveTo>
                  <a:pt x="0" y="845"/>
                </a:moveTo>
                <a:lnTo>
                  <a:pt x="4490" y="845"/>
                </a:lnTo>
                <a:lnTo>
                  <a:pt x="4002" y="0"/>
                </a:lnTo>
                <a:lnTo>
                  <a:pt x="488" y="0"/>
                </a:lnTo>
                <a:lnTo>
                  <a:pt x="0" y="845"/>
                </a:lnTo>
                <a:close/>
              </a:path>
            </a:pathLst>
          </a:custGeom>
          <a:noFill/>
          <a:ln w="28575">
            <a:solidFill>
              <a:schemeClr val="bg1">
                <a:lumMod val="85000"/>
              </a:schemeClr>
            </a:solidFill>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black"/>
              </a:solidFill>
              <a:effectLst/>
              <a:uLnTx/>
              <a:uFillTx/>
              <a:latin typeface="Calibri"/>
              <a:ea typeface="微软雅黑"/>
              <a:cs typeface="+mn-cs"/>
            </a:endParaRPr>
          </a:p>
        </p:txBody>
      </p:sp>
      <p:sp>
        <p:nvSpPr>
          <p:cNvPr id="6" name="矩形 5"/>
          <p:cNvSpPr/>
          <p:nvPr/>
        </p:nvSpPr>
        <p:spPr>
          <a:xfrm>
            <a:off x="2817964" y="3853413"/>
            <a:ext cx="3228110" cy="584775"/>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FFC663"/>
                </a:solidFill>
                <a:effectLst/>
                <a:uLnTx/>
                <a:uFillTx/>
                <a:latin typeface="微软雅黑"/>
                <a:ea typeface="微软雅黑"/>
                <a:cs typeface="+mn-cs"/>
                <a:sym typeface="+mn-ea"/>
              </a:rPr>
              <a:t>丰富的文章资源</a:t>
            </a:r>
            <a:endParaRPr kumimoji="0" lang="zh-CN" altLang="en-US" sz="3200" b="1" i="0" u="none" strike="noStrike" kern="1200" cap="none" spc="0" normalizeH="0" baseline="0" noProof="0" dirty="0">
              <a:ln>
                <a:noFill/>
              </a:ln>
              <a:solidFill>
                <a:srgbClr val="FFC663"/>
              </a:solidFill>
              <a:effectLst/>
              <a:uLnTx/>
              <a:uFillTx/>
              <a:latin typeface="微软雅黑"/>
              <a:ea typeface="微软雅黑"/>
              <a:cs typeface="+mn-cs"/>
              <a:sym typeface="微软雅黑" panose="020B0503020204020204" pitchFamily="34" charset="-122"/>
            </a:endParaRPr>
          </a:p>
        </p:txBody>
      </p:sp>
    </p:spTree>
    <p:extLst>
      <p:ext uri="{BB962C8B-B14F-4D97-AF65-F5344CB8AC3E}">
        <p14:creationId xmlns:p14="http://schemas.microsoft.com/office/powerpoint/2010/main" val="42136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rcRect l="22258" t="10110" r="23297" b="17126"/>
          <a:stretch>
            <a:fillRect/>
          </a:stretch>
        </p:blipFill>
        <p:spPr>
          <a:xfrm>
            <a:off x="1494235" y="520304"/>
            <a:ext cx="2051447" cy="2051447"/>
          </a:xfrm>
          <a:prstGeom prst="rect">
            <a:avLst/>
          </a:prstGeom>
          <a:noFill/>
          <a:ln w="9525">
            <a:noFill/>
          </a:ln>
        </p:spPr>
      </p:pic>
      <p:sp>
        <p:nvSpPr>
          <p:cNvPr id="4" name="椭圆形标注 3"/>
          <p:cNvSpPr/>
          <p:nvPr/>
        </p:nvSpPr>
        <p:spPr>
          <a:xfrm>
            <a:off x="4086225" y="400050"/>
            <a:ext cx="3563541" cy="1412081"/>
          </a:xfrm>
          <a:prstGeom prst="wedgeEllipseCallout">
            <a:avLst>
              <a:gd name="adj1" fmla="val -61513"/>
              <a:gd name="adj2" fmla="val 5026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、怎么访问平台呢？</a:t>
            </a:r>
          </a:p>
        </p:txBody>
      </p:sp>
      <p:pic>
        <p:nvPicPr>
          <p:cNvPr id="5" name="图片 4"/>
          <p:cNvPicPr>
            <a:picLocks noChangeAspect="1"/>
          </p:cNvPicPr>
          <p:nvPr/>
        </p:nvPicPr>
        <p:blipFill>
          <a:blip r:embed="rId3"/>
          <a:srcRect l="20818" r="13419" b="6816"/>
          <a:stretch>
            <a:fillRect/>
          </a:stretch>
        </p:blipFill>
        <p:spPr>
          <a:xfrm>
            <a:off x="5867400" y="3112294"/>
            <a:ext cx="2112169" cy="1997869"/>
          </a:xfrm>
          <a:prstGeom prst="rect">
            <a:avLst/>
          </a:prstGeom>
          <a:noFill/>
          <a:ln w="9525">
            <a:noFill/>
          </a:ln>
        </p:spPr>
      </p:pic>
      <p:sp>
        <p:nvSpPr>
          <p:cNvPr id="7" name="椭圆形标注 6"/>
          <p:cNvSpPr/>
          <p:nvPr/>
        </p:nvSpPr>
        <p:spPr>
          <a:xfrm>
            <a:off x="1926431" y="2842022"/>
            <a:ext cx="3602831" cy="1566863"/>
          </a:xfrm>
          <a:prstGeom prst="wedgeEllipseCallout">
            <a:avLst>
              <a:gd name="adj1" fmla="val 58874"/>
              <a:gd name="adj2" fmla="val 43444"/>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很简单呐！</a:t>
            </a:r>
            <a:endPar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有两种方式去访问</a:t>
            </a:r>
            <a:r>
              <a:rPr kumimoji="0" lang="en-US"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98850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95F23B-29F8-4A4D-9F0F-92CBF01C8C35}"/>
              </a:ext>
            </a:extLst>
          </p:cNvPr>
          <p:cNvPicPr>
            <a:picLocks noChangeAspect="1"/>
          </p:cNvPicPr>
          <p:nvPr/>
        </p:nvPicPr>
        <p:blipFill>
          <a:blip r:embed="rId2"/>
          <a:stretch>
            <a:fillRect/>
          </a:stretch>
        </p:blipFill>
        <p:spPr>
          <a:xfrm>
            <a:off x="273569" y="175847"/>
            <a:ext cx="8596862" cy="2974618"/>
          </a:xfrm>
          <a:prstGeom prst="rect">
            <a:avLst/>
          </a:prstGeom>
        </p:spPr>
      </p:pic>
      <p:pic>
        <p:nvPicPr>
          <p:cNvPr id="5" name="图片 4">
            <a:extLst>
              <a:ext uri="{FF2B5EF4-FFF2-40B4-BE49-F238E27FC236}">
                <a16:creationId xmlns:a16="http://schemas.microsoft.com/office/drawing/2014/main" id="{2AB6B42D-3FD5-45E2-BC43-6AFAAECEE253}"/>
              </a:ext>
            </a:extLst>
          </p:cNvPr>
          <p:cNvPicPr>
            <a:picLocks noChangeAspect="1"/>
          </p:cNvPicPr>
          <p:nvPr/>
        </p:nvPicPr>
        <p:blipFill>
          <a:blip r:embed="rId3"/>
          <a:stretch>
            <a:fillRect/>
          </a:stretch>
        </p:blipFill>
        <p:spPr>
          <a:xfrm>
            <a:off x="273569" y="3150466"/>
            <a:ext cx="8596862" cy="1627908"/>
          </a:xfrm>
          <a:prstGeom prst="rect">
            <a:avLst/>
          </a:prstGeom>
        </p:spPr>
      </p:pic>
      <p:sp>
        <p:nvSpPr>
          <p:cNvPr id="7" name="矩形 6">
            <a:extLst>
              <a:ext uri="{FF2B5EF4-FFF2-40B4-BE49-F238E27FC236}">
                <a16:creationId xmlns:a16="http://schemas.microsoft.com/office/drawing/2014/main" id="{FFCE470E-B088-44DD-85E1-9890CB5EB937}"/>
              </a:ext>
            </a:extLst>
          </p:cNvPr>
          <p:cNvSpPr/>
          <p:nvPr/>
        </p:nvSpPr>
        <p:spPr>
          <a:xfrm>
            <a:off x="2321026" y="4431636"/>
            <a:ext cx="1736034" cy="262581"/>
          </a:xfrm>
          <a:prstGeom prst="rect">
            <a:avLst/>
          </a:prstGeom>
          <a:noFill/>
          <a:ln w="28575">
            <a:solidFill>
              <a:srgbClr val="FFB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虚尾 7">
            <a:extLst>
              <a:ext uri="{FF2B5EF4-FFF2-40B4-BE49-F238E27FC236}">
                <a16:creationId xmlns:a16="http://schemas.microsoft.com/office/drawing/2014/main" id="{370A1A72-18F9-4519-9A54-58BA904DFA00}"/>
              </a:ext>
            </a:extLst>
          </p:cNvPr>
          <p:cNvSpPr/>
          <p:nvPr/>
        </p:nvSpPr>
        <p:spPr>
          <a:xfrm>
            <a:off x="4386649" y="4084900"/>
            <a:ext cx="982029" cy="693473"/>
          </a:xfrm>
          <a:prstGeom prst="stripedRightArrow">
            <a:avLst/>
          </a:prstGeom>
          <a:solidFill>
            <a:srgbClr val="FFB329"/>
          </a:solidFill>
          <a:ln>
            <a:solidFill>
              <a:srgbClr val="FFB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80F6ACC-9B49-43AF-9830-9D4A628B592F}"/>
              </a:ext>
            </a:extLst>
          </p:cNvPr>
          <p:cNvPicPr>
            <a:picLocks noChangeAspect="1"/>
          </p:cNvPicPr>
          <p:nvPr/>
        </p:nvPicPr>
        <p:blipFill>
          <a:blip r:embed="rId4"/>
          <a:stretch>
            <a:fillRect/>
          </a:stretch>
        </p:blipFill>
        <p:spPr>
          <a:xfrm>
            <a:off x="5698267" y="3623900"/>
            <a:ext cx="2605473" cy="870318"/>
          </a:xfrm>
          <a:prstGeom prst="rect">
            <a:avLst/>
          </a:prstGeom>
          <a:ln w="28575">
            <a:solidFill>
              <a:srgbClr val="FFB329"/>
            </a:solidFill>
          </a:ln>
        </p:spPr>
      </p:pic>
      <p:sp>
        <p:nvSpPr>
          <p:cNvPr id="10" name="矩形 9">
            <a:extLst>
              <a:ext uri="{FF2B5EF4-FFF2-40B4-BE49-F238E27FC236}">
                <a16:creationId xmlns:a16="http://schemas.microsoft.com/office/drawing/2014/main" id="{CF490AE7-8C11-4FFF-A1A8-AC5A7032F73E}"/>
              </a:ext>
            </a:extLst>
          </p:cNvPr>
          <p:cNvSpPr/>
          <p:nvPr/>
        </p:nvSpPr>
        <p:spPr>
          <a:xfrm>
            <a:off x="446918" y="741085"/>
            <a:ext cx="1567233" cy="309239"/>
          </a:xfrm>
          <a:prstGeom prst="rect">
            <a:avLst/>
          </a:prstGeom>
          <a:noFill/>
          <a:ln w="28575">
            <a:solidFill>
              <a:srgbClr val="FFB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811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43071BB3-2B5F-4263-B9E7-D22D2C7EE551}"/>
              </a:ext>
            </a:extLst>
          </p:cNvPr>
          <p:cNvGraphicFramePr>
            <a:graphicFrameLocks/>
          </p:cNvGraphicFramePr>
          <p:nvPr>
            <p:extLst>
              <p:ext uri="{D42A27DB-BD31-4B8C-83A1-F6EECF244321}">
                <p14:modId xmlns:p14="http://schemas.microsoft.com/office/powerpoint/2010/main" val="4260191114"/>
              </p:ext>
            </p:extLst>
          </p:nvPr>
        </p:nvGraphicFramePr>
        <p:xfrm>
          <a:off x="3619357" y="1492538"/>
          <a:ext cx="6502400" cy="42338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3"/>
          <p:cNvSpPr txBox="1">
            <a:spLocks noChangeArrowheads="1"/>
          </p:cNvSpPr>
          <p:nvPr/>
        </p:nvSpPr>
        <p:spPr bwMode="auto">
          <a:xfrm>
            <a:off x="214312" y="1108075"/>
            <a:ext cx="724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访问方式二：</a:t>
            </a:r>
          </a:p>
        </p:txBody>
      </p:sp>
      <p:sp>
        <p:nvSpPr>
          <p:cNvPr id="5" name="Text Box 4"/>
          <p:cNvSpPr txBox="1">
            <a:spLocks noChangeArrowheads="1"/>
          </p:cNvSpPr>
          <p:nvPr/>
        </p:nvSpPr>
        <p:spPr bwMode="auto">
          <a:xfrm>
            <a:off x="9207" y="2359343"/>
            <a:ext cx="912653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rgbClr val="FFC000">
                    <a:lumMod val="60000"/>
                    <a:lumOff val="40000"/>
                  </a:srgbClr>
                </a:solidFill>
                <a:effectLst/>
                <a:uLnTx/>
                <a:uFillTx/>
                <a:latin typeface="微软雅黑"/>
                <a:ea typeface="微软雅黑"/>
                <a:cs typeface="+mn-cs"/>
              </a:rPr>
              <a:t>www.spischolar.com</a:t>
            </a:r>
            <a:endParaRPr kumimoji="0" lang="zh-CN" altLang="en-US" sz="6000" b="1" i="0" u="none" strike="noStrike" kern="1200" cap="none" spc="0" normalizeH="0" baseline="0" noProof="0" dirty="0">
              <a:ln>
                <a:noFill/>
              </a:ln>
              <a:solidFill>
                <a:srgbClr val="FFC000">
                  <a:lumMod val="60000"/>
                  <a:lumOff val="40000"/>
                </a:srgbClr>
              </a:solidFill>
              <a:effectLst/>
              <a:uLnTx/>
              <a:uFillTx/>
              <a:latin typeface="微软雅黑"/>
              <a:ea typeface="微软雅黑" panose="020B0503020204020204" pitchFamily="34" charset="-122"/>
              <a:cs typeface="+mn-cs"/>
            </a:endParaRPr>
          </a:p>
        </p:txBody>
      </p:sp>
      <p:cxnSp>
        <p:nvCxnSpPr>
          <p:cNvPr id="7" name="直接连接符 6">
            <a:extLst>
              <a:ext uri="{FF2B5EF4-FFF2-40B4-BE49-F238E27FC236}">
                <a16:creationId xmlns:a16="http://schemas.microsoft.com/office/drawing/2014/main" id="{8D22BCD6-2AFF-4560-A171-06A18720EFEC}"/>
              </a:ext>
            </a:extLst>
          </p:cNvPr>
          <p:cNvCxnSpPr/>
          <p:nvPr/>
        </p:nvCxnSpPr>
        <p:spPr>
          <a:xfrm flipV="1">
            <a:off x="6892782" y="2853025"/>
            <a:ext cx="2278062" cy="66516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BE70E66-61E9-422D-9D6E-67AD5C776184}"/>
              </a:ext>
            </a:extLst>
          </p:cNvPr>
          <p:cNvCxnSpPr/>
          <p:nvPr/>
        </p:nvCxnSpPr>
        <p:spPr>
          <a:xfrm>
            <a:off x="6892782" y="3518188"/>
            <a:ext cx="1192212" cy="1765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76897BE-89AC-447B-92B5-AD3546648063}"/>
              </a:ext>
            </a:extLst>
          </p:cNvPr>
          <p:cNvCxnSpPr/>
          <p:nvPr/>
        </p:nvCxnSpPr>
        <p:spPr>
          <a:xfrm flipH="1">
            <a:off x="5551344" y="3518188"/>
            <a:ext cx="1341438" cy="1919287"/>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7CA7D13-F82E-47AA-BE4B-290737F109C0}"/>
              </a:ext>
            </a:extLst>
          </p:cNvPr>
          <p:cNvCxnSpPr/>
          <p:nvPr/>
        </p:nvCxnSpPr>
        <p:spPr>
          <a:xfrm flipV="1">
            <a:off x="6881669" y="1354425"/>
            <a:ext cx="11113" cy="216376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9CF228A-4944-4FA2-B0D1-4BCA7EC4C931}"/>
              </a:ext>
            </a:extLst>
          </p:cNvPr>
          <p:cNvCxnSpPr/>
          <p:nvPr/>
        </p:nvCxnSpPr>
        <p:spPr>
          <a:xfrm flipH="1" flipV="1">
            <a:off x="4417869" y="2853025"/>
            <a:ext cx="2474913" cy="66516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22F8FF78-6895-43BE-874D-A9440E9E7A83}"/>
              </a:ext>
            </a:extLst>
          </p:cNvPr>
          <p:cNvCxnSpPr/>
          <p:nvPr/>
        </p:nvCxnSpPr>
        <p:spPr>
          <a:xfrm flipV="1">
            <a:off x="6892782" y="1746538"/>
            <a:ext cx="1349375" cy="177165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49EF714-161A-4034-B497-8EC727686383}"/>
              </a:ext>
            </a:extLst>
          </p:cNvPr>
          <p:cNvCxnSpPr/>
          <p:nvPr/>
        </p:nvCxnSpPr>
        <p:spPr>
          <a:xfrm flipH="1" flipV="1">
            <a:off x="5551344" y="1827500"/>
            <a:ext cx="1341438" cy="169068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A68A56E3-DD9F-4C49-943D-11242FED8A0D}"/>
              </a:ext>
            </a:extLst>
          </p:cNvPr>
          <p:cNvCxnSpPr/>
          <p:nvPr/>
        </p:nvCxnSpPr>
        <p:spPr>
          <a:xfrm>
            <a:off x="6892782" y="3518188"/>
            <a:ext cx="2408237" cy="9017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1471ED5-2B8A-407C-934C-DC9FEA0BB90D}"/>
              </a:ext>
            </a:extLst>
          </p:cNvPr>
          <p:cNvCxnSpPr/>
          <p:nvPr/>
        </p:nvCxnSpPr>
        <p:spPr>
          <a:xfrm flipH="1">
            <a:off x="6870557" y="3518188"/>
            <a:ext cx="22225" cy="205581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D9E28E1-A694-4028-ACDB-64BD5CAD06FC}"/>
              </a:ext>
            </a:extLst>
          </p:cNvPr>
          <p:cNvCxnSpPr/>
          <p:nvPr/>
        </p:nvCxnSpPr>
        <p:spPr>
          <a:xfrm flipH="1">
            <a:off x="4795694" y="3518188"/>
            <a:ext cx="2097088" cy="80962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7" name="Picture 2" descr="C:\Users\ADMINI~1\AppData\Local\Temp\SGPicFaceTpBq\10004\0181EBDC.gif">
            <a:extLst>
              <a:ext uri="{FF2B5EF4-FFF2-40B4-BE49-F238E27FC236}">
                <a16:creationId xmlns:a16="http://schemas.microsoft.com/office/drawing/2014/main" id="{1A94BD85-829C-40D9-AE29-93F960B7A2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96218" y="3782507"/>
            <a:ext cx="12858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38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图片 3"/>
          <p:cNvPicPr>
            <a:picLocks noChangeAspect="1"/>
          </p:cNvPicPr>
          <p:nvPr/>
        </p:nvPicPr>
        <p:blipFill>
          <a:blip r:embed="rId2"/>
          <a:stretch>
            <a:fillRect/>
          </a:stretch>
        </p:blipFill>
        <p:spPr>
          <a:xfrm>
            <a:off x="1385888" y="1419225"/>
            <a:ext cx="2506266" cy="2556272"/>
          </a:xfrm>
          <a:prstGeom prst="rect">
            <a:avLst/>
          </a:prstGeom>
          <a:noFill/>
          <a:ln w="9525">
            <a:noFill/>
          </a:ln>
        </p:spPr>
      </p:pic>
      <p:sp>
        <p:nvSpPr>
          <p:cNvPr id="5" name="椭圆形标注 4"/>
          <p:cNvSpPr/>
          <p:nvPr/>
        </p:nvSpPr>
        <p:spPr>
          <a:xfrm>
            <a:off x="4032647" y="1491854"/>
            <a:ext cx="3618310" cy="1304925"/>
          </a:xfrm>
          <a:prstGeom prst="wedgeEllipseCallout">
            <a:avLst>
              <a:gd name="adj1" fmla="val -61513"/>
              <a:gd name="adj2" fmla="val 502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tabLst/>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剩下的，就让同学们帮我问好了！</a:t>
            </a:r>
          </a:p>
        </p:txBody>
      </p:sp>
    </p:spTree>
    <p:extLst>
      <p:ext uri="{BB962C8B-B14F-4D97-AF65-F5344CB8AC3E}">
        <p14:creationId xmlns:p14="http://schemas.microsoft.com/office/powerpoint/2010/main" val="4111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9"/>
                                          </p:stCondLst>
                                        </p:cTn>
                                        <p:tgtEl>
                                          <p:spTgt spid="5"/>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132100"/>
                                        </p:tgtEl>
                                        <p:attrNameLst>
                                          <p:attrName>style.visibility</p:attrName>
                                        </p:attrNameLst>
                                      </p:cBhvr>
                                      <p:to>
                                        <p:strVal val="visible"/>
                                      </p:to>
                                    </p:set>
                                    <p:animEffect transition="in" filter="fade">
                                      <p:cBhvr>
                                        <p:cTn id="23" dur="500"/>
                                        <p:tgtEl>
                                          <p:spTgt spid="132100"/>
                                        </p:tgtEl>
                                      </p:cBhvr>
                                    </p:animEffect>
                                    <p:anim calcmode="lin" valueType="num">
                                      <p:cBhvr>
                                        <p:cTn id="24" dur="500" fill="hold"/>
                                        <p:tgtEl>
                                          <p:spTgt spid="132100"/>
                                        </p:tgtEl>
                                        <p:attrNameLst>
                                          <p:attrName>ppt_x</p:attrName>
                                        </p:attrNameLst>
                                      </p:cBhvr>
                                      <p:tavLst>
                                        <p:tav tm="0">
                                          <p:val>
                                            <p:strVal val="#ppt_x"/>
                                          </p:val>
                                        </p:tav>
                                        <p:tav tm="100000">
                                          <p:val>
                                            <p:strVal val="#ppt_x"/>
                                          </p:val>
                                        </p:tav>
                                      </p:tavLst>
                                    </p:anim>
                                    <p:anim calcmode="lin" valueType="num">
                                      <p:cBhvr>
                                        <p:cTn id="25" dur="500" fill="hold"/>
                                        <p:tgtEl>
                                          <p:spTgt spid="132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Box 9"/>
          <p:cNvSpPr/>
          <p:nvPr/>
        </p:nvSpPr>
        <p:spPr>
          <a:xfrm>
            <a:off x="3849053" y="2008823"/>
            <a:ext cx="3442335" cy="1014730"/>
          </a:xfrm>
          <a:prstGeom prst="rect">
            <a:avLst/>
          </a:prstGeom>
          <a:noFill/>
          <a:ln w="9525">
            <a:noFill/>
          </a:ln>
        </p:spPr>
        <p:txBody>
          <a:bodyPr wrap="square">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交流时间</a:t>
            </a:r>
          </a:p>
        </p:txBody>
      </p:sp>
      <p:pic>
        <p:nvPicPr>
          <p:cNvPr id="5" name="图片 4"/>
          <p:cNvPicPr>
            <a:picLocks noChangeAspect="1"/>
          </p:cNvPicPr>
          <p:nvPr/>
        </p:nvPicPr>
        <p:blipFill>
          <a:blip r:embed="rId2"/>
          <a:stretch>
            <a:fillRect/>
          </a:stretch>
        </p:blipFill>
        <p:spPr>
          <a:xfrm>
            <a:off x="802323" y="1135380"/>
            <a:ext cx="2240756" cy="2872740"/>
          </a:xfrm>
          <a:prstGeom prst="rect">
            <a:avLst/>
          </a:prstGeom>
          <a:noFill/>
          <a:ln w="9525">
            <a:noFill/>
          </a:ln>
        </p:spPr>
      </p:pic>
    </p:spTree>
    <p:extLst>
      <p:ext uri="{BB962C8B-B14F-4D97-AF65-F5344CB8AC3E}">
        <p14:creationId xmlns:p14="http://schemas.microsoft.com/office/powerpoint/2010/main" val="37069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0649" y="413861"/>
            <a:ext cx="59519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联系我们：</a:t>
            </a:r>
          </a:p>
        </p:txBody>
      </p:sp>
      <p:pic>
        <p:nvPicPr>
          <p:cNvPr id="5" name="Picture 4" descr="C:\Users\Administrator\Desktop\微博.png微博"/>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248" y="1843737"/>
            <a:ext cx="1463279" cy="146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5532755" y="3648507"/>
            <a:ext cx="20657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lumMod val="65000"/>
                    <a:lumOff val="35000"/>
                  </a:prstClr>
                </a:solidFill>
                <a:effectLst/>
                <a:uLnTx/>
                <a:uFillTx/>
                <a:latin typeface="微软雅黑" panose="020B0503020204020204" pitchFamily="34" charset="-122"/>
                <a:ea typeface="微软雅黑" panose="020B0503020204020204" pitchFamily="34" charset="-122"/>
                <a:cs typeface="+mn-cs"/>
              </a:rPr>
              <a:t>官方微博</a:t>
            </a:r>
          </a:p>
        </p:txBody>
      </p:sp>
      <p:sp>
        <p:nvSpPr>
          <p:cNvPr id="7" name="Text Box 7"/>
          <p:cNvSpPr txBox="1">
            <a:spLocks noChangeArrowheads="1"/>
          </p:cNvSpPr>
          <p:nvPr/>
        </p:nvSpPr>
        <p:spPr bwMode="auto">
          <a:xfrm>
            <a:off x="2001360" y="3648508"/>
            <a:ext cx="21705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lumMod val="65000"/>
                    <a:lumOff val="35000"/>
                  </a:prstClr>
                </a:solidFill>
                <a:effectLst/>
                <a:uLnTx/>
                <a:uFillTx/>
                <a:latin typeface="微软雅黑" panose="020B0503020204020204" pitchFamily="34" charset="-122"/>
                <a:ea typeface="微软雅黑" panose="020B0503020204020204" pitchFamily="34" charset="-122"/>
                <a:cs typeface="+mn-cs"/>
              </a:rPr>
              <a:t>官方微信</a:t>
            </a:r>
          </a:p>
        </p:txBody>
      </p:sp>
      <p:pic>
        <p:nvPicPr>
          <p:cNvPr id="8" name="图片 2" descr="微信公众号二维码"/>
          <p:cNvPicPr>
            <a:picLocks noChangeAspect="1" noChangeArrowheads="1"/>
          </p:cNvPicPr>
          <p:nvPr/>
        </p:nvPicPr>
        <p:blipFill>
          <a:blip r:embed="rId3">
            <a:extLst>
              <a:ext uri="{28A0092B-C50C-407E-A947-70E740481C1C}">
                <a14:useLocalDpi xmlns:a14="http://schemas.microsoft.com/office/drawing/2010/main" val="0"/>
              </a:ext>
            </a:extLst>
          </a:blip>
          <a:srcRect l="4042" t="3729" r="3343" b="3932"/>
          <a:stretch>
            <a:fillRect/>
          </a:stretch>
        </p:blipFill>
        <p:spPr bwMode="auto">
          <a:xfrm>
            <a:off x="2354976" y="1848501"/>
            <a:ext cx="1463279" cy="145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582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71C5A3"/>
        </a:solidFill>
        <a:effectLst/>
      </p:bgPr>
    </p:bg>
    <p:spTree>
      <p:nvGrpSpPr>
        <p:cNvPr id="1" name=""/>
        <p:cNvGrpSpPr/>
        <p:nvPr/>
      </p:nvGrpSpPr>
      <p:grpSpPr>
        <a:xfrm>
          <a:off x="0" y="0"/>
          <a:ext cx="0" cy="0"/>
          <a:chOff x="0" y="0"/>
          <a:chExt cx="0" cy="0"/>
        </a:xfrm>
      </p:grpSpPr>
      <p:sp>
        <p:nvSpPr>
          <p:cNvPr id="37" name="文本框 36"/>
          <p:cNvSpPr txBox="1"/>
          <p:nvPr/>
        </p:nvSpPr>
        <p:spPr>
          <a:xfrm>
            <a:off x="3147037" y="1673482"/>
            <a:ext cx="2749471" cy="707886"/>
          </a:xfrm>
          <a:prstGeom prst="rect">
            <a:avLst/>
          </a:prstGeom>
          <a:noFill/>
        </p:spPr>
        <p:txBody>
          <a:bodyPr wrap="none" rtlCol="0">
            <a:spAutoFit/>
          </a:bodyPr>
          <a:lstStyle/>
          <a:p>
            <a:r>
              <a:rPr lang="zh-CN" altLang="en-US" sz="4000" dirty="0">
                <a:solidFill>
                  <a:schemeClr val="bg1"/>
                </a:solidFill>
                <a:latin typeface="+mn-ea"/>
              </a:rPr>
              <a:t>感谢聆听！</a:t>
            </a:r>
          </a:p>
        </p:txBody>
      </p:sp>
      <p:cxnSp>
        <p:nvCxnSpPr>
          <p:cNvPr id="3" name="直接连接符 4"/>
          <p:cNvCxnSpPr>
            <a:cxnSpLocks noChangeShapeType="1"/>
          </p:cNvCxnSpPr>
          <p:nvPr/>
        </p:nvCxnSpPr>
        <p:spPr bwMode="auto">
          <a:xfrm>
            <a:off x="2326300" y="2507505"/>
            <a:ext cx="4291012" cy="0"/>
          </a:xfrm>
          <a:prstGeom prst="line">
            <a:avLst/>
          </a:prstGeom>
          <a:noFill/>
          <a:ln w="3175">
            <a:solidFill>
              <a:srgbClr val="FFC663"/>
            </a:solidFill>
            <a:miter lim="800000"/>
            <a:headEnd/>
            <a:tailEnd/>
          </a:ln>
          <a:extLst>
            <a:ext uri="{909E8E84-426E-40DD-AFC4-6F175D3DCCD1}">
              <a14:hiddenFill xmlns:a14="http://schemas.microsoft.com/office/drawing/2010/main">
                <a:noFill/>
              </a14:hiddenFill>
            </a:ext>
          </a:extLst>
        </p:spPr>
      </p:cxnSp>
      <p:sp>
        <p:nvSpPr>
          <p:cNvPr id="4" name="矩形 39"/>
          <p:cNvSpPr/>
          <p:nvPr/>
        </p:nvSpPr>
        <p:spPr>
          <a:xfrm>
            <a:off x="3070837" y="2867867"/>
            <a:ext cx="3546475" cy="41116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indent="0" algn="dist" eaLnBrk="1" hangingPunct="1">
              <a:lnSpc>
                <a:spcPct val="100000"/>
              </a:lnSpc>
              <a:spcBef>
                <a:spcPct val="0"/>
              </a:spcBef>
              <a:buClr>
                <a:srgbClr val="000000"/>
              </a:buClr>
              <a:buFont typeface="Arial" panose="020B0604020202020204" pitchFamily="34" charset="0"/>
              <a:buNone/>
              <a:defRPr/>
            </a:pPr>
            <a:r>
              <a:rPr lang="zh-CN" altLang="en-US"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湖南纬度信息科技有限公司</a:t>
            </a:r>
          </a:p>
        </p:txBody>
      </p:sp>
      <p:sp>
        <p:nvSpPr>
          <p:cNvPr id="5" name="矩形 40"/>
          <p:cNvSpPr/>
          <p:nvPr/>
        </p:nvSpPr>
        <p:spPr>
          <a:xfrm>
            <a:off x="3048612" y="3188542"/>
            <a:ext cx="3783013" cy="246063"/>
          </a:xfrm>
          <a:prstGeom prst="rect">
            <a:avLst/>
          </a:prstGeom>
          <a:noFill/>
          <a:ln w="9525">
            <a:noFill/>
          </a:ln>
        </p:spPr>
        <p:txBody>
          <a:bodyPr>
            <a:spAutoFit/>
          </a:bodyPr>
          <a:lst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stStyle>
          <a:p>
            <a:pPr marL="0" indent="0" eaLnBrk="1" hangingPunct="1">
              <a:lnSpc>
                <a:spcPct val="100000"/>
              </a:lnSpc>
              <a:spcBef>
                <a:spcPct val="0"/>
              </a:spcBef>
              <a:buClr>
                <a:srgbClr val="000000"/>
              </a:buClr>
              <a:buFont typeface="Arial" panose="020B0604020202020204" pitchFamily="34" charset="0"/>
              <a:buNone/>
              <a:defRPr/>
            </a:pPr>
            <a:r>
              <a:rPr lang="en-US" altLang="zh-CN" sz="1000" noProof="1">
                <a:solidFill>
                  <a:schemeClr val="bg1"/>
                </a:solidFill>
                <a:sym typeface="Calibri" panose="020F0502020204030204" pitchFamily="34" charset="0"/>
              </a:rPr>
              <a:t>HUNAN  LATITUDE INFORMATION TECHNOLOGY CO. LTD.</a:t>
            </a:r>
            <a:endParaRPr lang="zh-CN" altLang="en-US" sz="1000" noProof="1">
              <a:solidFill>
                <a:schemeClr val="bg1"/>
              </a:solidFill>
              <a:sym typeface="宋体" panose="02010600030101010101" pitchFamily="2" charset="-122"/>
            </a:endParaRPr>
          </a:p>
        </p:txBody>
      </p:sp>
      <p:pic>
        <p:nvPicPr>
          <p:cNvPr id="6" name="图片 41" descr="纬度信息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100" y="2923430"/>
            <a:ext cx="6429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19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onut 44"/>
          <p:cNvSpPr/>
          <p:nvPr/>
        </p:nvSpPr>
        <p:spPr>
          <a:xfrm>
            <a:off x="5904786" y="1302230"/>
            <a:ext cx="540000" cy="540000"/>
          </a:xfrm>
          <a:prstGeom prst="donut">
            <a:avLst>
              <a:gd name="adj" fmla="val 680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45"/>
          <p:cNvSpPr>
            <a:spLocks noEditPoints="1"/>
          </p:cNvSpPr>
          <p:nvPr/>
        </p:nvSpPr>
        <p:spPr bwMode="auto">
          <a:xfrm>
            <a:off x="6063505" y="1455035"/>
            <a:ext cx="222563" cy="23439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47"/>
          <p:cNvSpPr>
            <a:spLocks noEditPoints="1"/>
          </p:cNvSpPr>
          <p:nvPr/>
        </p:nvSpPr>
        <p:spPr bwMode="auto">
          <a:xfrm>
            <a:off x="6090385" y="3837829"/>
            <a:ext cx="168803" cy="24729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1"/>
          </a:solidFill>
          <a:ln>
            <a:solidFill>
              <a:schemeClr val="bg1"/>
            </a:solid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48"/>
          <p:cNvSpPr>
            <a:spLocks noEditPoints="1"/>
          </p:cNvSpPr>
          <p:nvPr/>
        </p:nvSpPr>
        <p:spPr bwMode="auto">
          <a:xfrm>
            <a:off x="2545852" y="2661543"/>
            <a:ext cx="178480" cy="216111"/>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73" tIns="34287" rIns="68573" bIns="3428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Donut 49"/>
          <p:cNvSpPr/>
          <p:nvPr/>
        </p:nvSpPr>
        <p:spPr>
          <a:xfrm>
            <a:off x="5904786" y="3691475"/>
            <a:ext cx="540000" cy="540000"/>
          </a:xfrm>
          <a:prstGeom prst="donut">
            <a:avLst>
              <a:gd name="adj" fmla="val 68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Donut 51"/>
          <p:cNvSpPr/>
          <p:nvPr/>
        </p:nvSpPr>
        <p:spPr>
          <a:xfrm>
            <a:off x="2365091" y="2499599"/>
            <a:ext cx="540000" cy="540000"/>
          </a:xfrm>
          <a:prstGeom prst="donut">
            <a:avLst>
              <a:gd name="adj" fmla="val 68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en-GB" sz="67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52"/>
          <p:cNvSpPr txBox="1"/>
          <p:nvPr/>
        </p:nvSpPr>
        <p:spPr>
          <a:xfrm>
            <a:off x="2926113" y="1400780"/>
            <a:ext cx="1915909" cy="369332"/>
          </a:xfrm>
          <a:prstGeom prst="rect">
            <a:avLst/>
          </a:prstGeom>
          <a:noFill/>
        </p:spPr>
        <p:txBody>
          <a:bodyPr wrap="non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百余</a:t>
            </a:r>
            <a:r>
              <a:rPr kumimoji="0" 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国际主流数据库</a:t>
            </a:r>
            <a:endParaRPr kumimoji="0" lang="en-US"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Box 55"/>
          <p:cNvSpPr txBox="1"/>
          <p:nvPr/>
        </p:nvSpPr>
        <p:spPr>
          <a:xfrm>
            <a:off x="2891182" y="2598149"/>
            <a:ext cx="1146468" cy="369332"/>
          </a:xfrm>
          <a:prstGeom prst="rect">
            <a:avLst/>
          </a:prstGeom>
          <a:noFill/>
        </p:spPr>
        <p:txBody>
          <a:bodyPr wrap="none" rtlCol="0">
            <a:spAutoFit/>
          </a:bodyPr>
          <a:lstStyle/>
          <a:p>
            <a:pPr marL="0" marR="0" lvl="0" indent="0" algn="just" defTabSz="685800" rtl="0" eaLnBrk="1" fontAlgn="auto" latinLnBrk="0" hangingPunct="1">
              <a:lnSpc>
                <a:spcPct val="12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机构知识库</a:t>
            </a:r>
          </a:p>
        </p:txBody>
      </p:sp>
      <p:sp>
        <p:nvSpPr>
          <p:cNvPr id="36" name="TextBox 57"/>
          <p:cNvSpPr txBox="1"/>
          <p:nvPr/>
        </p:nvSpPr>
        <p:spPr>
          <a:xfrm>
            <a:off x="6497986" y="2598149"/>
            <a:ext cx="954107" cy="369332"/>
          </a:xfrm>
          <a:prstGeom prst="rect">
            <a:avLst/>
          </a:prstGeom>
          <a:noFill/>
          <a:ln>
            <a:noFill/>
          </a:ln>
        </p:spPr>
        <p:txBody>
          <a:bodyPr wrap="none" rtlCol="0">
            <a:spAutoFit/>
          </a:bodyPr>
          <a:lstStyle/>
          <a:p>
            <a:pPr marL="0" marR="0" lvl="0" indent="0" algn="just" defTabSz="685800" rtl="0" eaLnBrk="1" fontAlgn="auto" latinLnBrk="0" hangingPunct="1">
              <a:lnSpc>
                <a:spcPct val="12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预印本库</a:t>
            </a:r>
          </a:p>
        </p:txBody>
      </p:sp>
      <p:sp>
        <p:nvSpPr>
          <p:cNvPr id="37" name="TextBox 59"/>
          <p:cNvSpPr txBox="1"/>
          <p:nvPr/>
        </p:nvSpPr>
        <p:spPr>
          <a:xfrm>
            <a:off x="6458932" y="3804789"/>
            <a:ext cx="1415900" cy="323165"/>
          </a:xfrm>
          <a:prstGeom prst="rect">
            <a:avLst/>
          </a:prstGeom>
          <a:noFill/>
        </p:spPr>
        <p:txBody>
          <a:bodyPr wrap="none" rtlCol="0">
            <a:spAutoFit/>
          </a:bodyPr>
          <a:lstStyle/>
          <a:p>
            <a:pPr marL="0" marR="0" lvl="0" indent="0" algn="ctr" defTabSz="68516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800万OA资源</a:t>
            </a:r>
          </a:p>
        </p:txBody>
      </p:sp>
      <p:sp>
        <p:nvSpPr>
          <p:cNvPr id="38" name="Rectangle 60"/>
          <p:cNvSpPr/>
          <p:nvPr/>
        </p:nvSpPr>
        <p:spPr>
          <a:xfrm>
            <a:off x="2499836" y="1893094"/>
            <a:ext cx="5174933" cy="715709"/>
          </a:xfrm>
          <a:prstGeom prst="rect">
            <a:avLst/>
          </a:prstGeom>
        </p:spPr>
        <p:txBody>
          <a:bodyPr wrap="square">
            <a:spAutoFit/>
          </a:bodyPr>
          <a:lstStyle/>
          <a:p>
            <a:pPr marL="0" marR="0" lvl="0" indent="0" algn="just" defTabSz="685800" rtl="0" eaLnBrk="1" fontAlgn="auto" latinLnBrk="0" hangingPunct="1">
              <a:lnSpc>
                <a:spcPct val="120000"/>
              </a:lnSpc>
              <a:spcBef>
                <a:spcPts val="0"/>
              </a:spcBef>
              <a:spcAft>
                <a:spcPts val="0"/>
              </a:spcAft>
              <a:buClrTx/>
              <a:buSzTx/>
              <a:buFontTx/>
              <a:buNone/>
              <a:tabLst/>
              <a:defRPr/>
            </a:pPr>
            <a:r>
              <a:rPr kumimoji="0" lang="en-US" altLang="zh-CN"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ea"/>
              </a:rPr>
              <a:t>Nature、</a:t>
            </a:r>
            <a:r>
              <a:rPr kumimoji="0" lang="en-US" altLang="zh-CN"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Wiley、Springer、Elsevier、</a:t>
            </a:r>
            <a:r>
              <a:rPr kumimoji="0" lang="en-US" altLang="zh-CN"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ea"/>
              </a:rPr>
              <a:t> Taylor &amp; Francis、Science、ACM、APS、ASCE、BioMed、IOP、中国知网、维普、万方等</a:t>
            </a:r>
            <a:endParaRPr kumimoji="0" lang="zh-CN" altLang="en-US" sz="1015"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just" defTabSz="685800" rtl="0" eaLnBrk="1" fontAlgn="auto" latinLnBrk="0" hangingPunct="1">
              <a:lnSpc>
                <a:spcPct val="12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 220"/>
          <p:cNvSpPr/>
          <p:nvPr/>
        </p:nvSpPr>
        <p:spPr>
          <a:xfrm>
            <a:off x="-11430" y="1120616"/>
            <a:ext cx="1800701" cy="406718"/>
          </a:xfrm>
          <a:prstGeom prst="homePlate">
            <a:avLst/>
          </a:prstGeom>
          <a:solidFill>
            <a:srgbClr val="FFC6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 </a:t>
            </a: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广泛的文献来源</a:t>
            </a:r>
          </a:p>
        </p:txBody>
      </p:sp>
      <p:sp>
        <p:nvSpPr>
          <p:cNvPr id="40" name=" 220"/>
          <p:cNvSpPr/>
          <p:nvPr/>
        </p:nvSpPr>
        <p:spPr>
          <a:xfrm>
            <a:off x="-11430" y="1743551"/>
            <a:ext cx="1800701" cy="406718"/>
          </a:xfrm>
          <a:prstGeom prst="homePlate">
            <a:avLst/>
          </a:prstGeom>
          <a:solidFill>
            <a:srgbClr val="93A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 </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多种文献类型</a:t>
            </a:r>
            <a:endPar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41" name="组合 4"/>
          <p:cNvGrpSpPr/>
          <p:nvPr/>
        </p:nvGrpSpPr>
        <p:grpSpPr>
          <a:xfrm>
            <a:off x="2365091" y="1302230"/>
            <a:ext cx="540000" cy="540000"/>
            <a:chOff x="0" y="0"/>
            <a:chExt cx="919063" cy="919397"/>
          </a:xfrm>
        </p:grpSpPr>
        <p:sp>
          <p:nvSpPr>
            <p:cNvPr id="42" name="椭圆 8"/>
            <p:cNvSpPr/>
            <p:nvPr/>
          </p:nvSpPr>
          <p:spPr>
            <a:xfrm>
              <a:off x="0" y="0"/>
              <a:ext cx="919063" cy="919397"/>
            </a:xfrm>
            <a:prstGeom prst="ellipse">
              <a:avLst/>
            </a:prstGeom>
            <a:solidFill>
              <a:schemeClr val="bg1"/>
            </a:solidFill>
            <a:ln w="9525">
              <a:no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3" name="Freeform 34"/>
            <p:cNvSpPr>
              <a:spLocks noEditPoints="1"/>
            </p:cNvSpPr>
            <p:nvPr/>
          </p:nvSpPr>
          <p:spPr>
            <a:xfrm>
              <a:off x="205042" y="292776"/>
              <a:ext cx="544580" cy="331854"/>
            </a:xfrm>
            <a:custGeom>
              <a:avLst/>
              <a:gdLst>
                <a:gd name="txL" fmla="*/ 0 w 363"/>
                <a:gd name="txT" fmla="*/ 0 h 221"/>
                <a:gd name="txR" fmla="*/ 363 w 363"/>
                <a:gd name="txB" fmla="*/ 221 h 22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close/>
                </a:path>
              </a:pathLst>
            </a:custGeom>
            <a:solidFill>
              <a:srgbClr val="71C5A3"/>
            </a:solidFill>
            <a:ln w="9525">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grpSp>
      <p:grpSp>
        <p:nvGrpSpPr>
          <p:cNvPr id="44" name="组合 15"/>
          <p:cNvGrpSpPr/>
          <p:nvPr/>
        </p:nvGrpSpPr>
        <p:grpSpPr>
          <a:xfrm>
            <a:off x="2363152" y="3689536"/>
            <a:ext cx="543878" cy="543878"/>
            <a:chOff x="0" y="0"/>
            <a:chExt cx="919063" cy="919397"/>
          </a:xfrm>
        </p:grpSpPr>
        <p:sp>
          <p:nvSpPr>
            <p:cNvPr id="45" name="椭圆 16"/>
            <p:cNvSpPr/>
            <p:nvPr/>
          </p:nvSpPr>
          <p:spPr>
            <a:xfrm>
              <a:off x="0" y="0"/>
              <a:ext cx="919063" cy="919397"/>
            </a:xfrm>
            <a:prstGeom prst="ellipse">
              <a:avLst/>
            </a:prstGeom>
            <a:noFill/>
            <a:ln w="50800">
              <a:solidFill>
                <a:schemeClr val="bg1"/>
              </a:solid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pic>
          <p:nvPicPr>
            <p:cNvPr id="46" name="组合 17"/>
            <p:cNvPicPr/>
            <p:nvPr/>
          </p:nvPicPr>
          <p:blipFill>
            <a:blip r:embed="rId2" cstate="print"/>
            <a:stretch>
              <a:fillRect/>
            </a:stretch>
          </p:blipFill>
          <p:spPr>
            <a:xfrm>
              <a:off x="280028" y="227016"/>
              <a:ext cx="432816" cy="390143"/>
            </a:xfrm>
            <a:prstGeom prst="rect">
              <a:avLst/>
            </a:prstGeom>
            <a:noFill/>
            <a:ln w="9525">
              <a:noFill/>
            </a:ln>
          </p:spPr>
        </p:pic>
      </p:grpSp>
      <p:grpSp>
        <p:nvGrpSpPr>
          <p:cNvPr id="47" name="组合 25"/>
          <p:cNvGrpSpPr/>
          <p:nvPr/>
        </p:nvGrpSpPr>
        <p:grpSpPr>
          <a:xfrm>
            <a:off x="5904786" y="2499599"/>
            <a:ext cx="540000" cy="540000"/>
            <a:chOff x="0" y="0"/>
            <a:chExt cx="919063" cy="919397"/>
          </a:xfrm>
        </p:grpSpPr>
        <p:sp>
          <p:nvSpPr>
            <p:cNvPr id="48" name="椭圆 26"/>
            <p:cNvSpPr/>
            <p:nvPr/>
          </p:nvSpPr>
          <p:spPr>
            <a:xfrm>
              <a:off x="0" y="0"/>
              <a:ext cx="919063" cy="919397"/>
            </a:xfrm>
            <a:prstGeom prst="ellipse">
              <a:avLst/>
            </a:prstGeom>
            <a:solidFill>
              <a:schemeClr val="bg1"/>
            </a:solidFill>
            <a:ln w="9525">
              <a:noFill/>
            </a:ln>
          </p:spPr>
          <p:txBody>
            <a:bodyPr lIns="91438" tIns="45719" rIns="91438" bIns="45719"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49" name="Freeform 30"/>
            <p:cNvSpPr>
              <a:spLocks noEditPoints="1"/>
            </p:cNvSpPr>
            <p:nvPr/>
          </p:nvSpPr>
          <p:spPr>
            <a:xfrm>
              <a:off x="212246" y="210141"/>
              <a:ext cx="489080" cy="499117"/>
            </a:xfrm>
            <a:custGeom>
              <a:avLst/>
              <a:gdLst>
                <a:gd name="txL" fmla="*/ 0 w 1470"/>
                <a:gd name="txT" fmla="*/ 0 h 1478"/>
                <a:gd name="txR" fmla="*/ 1470 w 1470"/>
                <a:gd name="txB" fmla="*/ 1478 h 147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71C5A3"/>
            </a:solidFill>
            <a:ln w="9525">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5"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50" name="TextBox 52"/>
          <p:cNvSpPr txBox="1"/>
          <p:nvPr/>
        </p:nvSpPr>
        <p:spPr>
          <a:xfrm>
            <a:off x="6488463" y="1400780"/>
            <a:ext cx="1146468" cy="369332"/>
          </a:xfrm>
          <a:prstGeom prst="rect">
            <a:avLst/>
          </a:prstGeom>
          <a:noFill/>
        </p:spPr>
        <p:txBody>
          <a:bodyPr wrap="none" rtlCol="0">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学术出版社</a:t>
            </a:r>
          </a:p>
        </p:txBody>
      </p:sp>
      <p:sp>
        <p:nvSpPr>
          <p:cNvPr id="51" name="TextBox 55"/>
          <p:cNvSpPr txBox="1"/>
          <p:nvPr/>
        </p:nvSpPr>
        <p:spPr>
          <a:xfrm>
            <a:off x="2958788" y="3790025"/>
            <a:ext cx="954107" cy="369332"/>
          </a:xfrm>
          <a:prstGeom prst="rect">
            <a:avLst/>
          </a:prstGeom>
          <a:noFill/>
        </p:spPr>
        <p:txBody>
          <a:bodyPr wrap="none" rtlCol="0">
            <a:spAutoFit/>
          </a:bodyPr>
          <a:lstStyle/>
          <a:p>
            <a:pPr marL="0" marR="0" lvl="0" indent="0" algn="just" defTabSz="6858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专业团体</a:t>
            </a:r>
          </a:p>
        </p:txBody>
      </p:sp>
      <p:sp>
        <p:nvSpPr>
          <p:cNvPr id="57" name="圆角矩形 12"/>
          <p:cNvSpPr>
            <a:spLocks noChangeArrowheads="1"/>
          </p:cNvSpPr>
          <p:nvPr/>
        </p:nvSpPr>
        <p:spPr bwMode="auto">
          <a:xfrm>
            <a:off x="187872" y="198438"/>
            <a:ext cx="3351213" cy="587375"/>
          </a:xfrm>
          <a:prstGeom prst="roundRect">
            <a:avLst>
              <a:gd name="adj" fmla="val 16667"/>
            </a:avLst>
          </a:prstGeom>
          <a:solidFill>
            <a:srgbClr val="FFC663"/>
          </a:solidFill>
          <a:ln w="25400">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ea"/>
              </a:rPr>
              <a:t>一  丰富的文献资源</a:t>
            </a:r>
          </a:p>
        </p:txBody>
      </p:sp>
      <p:sp>
        <p:nvSpPr>
          <p:cNvPr id="27" name=" 220"/>
          <p:cNvSpPr/>
          <p:nvPr/>
        </p:nvSpPr>
        <p:spPr>
          <a:xfrm>
            <a:off x="0" y="2339625"/>
            <a:ext cx="1800701" cy="406718"/>
          </a:xfrm>
          <a:prstGeom prst="homePlate">
            <a:avLst/>
          </a:prstGeom>
          <a:solidFill>
            <a:srgbClr val="93A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 </a:t>
            </a:r>
            <a:r>
              <a:rPr kumimoji="0" lang="en-US" altLang="zh-CN"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40</a:t>
            </a: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多种语言</a:t>
            </a:r>
            <a:endPar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420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amond(in)">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 calcmode="lin" valueType="num">
                                      <p:cBhvr>
                                        <p:cTn id="24" dur="500" fill="hold"/>
                                        <p:tgtEl>
                                          <p:spTgt spid="28"/>
                                        </p:tgtEl>
                                        <p:attrNameLst>
                                          <p:attrName>style.rotation</p:attrName>
                                        </p:attrNameLst>
                                      </p:cBhvr>
                                      <p:tavLst>
                                        <p:tav tm="0">
                                          <p:val>
                                            <p:fltVal val="360"/>
                                          </p:val>
                                        </p:tav>
                                        <p:tav tm="100000">
                                          <p:val>
                                            <p:fltVal val="0"/>
                                          </p:val>
                                        </p:tav>
                                      </p:tavLst>
                                    </p:anim>
                                    <p:animEffect transition="in" filter="fade">
                                      <p:cBhvr>
                                        <p:cTn id="25" dur="500"/>
                                        <p:tgtEl>
                                          <p:spTgt spid="28"/>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38"/>
                                        </p:tgtEl>
                                        <p:attrNameLst>
                                          <p:attrName>style.visibility</p:attrName>
                                        </p:attrNameLst>
                                      </p:cBhvr>
                                      <p:to>
                                        <p:strVal val="hidden"/>
                                      </p:to>
                                    </p:set>
                                  </p:childTnLst>
                                </p:cTn>
                              </p:par>
                            </p:childTnLst>
                          </p:cTn>
                        </p:par>
                        <p:par>
                          <p:cTn id="28" fill="hold">
                            <p:stCondLst>
                              <p:cond delay="500"/>
                            </p:stCondLst>
                            <p:childTnLst>
                              <p:par>
                                <p:cTn id="29" presetID="49" presetClass="entr" presetSubtype="0" decel="10000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 calcmode="lin" valueType="num">
                                      <p:cBhvr>
                                        <p:cTn id="33" dur="500" fill="hold"/>
                                        <p:tgtEl>
                                          <p:spTgt spid="29"/>
                                        </p:tgtEl>
                                        <p:attrNameLst>
                                          <p:attrName>style.rotation</p:attrName>
                                        </p:attrNameLst>
                                      </p:cBhvr>
                                      <p:tavLst>
                                        <p:tav tm="0">
                                          <p:val>
                                            <p:fltVal val="360"/>
                                          </p:val>
                                        </p:tav>
                                        <p:tav tm="100000">
                                          <p:val>
                                            <p:fltVal val="0"/>
                                          </p:val>
                                        </p:tav>
                                      </p:tavLst>
                                    </p:anim>
                                    <p:animEffect transition="in" filter="fade">
                                      <p:cBhvr>
                                        <p:cTn id="34" dur="500"/>
                                        <p:tgtEl>
                                          <p:spTgt spid="2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1500"/>
                            </p:stCondLst>
                            <p:childTnLst>
                              <p:par>
                                <p:cTn id="40" presetID="49" presetClass="entr" presetSubtype="0" decel="10000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 calcmode="lin" valueType="num">
                                      <p:cBhvr>
                                        <p:cTn id="44" dur="500" fill="hold"/>
                                        <p:tgtEl>
                                          <p:spTgt spid="33"/>
                                        </p:tgtEl>
                                        <p:attrNameLst>
                                          <p:attrName>style.rotation</p:attrName>
                                        </p:attrNameLst>
                                      </p:cBhvr>
                                      <p:tavLst>
                                        <p:tav tm="0">
                                          <p:val>
                                            <p:fltVal val="360"/>
                                          </p:val>
                                        </p:tav>
                                        <p:tav tm="100000">
                                          <p:val>
                                            <p:fltVal val="0"/>
                                          </p:val>
                                        </p:tav>
                                      </p:tavLst>
                                    </p:anim>
                                    <p:animEffect transition="in" filter="fade">
                                      <p:cBhvr>
                                        <p:cTn id="45" dur="500"/>
                                        <p:tgtEl>
                                          <p:spTgt spid="33"/>
                                        </p:tgtEl>
                                      </p:cBhvr>
                                    </p:animEffect>
                                  </p:childTnLst>
                                </p:cTn>
                              </p:par>
                            </p:childTnLst>
                          </p:cTn>
                        </p:par>
                        <p:par>
                          <p:cTn id="46" fill="hold">
                            <p:stCondLst>
                              <p:cond delay="2000"/>
                            </p:stCondLst>
                            <p:childTnLst>
                              <p:par>
                                <p:cTn id="47" presetID="49" presetClass="entr" presetSubtype="0" decel="10000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 calcmode="lin" valueType="num">
                                      <p:cBhvr>
                                        <p:cTn id="51" dur="500" fill="hold"/>
                                        <p:tgtEl>
                                          <p:spTgt spid="31"/>
                                        </p:tgtEl>
                                        <p:attrNameLst>
                                          <p:attrName>style.rotation</p:attrName>
                                        </p:attrNameLst>
                                      </p:cBhvr>
                                      <p:tavLst>
                                        <p:tav tm="0">
                                          <p:val>
                                            <p:fltVal val="360"/>
                                          </p:val>
                                        </p:tav>
                                        <p:tav tm="100000">
                                          <p:val>
                                            <p:fltVal val="0"/>
                                          </p:val>
                                        </p:tav>
                                      </p:tavLst>
                                    </p:anim>
                                    <p:animEffect transition="in" filter="fade">
                                      <p:cBhvr>
                                        <p:cTn id="52" dur="500"/>
                                        <p:tgtEl>
                                          <p:spTgt spid="31"/>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3000"/>
                            </p:stCondLst>
                            <p:childTnLst>
                              <p:par>
                                <p:cTn id="58" presetID="5" presetClass="entr" presetSubtype="10"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checkerboard(across)">
                                      <p:cBhvr>
                                        <p:cTn id="60" dur="500"/>
                                        <p:tgtEl>
                                          <p:spTgt spid="47"/>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20"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edge">
                                      <p:cBhvr>
                                        <p:cTn id="67" dur="500"/>
                                        <p:tgtEl>
                                          <p:spTgt spid="44"/>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p:stCondLst>
                              <p:cond delay="4500"/>
                            </p:stCondLst>
                            <p:childTnLst>
                              <p:par>
                                <p:cTn id="73" presetID="49" presetClass="entr" presetSubtype="0" decel="10000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 calcmode="lin" valueType="num">
                                      <p:cBhvr>
                                        <p:cTn id="77" dur="500" fill="hold"/>
                                        <p:tgtEl>
                                          <p:spTgt spid="32"/>
                                        </p:tgtEl>
                                        <p:attrNameLst>
                                          <p:attrName>style.rotation</p:attrName>
                                        </p:attrNameLst>
                                      </p:cBhvr>
                                      <p:tavLst>
                                        <p:tav tm="0">
                                          <p:val>
                                            <p:fltVal val="360"/>
                                          </p:val>
                                        </p:tav>
                                        <p:tav tm="100000">
                                          <p:val>
                                            <p:fltVal val="0"/>
                                          </p:val>
                                        </p:tav>
                                      </p:tavLst>
                                    </p:anim>
                                    <p:animEffect transition="in" filter="fade">
                                      <p:cBhvr>
                                        <p:cTn id="78" dur="500"/>
                                        <p:tgtEl>
                                          <p:spTgt spid="32"/>
                                        </p:tgtEl>
                                      </p:cBhvr>
                                    </p:animEffect>
                                  </p:childTnLst>
                                </p:cTn>
                              </p:par>
                            </p:childTnLst>
                          </p:cTn>
                        </p:par>
                        <p:par>
                          <p:cTn id="79" fill="hold">
                            <p:stCondLst>
                              <p:cond delay="5000"/>
                            </p:stCondLst>
                            <p:childTnLst>
                              <p:par>
                                <p:cTn id="80" presetID="49" presetClass="entr" presetSubtype="0" decel="10000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 calcmode="lin" valueType="num">
                                      <p:cBhvr>
                                        <p:cTn id="84" dur="500" fill="hold"/>
                                        <p:tgtEl>
                                          <p:spTgt spid="30"/>
                                        </p:tgtEl>
                                        <p:attrNameLst>
                                          <p:attrName>style.rotation</p:attrName>
                                        </p:attrNameLst>
                                      </p:cBhvr>
                                      <p:tavLst>
                                        <p:tav tm="0">
                                          <p:val>
                                            <p:fltVal val="360"/>
                                          </p:val>
                                        </p:tav>
                                        <p:tav tm="100000">
                                          <p:val>
                                            <p:fltVal val="0"/>
                                          </p:val>
                                        </p:tav>
                                      </p:tavLst>
                                    </p:anim>
                                    <p:animEffect transition="in" filter="fade">
                                      <p:cBhvr>
                                        <p:cTn id="85" dur="500"/>
                                        <p:tgtEl>
                                          <p:spTgt spid="30"/>
                                        </p:tgtEl>
                                      </p:cBhvr>
                                    </p:animEffect>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P spid="32" grpId="0" bldLvl="0" animBg="1"/>
      <p:bldP spid="33" grpId="0" bldLvl="0" animBg="1"/>
      <p:bldP spid="34" grpId="0"/>
      <p:bldP spid="35" grpId="0"/>
      <p:bldP spid="36" grpId="0"/>
      <p:bldP spid="37" grpId="0"/>
      <p:bldP spid="38" grpId="0"/>
      <p:bldP spid="38" grpId="1"/>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p:nvPr/>
        </p:nvSpPr>
        <p:spPr>
          <a:xfrm>
            <a:off x="3849053" y="2008823"/>
            <a:ext cx="3442335" cy="1014730"/>
          </a:xfrm>
          <a:prstGeom prst="rect">
            <a:avLst/>
          </a:prstGeom>
          <a:noFill/>
          <a:ln w="9525">
            <a:noFill/>
          </a:ln>
        </p:spPr>
        <p:txBody>
          <a:bodyPr wrap="square">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有奖问答</a:t>
            </a:r>
          </a:p>
        </p:txBody>
      </p:sp>
      <p:pic>
        <p:nvPicPr>
          <p:cNvPr id="5" name="图片 4"/>
          <p:cNvPicPr>
            <a:picLocks noChangeAspect="1"/>
          </p:cNvPicPr>
          <p:nvPr/>
        </p:nvPicPr>
        <p:blipFill>
          <a:blip r:embed="rId2"/>
          <a:stretch>
            <a:fillRect/>
          </a:stretch>
        </p:blipFill>
        <p:spPr>
          <a:xfrm>
            <a:off x="802323" y="1135380"/>
            <a:ext cx="2240756" cy="2872740"/>
          </a:xfrm>
          <a:prstGeom prst="rect">
            <a:avLst/>
          </a:prstGeom>
          <a:noFill/>
          <a:ln w="9525">
            <a:noFill/>
          </a:ln>
        </p:spPr>
      </p:pic>
    </p:spTree>
    <p:extLst>
      <p:ext uri="{BB962C8B-B14F-4D97-AF65-F5344CB8AC3E}">
        <p14:creationId xmlns:p14="http://schemas.microsoft.com/office/powerpoint/2010/main" val="142965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istrator\AppData\Roaming\feiq\RichOle\290361963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415" y="220980"/>
            <a:ext cx="2479040" cy="2095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p:cNvSpPr/>
          <p:nvPr/>
        </p:nvSpPr>
        <p:spPr>
          <a:xfrm>
            <a:off x="477982" y="761156"/>
            <a:ext cx="5284557" cy="1014730"/>
          </a:xfrm>
          <a:prstGeom prst="rect">
            <a:avLst/>
          </a:prstGeom>
          <a:noFill/>
          <a:ln w="9525">
            <a:noFill/>
          </a:ln>
        </p:spPr>
        <p:txBody>
          <a:bodyPr wrap="square">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什么是</a:t>
            </a:r>
            <a:r>
              <a:rPr kumimoji="0" lang="en-US" altLang="zh-CN"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OA</a:t>
            </a:r>
            <a:r>
              <a:rPr kumimoji="0" lang="zh-CN" altLang="en-US" sz="6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资源？</a:t>
            </a:r>
          </a:p>
        </p:txBody>
      </p:sp>
      <p:sp>
        <p:nvSpPr>
          <p:cNvPr id="2" name="矩形 1"/>
          <p:cNvSpPr/>
          <p:nvPr/>
        </p:nvSpPr>
        <p:spPr>
          <a:xfrm>
            <a:off x="0" y="2878910"/>
            <a:ext cx="8486298" cy="923330"/>
          </a:xfrm>
          <a:prstGeom prst="rect">
            <a:avLst/>
          </a:prstGeom>
        </p:spPr>
        <p:txBody>
          <a:bodyPr wrap="square">
            <a:sp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zh-CN" sz="6000" b="1" i="0" u="none" strike="noStrike" kern="1200" cap="none" spc="0" normalizeH="0" baseline="0" noProof="0" dirty="0">
                <a:ln>
                  <a:noFill/>
                </a:ln>
                <a:solidFill>
                  <a:srgbClr val="FFB329"/>
                </a:solidFill>
                <a:effectLst/>
                <a:uLnTx/>
                <a:uFillTx/>
                <a:latin typeface="微软雅黑" panose="020B0503020204020204" pitchFamily="34" charset="-122"/>
                <a:ea typeface="微软雅黑" panose="020B0503020204020204" pitchFamily="34" charset="-122"/>
                <a:cs typeface="+mn-cs"/>
              </a:rPr>
              <a:t>Open Access</a:t>
            </a:r>
            <a:r>
              <a:rPr kumimoji="0" lang="zh-CN" altLang="en-US" sz="6000" b="1" i="0" u="none" strike="noStrike" kern="1200" cap="none" spc="0" normalizeH="0" baseline="0" noProof="0" dirty="0">
                <a:ln>
                  <a:noFill/>
                </a:ln>
                <a:solidFill>
                  <a:srgbClr val="FFB32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资源</a:t>
            </a:r>
            <a:endParaRPr kumimoji="0" lang="en-US" altLang="zh-CN" sz="6000" b="1" i="0" u="none" strike="noStrike" kern="1200" cap="none" spc="0" normalizeH="0" baseline="0" noProof="0" dirty="0">
              <a:ln>
                <a:noFill/>
              </a:ln>
              <a:solidFill>
                <a:srgbClr val="FFB32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矩形 2"/>
          <p:cNvSpPr/>
          <p:nvPr/>
        </p:nvSpPr>
        <p:spPr>
          <a:xfrm>
            <a:off x="164305" y="4041245"/>
            <a:ext cx="5756552" cy="646331"/>
          </a:xfrm>
          <a:prstGeom prst="rect">
            <a:avLst/>
          </a:prstGeom>
        </p:spPr>
        <p:txBody>
          <a:bodyPr wrap="square">
            <a:sp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随时随地免费获取</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34481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Calibri Light"/>
        <a:ea typeface="黑体"/>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Calibri Light"/>
        <a:ea typeface="黑体"/>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5401</TotalTime>
  <Words>1245</Words>
  <Application>Microsoft Office PowerPoint</Application>
  <PresentationFormat>全屏显示(16:9)</PresentationFormat>
  <Paragraphs>297</Paragraphs>
  <Slides>66</Slides>
  <Notes>7</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66</vt:i4>
      </vt:variant>
    </vt:vector>
  </HeadingPairs>
  <TitlesOfParts>
    <vt:vector size="80" baseType="lpstr">
      <vt:lpstr>Dotum</vt:lpstr>
      <vt:lpstr>方正兰亭黑_GBK</vt:lpstr>
      <vt:lpstr>黑体</vt:lpstr>
      <vt:lpstr>楷体</vt:lpstr>
      <vt:lpstr>宋体</vt:lpstr>
      <vt:lpstr>微软雅黑</vt:lpstr>
      <vt:lpstr>Arial</vt:lpstr>
      <vt:lpstr>Calibri</vt:lpstr>
      <vt:lpstr>Calibri Light</vt:lpstr>
      <vt:lpstr>Segoe UI</vt:lpstr>
      <vt:lpstr>Wingdings</vt:lpstr>
      <vt:lpstr>Wingdings 2</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怎么查找期刊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关于分区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aboobee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aboobee</dc:creator>
  <cp:lastModifiedBy>Hnlat</cp:lastModifiedBy>
  <cp:revision>243</cp:revision>
  <dcterms:created xsi:type="dcterms:W3CDTF">2015-10-02T07:27:44Z</dcterms:created>
  <dcterms:modified xsi:type="dcterms:W3CDTF">2017-11-30T10:28:50Z</dcterms:modified>
</cp:coreProperties>
</file>